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62" r:id="rId5"/>
    <p:sldId id="306" r:id="rId6"/>
    <p:sldId id="314" r:id="rId7"/>
    <p:sldId id="313" r:id="rId8"/>
    <p:sldId id="315" r:id="rId9"/>
    <p:sldId id="296" r:id="rId10"/>
    <p:sldId id="310" r:id="rId11"/>
    <p:sldId id="311" r:id="rId12"/>
    <p:sldId id="312" r:id="rId13"/>
    <p:sldId id="307" r:id="rId14"/>
    <p:sldId id="290" r:id="rId15"/>
    <p:sldId id="286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DF4B1-0BC0-4FE4-B700-2E4348338CAC}" v="2" dt="2023-01-16T07:11:31.885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9964" autoAdjust="0"/>
  </p:normalViewPr>
  <p:slideViewPr>
    <p:cSldViewPr showGuides="1">
      <p:cViewPr varScale="1">
        <p:scale>
          <a:sx n="155" d="100"/>
          <a:sy n="155" d="100"/>
        </p:scale>
        <p:origin x="267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9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068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198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881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00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00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571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757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179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vQuHO0uT8&amp;t=2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632327" cy="1584177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Sicheres Velofahren </a:t>
            </a:r>
            <a:br>
              <a:rPr lang="de-DE" dirty="0"/>
            </a:br>
            <a:r>
              <a:rPr lang="de-DE" dirty="0"/>
              <a:t>ist keine Glückssache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Velo richtig ausrüsten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01199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CH" sz="2200" dirty="0"/>
              <a:t>Diese Ausrüstung ist fürs Velo gesetzlich vorgeschrieben:</a:t>
            </a:r>
          </a:p>
          <a:p>
            <a:pPr lvl="1"/>
            <a:r>
              <a:rPr lang="de-CH" sz="2200" dirty="0"/>
              <a:t>Zwei ruhende, nicht blinkende Lichter, vorne weiss, hinten rot, fest angebracht oder abnehmbar und in der Nacht bei guter Witterung auf 100 m Distanz sichtbar.</a:t>
            </a:r>
          </a:p>
          <a:p>
            <a:pPr lvl="1"/>
            <a:r>
              <a:rPr lang="de-CH" sz="2200" dirty="0"/>
              <a:t>Fest angebrachte Rückstrahler oder lichtreflektierende Folien mit einer Leuchtfläche von mindestens 10 </a:t>
            </a:r>
            <a:r>
              <a:rPr lang="de-DE" sz="2200" dirty="0"/>
              <a:t>cm</a:t>
            </a:r>
            <a:r>
              <a:rPr lang="de-DE" sz="2000" baseline="30000" dirty="0"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2</a:t>
            </a:r>
            <a:r>
              <a:rPr lang="de-CH" sz="2200" dirty="0"/>
              <a:t>, vorne weiss und hinten rot, ebenfalls sichtbar auf 100 m.</a:t>
            </a:r>
          </a:p>
          <a:p>
            <a:pPr lvl="1"/>
            <a:r>
              <a:rPr lang="de-CH" sz="2200" dirty="0"/>
              <a:t>Rückstrahler an Pedalen vorne und hinten (ausgenommen sind Rennpedale und Sicherheitspedale).</a:t>
            </a:r>
          </a:p>
          <a:p>
            <a:pPr lvl="1"/>
            <a:r>
              <a:rPr lang="de-CH" sz="2200" dirty="0"/>
              <a:t>Reifen, bei denen das Gewebe nicht sichtbar ist.</a:t>
            </a:r>
          </a:p>
          <a:p>
            <a:pPr lvl="1"/>
            <a:r>
              <a:rPr lang="de-CH" sz="2200" dirty="0"/>
              <a:t>Zwei kräftige Bremsen, je eine für das Vorder- und das Hinterrad.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37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de-CH" dirty="0">
                <a:hlinkClick r:id="rId3"/>
              </a:rPr>
              <a:t>Sicher Velo fahren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952" y="1476048"/>
            <a:ext cx="11132663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 finden Sie auf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39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5B7B03-19FC-ABB2-441A-E8621AC0D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7" r="2" b="2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00649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spc="10" dirty="0"/>
              <a:t>Über drei Millionen Schweizerinnen und Schweizer sind auf dem Velo unterwegs.</a:t>
            </a:r>
          </a:p>
          <a:p>
            <a:pPr marL="0" lvl="1" indent="0">
              <a:buNone/>
            </a:pPr>
            <a:r>
              <a:rPr lang="de-CH" spc="10" dirty="0"/>
              <a:t>Doch leider fährt auch das Unfallrisiko mit. </a:t>
            </a:r>
          </a:p>
          <a:p>
            <a:pPr marL="0" lvl="1" indent="0">
              <a:buNone/>
            </a:pPr>
            <a:r>
              <a:rPr lang="de-CH" spc="10" dirty="0"/>
              <a:t>So kommen Sie gut an:</a:t>
            </a:r>
          </a:p>
          <a:p>
            <a:pPr marL="273050" lvl="1" indent="-27305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Vorausschauend und defensiv fahren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/>
              <a:t>Wer vorausschauend, defensiv und bremsbereit fährt, kann Gefahren rechtzeitig erkennen und hat ausreichend Zeit</a:t>
            </a:r>
            <a:r>
              <a:rPr lang="de-DE" dirty="0"/>
              <a:t>,</a:t>
            </a:r>
            <a:r>
              <a:rPr lang="de-DE"/>
              <a:t> um richtig zu reagieren.</a:t>
            </a:r>
          </a:p>
          <a:p>
            <a:pPr marL="0" lvl="1" indent="0">
              <a:buNone/>
            </a:pPr>
            <a:endParaRPr lang="de-CH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EA5D739-E521-07B0-5710-ECE58CC28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20A135-1378-857B-5DE5-8E19F4345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49" b="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4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Im Kreisel in der Mitte fahren</a:t>
            </a:r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dirty="0"/>
              <a:t>Im Kreisel in der Mitte der Fahrbahn fahren. Hier gilt das Rechtsfahrgebot nicht. Dadurch werden Konflikte mit überholenden Motorfahrzeugen vermieden.</a:t>
            </a:r>
            <a:endParaRPr lang="de-CH" spc="10" dirty="0">
              <a:effectLst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4D8166-277E-755B-D59B-D062FDAE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261" y="1484784"/>
            <a:ext cx="5456022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48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Sich sichtbar machen – auch am Tag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276D60-5DB9-E2AD-41BC-25D02BA6B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18" y="1484784"/>
            <a:ext cx="3284525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1EB74D9-BAC3-4A5B-3992-14DC14E51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None/>
            </a:pPr>
            <a:r>
              <a:rPr lang="de-DE" sz="2200"/>
              <a:t>Wer leuchtet, wird besser und früher gesehen. Das gilt nicht nur bei schlechtem Wetter, bei Dämmerung und in der Nacht, sondern auch am Tag.</a:t>
            </a:r>
          </a:p>
          <a:p>
            <a:pPr lvl="1">
              <a:lnSpc>
                <a:spcPct val="95000"/>
              </a:lnSpc>
            </a:pPr>
            <a:r>
              <a:rPr lang="de-DE" sz="2200"/>
              <a:t>Helle oder signalfarbige Kleidung tragen – idealerweise eine Leuchtweste.</a:t>
            </a:r>
          </a:p>
          <a:p>
            <a:pPr lvl="1">
              <a:lnSpc>
                <a:spcPct val="95000"/>
              </a:lnSpc>
            </a:pPr>
            <a:r>
              <a:rPr lang="de-DE" sz="2200" i="0">
                <a:effectLst/>
              </a:rPr>
              <a:t>Nachts zusätzlich reflektierendes Material tragen, vor </a:t>
            </a:r>
            <a:r>
              <a:rPr lang="de-CH" sz="2200"/>
              <a:t>allem an Körperteilen, </a:t>
            </a:r>
            <a:r>
              <a:rPr lang="de-CH" sz="2200" dirty="0"/>
              <a:t>die</a:t>
            </a:r>
            <a:r>
              <a:rPr lang="de-CH" sz="2200"/>
              <a:t> stets in Bewegung sind.</a:t>
            </a:r>
            <a:endParaRPr lang="de-DE" sz="2200" i="0">
              <a:effectLst/>
            </a:endParaRPr>
          </a:p>
          <a:p>
            <a:pPr lvl="1">
              <a:lnSpc>
                <a:spcPct val="95000"/>
              </a:lnSpc>
            </a:pPr>
            <a:r>
              <a:rPr lang="de-DE" sz="2200" i="0">
                <a:effectLst/>
              </a:rPr>
              <a:t>Speichenreflektoren oder reflektierende Pneus machen von der Seite sichtbar.</a:t>
            </a:r>
          </a:p>
          <a:p>
            <a:pPr marL="0" lvl="1" indent="0">
              <a:lnSpc>
                <a:spcPct val="95000"/>
              </a:lnSpc>
              <a:buNone/>
            </a:pPr>
            <a:endParaRPr lang="de-CH" sz="2200" spc="1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41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Nur mit Helm losfahren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 lnSpcReduction="10000"/>
          </a:bodyPr>
          <a:lstStyle/>
          <a:p>
            <a:pPr lvl="1"/>
            <a:r>
              <a:rPr lang="de-CH" dirty="0"/>
              <a:t>Velohelm mit der Norm EN 1078 tragen.</a:t>
            </a:r>
          </a:p>
          <a:p>
            <a:pPr lvl="1"/>
            <a:r>
              <a:rPr lang="de-CH" dirty="0"/>
              <a:t>Beim Kauf den Helm anprobieren – er soll gut sitzen, nicht drücken und nicht wackeln.</a:t>
            </a:r>
          </a:p>
          <a:p>
            <a:pPr lvl="1"/>
            <a:r>
              <a:rPr lang="de-DE" dirty="0"/>
              <a:t>Beim Helm auch auf die Sichtbarkeit achten.</a:t>
            </a:r>
          </a:p>
          <a:p>
            <a:pPr lvl="1"/>
            <a:r>
              <a:rPr lang="de-DE" dirty="0"/>
              <a:t>Reinigen: mit Wasser und Seife</a:t>
            </a:r>
          </a:p>
          <a:p>
            <a:pPr lvl="1"/>
            <a:r>
              <a:rPr lang="de-DE" dirty="0"/>
              <a:t>Helm ersetzen, wenn er einen starken Schlag erlitten hat, oder </a:t>
            </a:r>
            <a:r>
              <a:rPr lang="de-DE" dirty="0" err="1"/>
              <a:t>gemäss</a:t>
            </a:r>
            <a:r>
              <a:rPr lang="de-DE" dirty="0"/>
              <a:t> Hinweisen des Herstellers.</a:t>
            </a:r>
            <a:endParaRPr lang="de-CH" dirty="0"/>
          </a:p>
          <a:p>
            <a:pPr lvl="1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D14168-DE44-E60C-97F6-E75D6691B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586821-E4DC-C1FE-6312-E0931F97F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5221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21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dirty="0"/>
              <a:t>Den Helm hinten mit dem </a:t>
            </a:r>
            <a:r>
              <a:rPr lang="de-DE" dirty="0" err="1"/>
              <a:t>Verstellrad</a:t>
            </a:r>
            <a:r>
              <a:rPr lang="de-DE" dirty="0"/>
              <a:t> anziehen, bis er bei geöffnetem </a:t>
            </a:r>
            <a:r>
              <a:rPr lang="de-DE" dirty="0" err="1"/>
              <a:t>Kinnband</a:t>
            </a:r>
            <a:r>
              <a:rPr lang="de-DE" dirty="0"/>
              <a:t> fest sitzt, ohne zu wackeln.</a:t>
            </a:r>
            <a:endParaRPr lang="de-CH" spc="10" dirty="0">
              <a:effectLst/>
            </a:endParaRPr>
          </a:p>
        </p:txBody>
      </p:sp>
      <p:pic>
        <p:nvPicPr>
          <p:cNvPr id="16" name="Grafik 15" descr="Ein Bild, das draußen, tragen, Helm enthält.&#10;&#10;Automatisch generierte Beschreibung">
            <a:extLst>
              <a:ext uri="{FF2B5EF4-FFF2-40B4-BE49-F238E27FC236}">
                <a16:creationId xmlns:a16="http://schemas.microsoft.com/office/drawing/2014/main" id="{E3C62059-D5A2-B39B-30F0-2901DC897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Velohelm richtig anziehen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5EB9866-784F-7C01-09A9-2ABC70EC2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Velohelm richtig anziehen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6A21D2-F025-3772-14B4-1E03B974E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8BD4D5-041D-6EE3-2415-A4660A096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dirty="0"/>
              <a:t>Der Helm sitzt zwei Fingerbreit über der Nasenwurzel.</a:t>
            </a:r>
          </a:p>
          <a:p>
            <a:pPr marL="0" lvl="1" indent="0">
              <a:buNone/>
            </a:pPr>
            <a:r>
              <a:rPr lang="de-DE" dirty="0"/>
              <a:t>Die Seitenbänder treffen sich direkt unter dem Ohr.</a:t>
            </a:r>
            <a:endParaRPr lang="de-CH" spc="1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195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dirty="0"/>
              <a:t>Die Seitenbänder sind gleich satt angezogen.</a:t>
            </a:r>
          </a:p>
          <a:p>
            <a:pPr marL="0" lvl="1" indent="0">
              <a:buNone/>
            </a:pPr>
            <a:r>
              <a:rPr lang="de-DE" dirty="0"/>
              <a:t>Zwischen Kinn und Band hat es Platz für einen bis </a:t>
            </a:r>
            <a:r>
              <a:rPr lang="de-DE"/>
              <a:t>zwei Finger.</a:t>
            </a:r>
            <a:endParaRPr lang="de-CH" spc="10" dirty="0">
              <a:effectLst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BCDE64-D72E-DB8C-8183-9C10650F5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1129" b="2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Velohelm richtig anziehen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64C2A8E-7BAC-7E2F-F2B1-2E448FB9E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943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180aeaa625b68d3119567881b41914a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37c71df0814d2f0629e65cca44d0732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2AE7BC5E-FFF5-40F4-853B-F714410EE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63958-12C6-40F8-9D24-81707E075516}">
  <ds:schemaRefs>
    <ds:schemaRef ds:uri="bb4941f2-48be-4bb0-a3d9-a0ff0057a962"/>
    <ds:schemaRef ds:uri="28b27246-006c-4c52-ba09-a14edd98252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438</Words>
  <Application>Microsoft Office PowerPoint</Application>
  <PresentationFormat>Breitbild</PresentationFormat>
  <Paragraphs>62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BFU Suisse </vt:lpstr>
      <vt:lpstr>Suisse Int'l</vt:lpstr>
      <vt:lpstr>Arial</vt:lpstr>
      <vt:lpstr>BFU Suisse</vt:lpstr>
      <vt:lpstr>BFU Suisse Medium</vt:lpstr>
      <vt:lpstr>Design bfu</vt:lpstr>
      <vt:lpstr> Sicheres Velofahren  ist keine Glückssache</vt:lpstr>
      <vt:lpstr>PowerPoint-Präsentation</vt:lpstr>
      <vt:lpstr>Vorausschauend und defensiv fahren</vt:lpstr>
      <vt:lpstr>Im Kreisel in der Mitte fahren</vt:lpstr>
      <vt:lpstr>Sich sichtbar machen – auch am Tag</vt:lpstr>
      <vt:lpstr>Nur mit Helm losfahren</vt:lpstr>
      <vt:lpstr>Velohelm richtig anziehen</vt:lpstr>
      <vt:lpstr>Velohelm richtig anziehen</vt:lpstr>
      <vt:lpstr>Velohelm richtig anziehen</vt:lpstr>
      <vt:lpstr>Das Velo richtig ausrüsten</vt:lpstr>
      <vt:lpstr>PowerPoint-Präsentation</vt:lpstr>
      <vt:lpstr>Mehr Informationen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Bucherer Benedikt</cp:lastModifiedBy>
  <cp:revision>35</cp:revision>
  <cp:lastPrinted>2020-02-05T11:31:12Z</cp:lastPrinted>
  <dcterms:created xsi:type="dcterms:W3CDTF">2019-07-18T09:51:56Z</dcterms:created>
  <dcterms:modified xsi:type="dcterms:W3CDTF">2023-06-08T13:02:52Z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