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1"/>
  </p:notesMasterIdLst>
  <p:handoutMasterIdLst>
    <p:handoutMasterId r:id="rId22"/>
  </p:handoutMasterIdLst>
  <p:sldIdLst>
    <p:sldId id="262" r:id="rId5"/>
    <p:sldId id="285" r:id="rId6"/>
    <p:sldId id="286" r:id="rId7"/>
    <p:sldId id="292" r:id="rId8"/>
    <p:sldId id="301" r:id="rId9"/>
    <p:sldId id="290" r:id="rId10"/>
    <p:sldId id="291" r:id="rId11"/>
    <p:sldId id="289" r:id="rId12"/>
    <p:sldId id="300" r:id="rId13"/>
    <p:sldId id="287" r:id="rId14"/>
    <p:sldId id="288" r:id="rId15"/>
    <p:sldId id="297" r:id="rId16"/>
    <p:sldId id="293" r:id="rId17"/>
    <p:sldId id="296" r:id="rId18"/>
    <p:sldId id="294" r:id="rId19"/>
    <p:sldId id="29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eriswyl Michelle" initials="BM" lastIdx="3" clrIdx="0">
    <p:extLst>
      <p:ext uri="{19B8F6BF-5375-455C-9EA6-DF929625EA0E}">
        <p15:presenceInfo xmlns:p15="http://schemas.microsoft.com/office/powerpoint/2012/main" userId="Baeriswyl Michelle" providerId="None"/>
      </p:ext>
    </p:extLst>
  </p:cmAuthor>
  <p:cmAuthor id="2" name="Monique Walter" initials="MW" lastIdx="2" clrIdx="1">
    <p:extLst>
      <p:ext uri="{19B8F6BF-5375-455C-9EA6-DF929625EA0E}">
        <p15:presenceInfo xmlns:p15="http://schemas.microsoft.com/office/powerpoint/2012/main" userId="Monique Walter" providerId="None"/>
      </p:ext>
    </p:extLst>
  </p:cmAuthor>
  <p:cmAuthor id="3" name="Franziska Hartmann" initials="FH" lastIdx="5" clrIdx="2">
    <p:extLst>
      <p:ext uri="{19B8F6BF-5375-455C-9EA6-DF929625EA0E}">
        <p15:presenceInfo xmlns:p15="http://schemas.microsoft.com/office/powerpoint/2012/main" userId="Franziska Hartmann" providerId="None"/>
      </p:ext>
    </p:extLst>
  </p:cmAuthor>
  <p:cmAuthor id="4" name="Veronica Brunner" initials="VB" lastIdx="2" clrIdx="3">
    <p:extLst>
      <p:ext uri="{19B8F6BF-5375-455C-9EA6-DF929625EA0E}">
        <p15:presenceInfo xmlns:p15="http://schemas.microsoft.com/office/powerpoint/2012/main" userId="7dad07a3bc3278fd" providerId="Windows Live"/>
      </p:ext>
    </p:extLst>
  </p:cmAuthor>
  <p:cmAuthor id="5" name="Andrea Krämer" initials="AK" lastIdx="1" clrIdx="4">
    <p:extLst>
      <p:ext uri="{19B8F6BF-5375-455C-9EA6-DF929625EA0E}">
        <p15:presenceInfo xmlns:p15="http://schemas.microsoft.com/office/powerpoint/2012/main" userId="Andrea Kräm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6968" autoAdjust="0"/>
  </p:normalViewPr>
  <p:slideViewPr>
    <p:cSldViewPr showGuides="1">
      <p:cViewPr varScale="1">
        <p:scale>
          <a:sx n="78" d="100"/>
          <a:sy n="78" d="100"/>
        </p:scale>
        <p:origin x="90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3184" y="-5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1B2148DA-67FB-4553-A278-9AA8DCF06258}"/>
    <pc:docChg chg="modSld">
      <pc:chgData name="Baeriswyl Michelle" userId="7dbe6026-e9b7-4e33-982d-84db899c07af" providerId="ADAL" clId="{1B2148DA-67FB-4553-A278-9AA8DCF06258}" dt="2022-07-20T10:42:42.142" v="0" actId="20577"/>
      <pc:docMkLst>
        <pc:docMk/>
      </pc:docMkLst>
      <pc:sldChg chg="modSp mod">
        <pc:chgData name="Baeriswyl Michelle" userId="7dbe6026-e9b7-4e33-982d-84db899c07af" providerId="ADAL" clId="{1B2148DA-67FB-4553-A278-9AA8DCF06258}" dt="2022-07-20T10:42:42.142" v="0" actId="20577"/>
        <pc:sldMkLst>
          <pc:docMk/>
          <pc:sldMk cId="3042228720" sldId="285"/>
        </pc:sldMkLst>
        <pc:spChg chg="mod">
          <ac:chgData name="Baeriswyl Michelle" userId="7dbe6026-e9b7-4e33-982d-84db899c07af" providerId="ADAL" clId="{1B2148DA-67FB-4553-A278-9AA8DCF06258}" dt="2022-07-20T10:42:42.142" v="0" actId="20577"/>
          <ac:spMkLst>
            <pc:docMk/>
            <pc:sldMk cId="3042228720" sldId="285"/>
            <ac:spMk id="9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D98B8617-3B2C-4596-A787-A7FE7835E381}"/>
    <pc:docChg chg="custSel modSld">
      <pc:chgData name="Baeriswyl Michelle" userId="7dbe6026-e9b7-4e33-982d-84db899c07af" providerId="ADAL" clId="{D98B8617-3B2C-4596-A787-A7FE7835E381}" dt="2023-08-09T07:08:04.320" v="88" actId="1076"/>
      <pc:docMkLst>
        <pc:docMk/>
      </pc:docMkLst>
      <pc:sldChg chg="modSp mod">
        <pc:chgData name="Baeriswyl Michelle" userId="7dbe6026-e9b7-4e33-982d-84db899c07af" providerId="ADAL" clId="{D98B8617-3B2C-4596-A787-A7FE7835E381}" dt="2023-08-09T07:08:04.320" v="88" actId="1076"/>
        <pc:sldMkLst>
          <pc:docMk/>
          <pc:sldMk cId="3042228720" sldId="285"/>
        </pc:sldMkLst>
        <pc:spChg chg="mod">
          <ac:chgData name="Baeriswyl Michelle" userId="7dbe6026-e9b7-4e33-982d-84db899c07af" providerId="ADAL" clId="{D98B8617-3B2C-4596-A787-A7FE7835E381}" dt="2023-08-09T07:05:18.797" v="73" actId="13926"/>
          <ac:spMkLst>
            <pc:docMk/>
            <pc:sldMk cId="3042228720" sldId="285"/>
            <ac:spMk id="11" creationId="{00000000-0000-0000-0000-000000000000}"/>
          </ac:spMkLst>
        </pc:spChg>
        <pc:spChg chg="mod">
          <ac:chgData name="Baeriswyl Michelle" userId="7dbe6026-e9b7-4e33-982d-84db899c07af" providerId="ADAL" clId="{D98B8617-3B2C-4596-A787-A7FE7835E381}" dt="2023-08-09T07:08:04.320" v="88" actId="1076"/>
          <ac:spMkLst>
            <pc:docMk/>
            <pc:sldMk cId="3042228720" sldId="285"/>
            <ac:spMk id="1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100BB642-5D47-421C-96AB-0A6785FE6B24}"/>
    <pc:docChg chg="custSel modSld">
      <pc:chgData name="Baeriswyl Michelle" userId="7dbe6026-e9b7-4e33-982d-84db899c07af" providerId="ADAL" clId="{100BB642-5D47-421C-96AB-0A6785FE6B24}" dt="2020-08-27T06:53:53.485" v="14" actId="1076"/>
      <pc:docMkLst>
        <pc:docMk/>
      </pc:docMkLst>
      <pc:sldChg chg="addSp delSp modSp">
        <pc:chgData name="Baeriswyl Michelle" userId="7dbe6026-e9b7-4e33-982d-84db899c07af" providerId="ADAL" clId="{100BB642-5D47-421C-96AB-0A6785FE6B24}" dt="2020-08-27T06:53:53.485" v="14" actId="1076"/>
        <pc:sldMkLst>
          <pc:docMk/>
          <pc:sldMk cId="926955254" sldId="291"/>
        </pc:sldMkLst>
        <pc:picChg chg="del">
          <ac:chgData name="Baeriswyl Michelle" userId="7dbe6026-e9b7-4e33-982d-84db899c07af" providerId="ADAL" clId="{100BB642-5D47-421C-96AB-0A6785FE6B24}" dt="2020-08-19T13:33:54.125" v="7" actId="478"/>
          <ac:picMkLst>
            <pc:docMk/>
            <pc:sldMk cId="926955254" sldId="291"/>
            <ac:picMk id="5" creationId="{00000000-0000-0000-0000-000000000000}"/>
          </ac:picMkLst>
        </pc:picChg>
        <pc:picChg chg="add mod">
          <ac:chgData name="Baeriswyl Michelle" userId="7dbe6026-e9b7-4e33-982d-84db899c07af" providerId="ADAL" clId="{100BB642-5D47-421C-96AB-0A6785FE6B24}" dt="2020-08-27T06:53:53.485" v="14" actId="1076"/>
          <ac:picMkLst>
            <pc:docMk/>
            <pc:sldMk cId="926955254" sldId="291"/>
            <ac:picMk id="5" creationId="{780AC423-4F57-4F70-AB1F-FB7E0EECC7DA}"/>
          </ac:picMkLst>
        </pc:picChg>
        <pc:picChg chg="add del mod">
          <ac:chgData name="Baeriswyl Michelle" userId="7dbe6026-e9b7-4e33-982d-84db899c07af" providerId="ADAL" clId="{100BB642-5D47-421C-96AB-0A6785FE6B24}" dt="2020-08-19T13:33:41.195" v="2" actId="478"/>
          <ac:picMkLst>
            <pc:docMk/>
            <pc:sldMk cId="926955254" sldId="291"/>
            <ac:picMk id="7" creationId="{A46E4081-7A33-4702-AB77-47FB33C37F4C}"/>
          </ac:picMkLst>
        </pc:picChg>
        <pc:picChg chg="add del mod">
          <ac:chgData name="Baeriswyl Michelle" userId="7dbe6026-e9b7-4e33-982d-84db899c07af" providerId="ADAL" clId="{100BB642-5D47-421C-96AB-0A6785FE6B24}" dt="2020-08-19T13:35:14.486" v="10" actId="478"/>
          <ac:picMkLst>
            <pc:docMk/>
            <pc:sldMk cId="926955254" sldId="291"/>
            <ac:picMk id="8" creationId="{A87029A5-9046-413D-A918-A8A8CCAA797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M1svjNg_hI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5PBxqouiass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ando-en-montagne.ch/fr/tes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icher-bergwandern.ch/de/selbsttest" TargetMode="External"/><Relationship Id="rId4" Type="http://schemas.openxmlformats.org/officeDocument/2006/relationships/hyperlink" Target="https://trekking-sicuro.ch/it/autovalutazion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176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535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0251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pPr marL="0" lvl="1" indent="0" algn="ctr">
              <a:buNone/>
            </a:pPr>
            <a:r>
              <a:rPr lang="de-CH" dirty="0">
                <a:ea typeface="+mn-lt"/>
                <a:cs typeface="+mn-lt"/>
              </a:rPr>
              <a:t>FR </a:t>
            </a:r>
            <a:r>
              <a:rPr lang="de-CH" dirty="0">
                <a:ea typeface="+mn-lt"/>
                <a:cs typeface="+mn-lt"/>
                <a:hlinkClick r:id="rId3"/>
              </a:rPr>
              <a:t>https://youtu.be/dM1svjNg_hI</a:t>
            </a:r>
            <a:r>
              <a:rPr lang="de-CH" dirty="0">
                <a:ea typeface="+mn-lt"/>
                <a:cs typeface="+mn-lt"/>
              </a:rPr>
              <a:t> </a:t>
            </a:r>
            <a:endParaRPr lang="de-CH" dirty="0"/>
          </a:p>
          <a:p>
            <a:pPr marL="271145" lvl="1" indent="-271145" algn="ctr">
              <a:buNone/>
            </a:pPr>
            <a:r>
              <a:rPr lang="de-CH" dirty="0">
                <a:ea typeface="+mn-lt"/>
                <a:cs typeface="+mn-lt"/>
              </a:rPr>
              <a:t>  IT </a:t>
            </a:r>
            <a:r>
              <a:rPr lang="de-CH" dirty="0">
                <a:ea typeface="+mn-lt"/>
                <a:cs typeface="+mn-lt"/>
                <a:hlinkClick r:id="rId4"/>
              </a:rPr>
              <a:t>https://youtu.be/5PBxqouiass</a:t>
            </a:r>
            <a:r>
              <a:rPr lang="de-CH" dirty="0">
                <a:ea typeface="+mn-lt"/>
                <a:cs typeface="+mn-lt"/>
              </a:rPr>
              <a:t> 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9380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60545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252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1454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735138" y="377825"/>
            <a:ext cx="8482013" cy="4770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4154576" y="13496978"/>
            <a:ext cx="378275" cy="270274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940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159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pPr marL="356870" lvl="1" indent="-356870">
              <a:buNone/>
            </a:pPr>
            <a:r>
              <a:rPr lang="de-CH" dirty="0">
                <a:hlinkClick r:id="rId3"/>
              </a:rPr>
              <a:t>F: https://rando-en-montagne.ch/fr/test</a:t>
            </a:r>
            <a:endParaRPr lang="de-CH" dirty="0"/>
          </a:p>
          <a:p>
            <a:pPr marL="356870" lvl="1" indent="-356870">
              <a:buNone/>
            </a:pPr>
            <a:r>
              <a:rPr lang="de-CH" dirty="0"/>
              <a:t>I: </a:t>
            </a:r>
            <a:r>
              <a:rPr lang="de-CH" dirty="0">
                <a:solidFill>
                  <a:srgbClr val="FF0000"/>
                </a:solidFill>
                <a:hlinkClick r:id="rId4"/>
              </a:rPr>
              <a:t>https://trekking-sicuro.ch/it/autovalutazione</a:t>
            </a:r>
            <a:endParaRPr lang="de-CH" dirty="0">
              <a:solidFill>
                <a:srgbClr val="FF0000"/>
              </a:solidFill>
              <a:ea typeface="+mn-lt"/>
              <a:cs typeface="+mn-lt"/>
              <a:hlinkClick r:id="rId5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96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660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934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1443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3764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172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August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August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August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August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August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August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August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August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August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August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August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August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icher-bergwandern.ch/de/packlist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51Ho0Vo_e4&amp;t=3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fu.ch/de/services/bestellen-herunterladen?q=%5B%7B%22key%22:%22filter-department%22,%22values%22:%5B%5D%7D,%7B%22key%22:%22filter-context%22,%22values%22:%5B%5D%7D,%7B%22key%22:%22filter-publication-category%22,%22values%22:%5B%5D%7D,%7B%22key%22:%22filter-publication-language%22,%22values%22:%5B%22DE%22%5D,%22isTabFilter%22:true%7D%5D&amp;sk=0&amp;st=Bergwandern202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hyperlink" Target="http://www.bfu.ch/" TargetMode="External"/><Relationship Id="rId4" Type="http://schemas.openxmlformats.org/officeDocument/2006/relationships/hyperlink" Target="http://www.sicher-bergwandern.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cher-bergwandern.ch/de/selbsttes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Mountain hiking isn’t a walk in the park.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8208911" cy="4692179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GB" sz="2200" dirty="0"/>
              <a:t>Sturdy hiking boots with grippy soles and good treads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Warm clothing suitable for layering: sweater, waterproof jacket, possibly woollen hat and gloves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Sunglasses, sunhat and sunscreen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Up-to-date map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Food, drink, penknife 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Hiking poles if required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For emergencies: first-aid kit, rescue blanket, mobile phone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293" y="1453557"/>
            <a:ext cx="2724355" cy="408493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 txBox="1">
            <a:spLocks/>
          </p:cNvSpPr>
          <p:nvPr/>
        </p:nvSpPr>
        <p:spPr>
          <a:xfrm>
            <a:off x="431971" y="5013176"/>
            <a:ext cx="8904389" cy="6384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CH" sz="2200" dirty="0"/>
              <a:t>→ </a:t>
            </a:r>
            <a:r>
              <a:rPr lang="en-GB" sz="2200" dirty="0"/>
              <a:t>Find a packing list at </a:t>
            </a:r>
            <a:r>
              <a:rPr lang="en-GB" sz="2200" dirty="0">
                <a:hlinkClick r:id="rId4"/>
              </a:rPr>
              <a:t>https://sicher-bergwandern.ch/de/packliste</a:t>
            </a:r>
            <a:r>
              <a:rPr lang="en-GB" sz="2200" dirty="0"/>
              <a:t> (available in German, French and Italian) 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E1CDDF-165A-074A-83AF-0E61A747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well equipped</a:t>
            </a:r>
          </a:p>
        </p:txBody>
      </p:sp>
    </p:spTree>
    <p:extLst>
      <p:ext uri="{BB962C8B-B14F-4D97-AF65-F5344CB8AC3E}">
        <p14:creationId xmlns:p14="http://schemas.microsoft.com/office/powerpoint/2010/main" val="192231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safe every step of the way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305255" cy="4692179"/>
          </a:xfrm>
        </p:spPr>
        <p:txBody>
          <a:bodyPr/>
          <a:lstStyle/>
          <a:p>
            <a:pPr lvl="1"/>
            <a:r>
              <a:rPr lang="en-GB" dirty="0"/>
              <a:t>Fatigue can seriously impact your surefootedness. Drink, eat and rest regularly to stay physically fit and focused. </a:t>
            </a:r>
          </a:p>
          <a:p>
            <a:pPr lvl="1"/>
            <a:r>
              <a:rPr lang="en-GB" dirty="0"/>
              <a:t>Keep track of your time schedule and any weather changes.</a:t>
            </a:r>
          </a:p>
          <a:p>
            <a:pPr lvl="1"/>
            <a:r>
              <a:rPr lang="en-GB" dirty="0"/>
              <a:t>Don’t leave the signposted trail – unofficial paths “off the beaten track” and supposed shortcuts can lead you astray.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3594505"/>
            <a:ext cx="4331964" cy="28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1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safe every step of the way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Turn back in time or seek shelter in a mountain hut – for instance if the weather is about to deteriorate.</a:t>
            </a:r>
          </a:p>
          <a:p>
            <a:pPr lvl="1"/>
            <a:r>
              <a:rPr lang="en-GB" dirty="0"/>
              <a:t>Lost? Stay together in the group and return to your last familiar location. In fog, wait for visibility to improve and do not descend through unfamiliar terrain.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910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 vert="horz" lIns="0" tIns="0" rIns="0" bIns="0" rtlCol="0" anchor="t">
            <a:noAutofit/>
          </a:bodyPr>
          <a:lstStyle/>
          <a:p>
            <a:pPr marL="0" lvl="1" indent="0" algn="ctr">
              <a:buNone/>
            </a:pPr>
            <a:r>
              <a:rPr lang="de-CH" dirty="0">
                <a:solidFill>
                  <a:prstClr val="black"/>
                </a:solidFill>
              </a:rPr>
              <a:t>Video «</a:t>
            </a:r>
            <a:r>
              <a:rPr lang="de-CH" dirty="0">
                <a:solidFill>
                  <a:prstClr val="black"/>
                </a:solidFill>
                <a:hlinkClick r:id="rId3"/>
              </a:rPr>
              <a:t>Mountain </a:t>
            </a:r>
            <a:r>
              <a:rPr lang="de-CH" dirty="0" err="1">
                <a:solidFill>
                  <a:prstClr val="black"/>
                </a:solidFill>
                <a:hlinkClick r:id="rId3"/>
              </a:rPr>
              <a:t>Hiking</a:t>
            </a:r>
            <a:r>
              <a:rPr lang="de-CH" dirty="0">
                <a:solidFill>
                  <a:prstClr val="black"/>
                </a:solidFill>
              </a:rPr>
              <a:t>»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6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the mountain hiking check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b="1" dirty="0"/>
              <a:t>Plan</a:t>
            </a:r>
            <a:br>
              <a:rPr lang="en-GB" dirty="0"/>
            </a:br>
            <a:r>
              <a:rPr lang="en-GB" dirty="0"/>
              <a:t>What do I intend to do?</a:t>
            </a:r>
          </a:p>
          <a:p>
            <a:pPr lvl="1"/>
            <a:r>
              <a:rPr lang="en-GB" b="1" dirty="0"/>
              <a:t>Assess</a:t>
            </a:r>
            <a:br>
              <a:rPr lang="en-GB" dirty="0"/>
            </a:br>
            <a:r>
              <a:rPr lang="en-GB" dirty="0"/>
              <a:t>Is this hike suitable for me?</a:t>
            </a:r>
          </a:p>
          <a:p>
            <a:pPr lvl="1"/>
            <a:r>
              <a:rPr lang="en-GB" b="1" dirty="0"/>
              <a:t>Equipment</a:t>
            </a:r>
            <a:br>
              <a:rPr lang="en-GB" dirty="0"/>
            </a:br>
            <a:r>
              <a:rPr lang="en-GB" dirty="0"/>
              <a:t>Do I have what I need?</a:t>
            </a:r>
          </a:p>
          <a:p>
            <a:pPr lvl="1"/>
            <a:r>
              <a:rPr lang="en-GB" b="1" dirty="0"/>
              <a:t>Evaluate</a:t>
            </a:r>
            <a:br>
              <a:rPr lang="en-GB" dirty="0"/>
            </a:br>
            <a:r>
              <a:rPr lang="en-GB" dirty="0"/>
              <a:t>How am I doing?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393741"/>
            <a:ext cx="4403972" cy="29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0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an emergency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First: provide immediate life-saving emergency assistance to the injured person(s).</a:t>
            </a:r>
          </a:p>
          <a:p>
            <a:pPr lvl="1"/>
            <a:r>
              <a:rPr lang="en-GB" dirty="0"/>
              <a:t>Alert the rescue services as quickly as possible via the European emergency number 112 (contactable on all mobile networks and even on a locked phone) or via an emergency app.</a:t>
            </a:r>
          </a:p>
          <a:p>
            <a:pPr lvl="1"/>
            <a:r>
              <a:rPr lang="en-GB" dirty="0"/>
              <a:t>Don’t leave the injured person(s) on their own.</a:t>
            </a:r>
          </a:p>
          <a:p>
            <a:pPr lvl="1"/>
            <a:r>
              <a:rPr lang="en-GB" dirty="0"/>
              <a:t>Don’t neglect your own safety.  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253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en-GB" dirty="0"/>
              <a:t>Get more information on this topic in the BFU brochure «Mountain Hiking» (Art.-No. 3.010).</a:t>
            </a:r>
          </a:p>
          <a:p>
            <a:pPr>
              <a:spcBef>
                <a:spcPts val="1200"/>
              </a:spcBef>
            </a:pPr>
            <a:r>
              <a:rPr lang="en-GB" dirty="0"/>
              <a:t>Order it free of charge at </a:t>
            </a:r>
            <a:r>
              <a:rPr lang="en-GB" dirty="0">
                <a:hlinkClick r:id="rId3"/>
              </a:rPr>
              <a:t>bestellen.bfu.ch</a:t>
            </a:r>
            <a:r>
              <a:rPr lang="en-GB" dirty="0"/>
              <a:t>.</a:t>
            </a:r>
          </a:p>
          <a:p>
            <a:pPr>
              <a:spcBef>
                <a:spcPts val="1200"/>
              </a:spcBef>
            </a:pPr>
            <a:r>
              <a:rPr lang="en-GB" dirty="0"/>
              <a:t>Find more information on the campaign website </a:t>
            </a:r>
            <a:br>
              <a:rPr lang="en-GB" dirty="0"/>
            </a:br>
            <a:r>
              <a:rPr lang="en-GB" dirty="0">
                <a:hlinkClick r:id="rId4"/>
              </a:rPr>
              <a:t>sicher-bergwandern.ch</a:t>
            </a:r>
            <a:r>
              <a:rPr lang="en-GB" dirty="0"/>
              <a:t> (available in German, French and Italian)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Find more accident prevention tips at </a:t>
            </a:r>
            <a:r>
              <a:rPr lang="en-GB" dirty="0">
                <a:hlinkClick r:id="rId5"/>
              </a:rPr>
              <a:t>bfu.ch</a:t>
            </a:r>
            <a:r>
              <a:rPr lang="en-GB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84" y="1484784"/>
            <a:ext cx="2213443" cy="313040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4300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60F080-C5D5-4F1E-9C6A-16F39DA9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6528048" y="2204864"/>
            <a:ext cx="5472608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>
                <a:solidFill>
                  <a:srgbClr val="286078"/>
                </a:solidFill>
              </a:rPr>
              <a:t>More than</a:t>
            </a:r>
          </a:p>
          <a:p>
            <a:r>
              <a:rPr lang="en-GB" sz="7200" b="1" dirty="0">
                <a:solidFill>
                  <a:srgbClr val="286078"/>
                </a:solidFill>
              </a:rPr>
              <a:t>40 </a:t>
            </a:r>
          </a:p>
          <a:p>
            <a:r>
              <a:rPr lang="en-GB" sz="3000" dirty="0">
                <a:solidFill>
                  <a:srgbClr val="286078"/>
                </a:solidFill>
              </a:rPr>
              <a:t>Swiss hikers die on average every year.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127448" y="3645024"/>
            <a:ext cx="5209253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200" b="1" dirty="0">
                <a:solidFill>
                  <a:schemeClr val="accent6"/>
                </a:solidFill>
              </a:rPr>
              <a:t>5000</a:t>
            </a:r>
          </a:p>
          <a:p>
            <a:r>
              <a:rPr lang="en-GB" sz="3000" dirty="0">
                <a:solidFill>
                  <a:schemeClr val="accent6"/>
                </a:solidFill>
              </a:rPr>
              <a:t>suffer a serious or moderately severe injury (Swiss resident population).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23392" y="840194"/>
            <a:ext cx="5112616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Switzerland has around </a:t>
            </a:r>
          </a:p>
          <a:p>
            <a:r>
              <a:rPr lang="en-GB" sz="7200" b="1" dirty="0">
                <a:solidFill>
                  <a:schemeClr val="accent2"/>
                </a:solidFill>
              </a:rPr>
              <a:t>24 000 km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of signposted and maintained mountain hiking trails. </a:t>
            </a:r>
          </a:p>
        </p:txBody>
      </p:sp>
    </p:spTree>
    <p:extLst>
      <p:ext uri="{BB962C8B-B14F-4D97-AF65-F5344CB8AC3E}">
        <p14:creationId xmlns:p14="http://schemas.microsoft.com/office/powerpoint/2010/main" val="304222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well prepared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305255" cy="4692179"/>
          </a:xfrm>
        </p:spPr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en-GB" dirty="0"/>
              <a:t>Use maps, hiking guidebooks and/or websites to thoroughly plan your </a:t>
            </a:r>
            <a:r>
              <a:rPr lang="en-GB" b="1" dirty="0"/>
              <a:t>route, time requirements and reserves and possible alternative routes/detours.</a:t>
            </a:r>
          </a:p>
          <a:p>
            <a:pPr marL="271145" lvl="1" indent="-271145"/>
            <a:r>
              <a:rPr lang="en-GB" dirty="0"/>
              <a:t>Take into account the specific </a:t>
            </a:r>
            <a:r>
              <a:rPr lang="en-GB" b="1" dirty="0"/>
              <a:t>demands</a:t>
            </a:r>
            <a:r>
              <a:rPr lang="en-GB" dirty="0"/>
              <a:t> (trail category, gradient, exposed sections), </a:t>
            </a:r>
            <a:r>
              <a:rPr lang="en-GB" b="1" dirty="0"/>
              <a:t>trail conditions </a:t>
            </a:r>
            <a:r>
              <a:rPr lang="en-GB" dirty="0"/>
              <a:t>(e.g. residual snowfields in early summer) and </a:t>
            </a:r>
            <a:r>
              <a:rPr lang="en-GB" b="1" dirty="0"/>
              <a:t>weather.</a:t>
            </a:r>
          </a:p>
          <a:p>
            <a:pPr marL="271145" lvl="1" indent="-271145"/>
            <a:r>
              <a:rPr lang="en-GB" dirty="0"/>
              <a:t>Realistically assess </a:t>
            </a:r>
            <a:r>
              <a:rPr lang="en-GB" b="1" dirty="0"/>
              <a:t>your own physical constitution and capabilities </a:t>
            </a:r>
            <a:r>
              <a:rPr lang="en-GB" dirty="0"/>
              <a:t>(or those of the weakest member of the group) and plan accordingly.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63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key physical requirements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199" cy="4692179"/>
          </a:xfrm>
        </p:spPr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en-GB" dirty="0"/>
              <a:t>Fitness</a:t>
            </a:r>
          </a:p>
          <a:p>
            <a:pPr marL="271145" lvl="1" indent="-271145"/>
            <a:r>
              <a:rPr lang="en-GB" dirty="0"/>
              <a:t>Surefootedness</a:t>
            </a:r>
          </a:p>
          <a:p>
            <a:pPr marL="271145" lvl="1" indent="-271145"/>
            <a:r>
              <a:rPr lang="en-GB" dirty="0"/>
              <a:t>A head for heights</a:t>
            </a:r>
          </a:p>
          <a:p>
            <a:pPr marL="271145" lvl="1" indent="-271145"/>
            <a:endParaRPr lang="en-GB" dirty="0"/>
          </a:p>
          <a:p>
            <a:pPr marL="356870" lvl="1" indent="-356870">
              <a:buNone/>
            </a:pPr>
            <a:r>
              <a:rPr lang="en-GB" dirty="0"/>
              <a:t>→ 	Are you ready to take on a white-red-white trail? Find out by taking the test (available in German, French and Italian): </a:t>
            </a:r>
            <a:br>
              <a:rPr lang="en-GB" dirty="0"/>
            </a:br>
            <a:r>
              <a:rPr lang="en-GB" dirty="0">
                <a:hlinkClick r:id="rId3"/>
              </a:rPr>
              <a:t>https://sicher-bergwandern.ch/de/selbsttest</a:t>
            </a:r>
            <a:r>
              <a:rPr lang="en-GB" dirty="0"/>
              <a:t> </a:t>
            </a:r>
            <a:br>
              <a:rPr lang="de-CH" dirty="0"/>
            </a:br>
            <a:endParaRPr lang="de-CH" dirty="0">
              <a:solidFill>
                <a:srgbClr val="FF0000"/>
              </a:solidFill>
              <a:ea typeface="+mn-lt"/>
              <a:cs typeface="+mn-lt"/>
            </a:endParaRPr>
          </a:p>
          <a:p>
            <a:pPr marL="356870" lvl="1" indent="-356870">
              <a:buNone/>
            </a:pPr>
            <a:endParaRPr lang="de-CH" dirty="0">
              <a:ea typeface="+mn-lt"/>
              <a:cs typeface="+mn-lt"/>
              <a:hlinkClick r:id="rId3"/>
            </a:endParaRP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582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well prepared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593287" cy="4692179"/>
          </a:xfrm>
        </p:spPr>
        <p:txBody>
          <a:bodyPr/>
          <a:lstStyle/>
          <a:p>
            <a:pPr lvl="1"/>
            <a:r>
              <a:rPr lang="en-GB" dirty="0"/>
              <a:t>Do not set out on an unfamiliar, challenging tour on your own. If you are hiking alone, choose an easier, less remote route.</a:t>
            </a:r>
          </a:p>
          <a:p>
            <a:pPr lvl="1"/>
            <a:r>
              <a:rPr lang="en-GB" b="1" dirty="0"/>
              <a:t>Inform someone else </a:t>
            </a:r>
            <a:r>
              <a:rPr lang="en-GB" dirty="0"/>
              <a:t>about your hike, especially if you intend to set out on your own. </a:t>
            </a:r>
          </a:p>
          <a:p>
            <a:pPr lvl="1"/>
            <a:endParaRPr lang="en-GB" dirty="0"/>
          </a:p>
          <a:p>
            <a:pPr marL="357188" lvl="1" indent="-357188">
              <a:buNone/>
            </a:pPr>
            <a:r>
              <a:rPr lang="en-GB" sz="2200" dirty="0"/>
              <a:t>→ 	Find a mountain hike planning checklist at sicher-bergwandern.ch (available in German, French and Italian).</a:t>
            </a:r>
          </a:p>
          <a:p>
            <a:pPr marL="357188" lvl="1" indent="-357188">
              <a:buNone/>
            </a:pPr>
            <a:r>
              <a:rPr lang="en-GB" sz="2200" dirty="0"/>
              <a:t>→ 	Find recommendations for hikes at wandern.ch, schweizmobil.ch and myswitzerland.com.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736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 of thumb for calculating hiking time (without breaks)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8136903" cy="4692179"/>
          </a:xfrm>
        </p:spPr>
        <p:txBody>
          <a:bodyPr/>
          <a:lstStyle/>
          <a:p>
            <a:pPr fontAlgn="base">
              <a:spcAft>
                <a:spcPts val="0"/>
              </a:spcAft>
            </a:pPr>
            <a:r>
              <a:rPr lang="en-GB" b="1" dirty="0"/>
              <a:t>Ascent:</a:t>
            </a:r>
            <a:endParaRPr lang="en-GB" dirty="0"/>
          </a:p>
          <a:p>
            <a:pPr fontAlgn="base"/>
            <a:r>
              <a:rPr lang="en-GB" dirty="0"/>
              <a:t>Allow 15 minutes per 100 metres elevation gain, </a:t>
            </a:r>
            <a:br>
              <a:rPr lang="en-GB" dirty="0"/>
            </a:br>
            <a:r>
              <a:rPr lang="en-GB" dirty="0"/>
              <a:t>plus 15 minutes per kilometre covered on flat terrain.</a:t>
            </a:r>
          </a:p>
          <a:p>
            <a:pPr fontAlgn="base">
              <a:spcAft>
                <a:spcPts val="0"/>
              </a:spcAft>
            </a:pPr>
            <a:r>
              <a:rPr lang="en-GB" b="1" dirty="0"/>
              <a:t>Descent:</a:t>
            </a:r>
            <a:endParaRPr lang="en-GB" dirty="0"/>
          </a:p>
          <a:p>
            <a:pPr fontAlgn="base"/>
            <a:r>
              <a:rPr lang="en-GB" dirty="0"/>
              <a:t>Allow 15 minutes per 200 metres elevation loss, </a:t>
            </a:r>
            <a:br>
              <a:rPr lang="en-GB" dirty="0"/>
            </a:br>
            <a:r>
              <a:rPr lang="en-GB" dirty="0"/>
              <a:t>plus 15 minutes per kilometre covered on flat terrain.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63" y="1484784"/>
            <a:ext cx="2678262" cy="401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7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 of thumb for calculating hiking time (without breaks)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dirty="0"/>
              <a:t>Hiking time calculation (example):</a:t>
            </a:r>
            <a:br>
              <a:rPr lang="en-GB" dirty="0"/>
            </a:br>
            <a:r>
              <a:rPr lang="en-GB" dirty="0"/>
              <a:t>6-kilometre hike with 800 metres ascent and 800 metres descent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780AC423-4F57-4F70-AB1F-FB7E0EECC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564904"/>
            <a:ext cx="8621662" cy="361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5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Trail categories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484784"/>
            <a:ext cx="9433048" cy="48965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de-DE" sz="1900" b="1" dirty="0"/>
              <a:t>Hiking trails</a:t>
            </a:r>
            <a:br>
              <a:rPr lang="en-GB" altLang="de-DE" sz="1900" dirty="0"/>
            </a:br>
            <a:r>
              <a:rPr lang="en-GB" altLang="de-DE" sz="1900" dirty="0"/>
              <a:t>are usually wide, but can also be narrow and uneven in places.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900" dirty="0"/>
              <a:t>Besides the customary attention and caution, yellow hiking trails do not present any particular demands. Sturdy footwear with a grippy sole and weather-appropriate equipment are recommended.</a:t>
            </a:r>
            <a:r>
              <a:rPr lang="en-GB" altLang="de-DE" sz="1900" dirty="0"/>
              <a:t>	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br>
              <a:rPr lang="en-GB" altLang="de-DE" sz="1900" dirty="0"/>
            </a:br>
            <a:br>
              <a:rPr lang="en-GB" altLang="de-DE" sz="1900" dirty="0"/>
            </a:br>
            <a:r>
              <a:rPr lang="en-GB" altLang="de-DE" sz="1900" b="1" dirty="0"/>
              <a:t>Mountain hiking trails</a:t>
            </a:r>
            <a:br>
              <a:rPr lang="en-GB" altLang="de-DE" sz="1900" dirty="0"/>
            </a:br>
            <a:r>
              <a:rPr lang="en-GB" altLang="de-DE" sz="1900" dirty="0"/>
              <a:t>are mostly steep, narrow and exposed in places.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900" dirty="0"/>
              <a:t>Hikers not only need to be surefooted, physically fit and have a head for heights, but must also be familiar with the hazards associated with hiking in the mountains. In addition to sturdy footwear with a grippy sole and weather-appropriate equipment, carrying a hiking map is recommended.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t="7924"/>
          <a:stretch/>
        </p:blipFill>
        <p:spPr>
          <a:xfrm>
            <a:off x="198937" y="1484808"/>
            <a:ext cx="1709400" cy="58173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37" y="3429000"/>
            <a:ext cx="1748250" cy="6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7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Trail categories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484784"/>
            <a:ext cx="9505056" cy="489654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altLang="de-DE" sz="1900" b="1" dirty="0"/>
              <a:t>Alpine hiking trails</a:t>
            </a:r>
            <a:br>
              <a:rPr lang="en-GB" altLang="de-DE" sz="1900" dirty="0"/>
            </a:br>
            <a:r>
              <a:rPr lang="en-GB" altLang="de-DE" sz="1900" dirty="0"/>
              <a:t>lead in part over snowfields, glaciers or scree and through rocky terrain with short climbing sections</a:t>
            </a:r>
            <a:r>
              <a:rPr lang="en-GB" sz="1900" dirty="0"/>
              <a:t> – often without a visible path.</a:t>
            </a:r>
          </a:p>
          <a:p>
            <a:pPr>
              <a:spcAft>
                <a:spcPts val="0"/>
              </a:spcAft>
            </a:pPr>
            <a:r>
              <a:rPr lang="en-GB" sz="1900" dirty="0"/>
              <a:t>Hikers not only need to be surefooted, physically fit and have a head for heights, but must also be familiar with the hazards associated with hiking in the mountains. In addition to regular mountain-trail hiking equipment, a compass, rope, pickaxe and crampons may be necessary depending on the chosen tour.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412776"/>
            <a:ext cx="1709400" cy="6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5954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B4C03377-D068-4A93-9043-12FDF98FA847}" vid="{A469706B-F2AE-45D7-BD11-3236737D3DC7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4" ma:contentTypeDescription="Ein neues Dokument erstellen." ma:contentTypeScope="" ma:versionID="8a32279e21261cc9aad5d24826d3cb5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ef99dfdc11095599b100cc5083ec201c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3D3ADF-BA98-4C7A-B46D-25EE32777ACB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28b27246-006c-4c52-ba09-a14edd98252a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bb4941f2-48be-4bb0-a3d9-a0ff0057a96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4F61293-5DDD-4DB4-B31C-0C5A948A9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0A5F3F-C3CD-42C9-B8E3-05872298DF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1008</Words>
  <Application>Microsoft Office PowerPoint</Application>
  <PresentationFormat>Breitbild</PresentationFormat>
  <Paragraphs>109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BFU Suisse</vt:lpstr>
      <vt:lpstr>BFU Suisse </vt:lpstr>
      <vt:lpstr>BFU Suisse Medium</vt:lpstr>
      <vt:lpstr>Suisse Int'l</vt:lpstr>
      <vt:lpstr>Design bfu</vt:lpstr>
      <vt:lpstr>Mountain hiking isn’t a walk in the park. </vt:lpstr>
      <vt:lpstr>PowerPoint-Präsentation</vt:lpstr>
      <vt:lpstr>Be well prepared</vt:lpstr>
      <vt:lpstr>The key physical requirements</vt:lpstr>
      <vt:lpstr>Be well prepared</vt:lpstr>
      <vt:lpstr>Rule of thumb for calculating hiking time (without breaks)</vt:lpstr>
      <vt:lpstr>Rule of thumb for calculating hiking time (without breaks)</vt:lpstr>
      <vt:lpstr>Trail categories</vt:lpstr>
      <vt:lpstr>Trail categories</vt:lpstr>
      <vt:lpstr>Be well equipped</vt:lpstr>
      <vt:lpstr>Be safe every step of the way</vt:lpstr>
      <vt:lpstr>Be safe every step of the way</vt:lpstr>
      <vt:lpstr>PowerPoint-Präsentation</vt:lpstr>
      <vt:lpstr>Do the mountain hiking check</vt:lpstr>
      <vt:lpstr>In an emergency </vt:lpstr>
      <vt:lpstr>More information</vt:lpstr>
    </vt:vector>
  </TitlesOfParts>
  <Manager/>
  <Company>bfu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Bergwandern ist kein Spaziergang.</dc:title>
  <dc:subject/>
  <dc:creator>Baeriswyl Michelle</dc:creator>
  <cp:keywords/>
  <dc:description/>
  <cp:lastModifiedBy>Baeriswyl Michelle</cp:lastModifiedBy>
  <cp:revision>150</cp:revision>
  <cp:lastPrinted>2019-03-22T15:02:17Z</cp:lastPrinted>
  <dcterms:created xsi:type="dcterms:W3CDTF">2020-05-11T11:41:14Z</dcterms:created>
  <dcterms:modified xsi:type="dcterms:W3CDTF">2023-08-09T07:08:15Z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