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6"/>
  </p:notesMasterIdLst>
  <p:handoutMasterIdLst>
    <p:handoutMasterId r:id="rId17"/>
  </p:handoutMasterIdLst>
  <p:sldIdLst>
    <p:sldId id="262" r:id="rId5"/>
    <p:sldId id="305" r:id="rId6"/>
    <p:sldId id="303" r:id="rId7"/>
    <p:sldId id="296" r:id="rId8"/>
    <p:sldId id="306" r:id="rId9"/>
    <p:sldId id="307" r:id="rId10"/>
    <p:sldId id="308" r:id="rId11"/>
    <p:sldId id="297" r:id="rId12"/>
    <p:sldId id="301" r:id="rId13"/>
    <p:sldId id="286" r:id="rId14"/>
    <p:sldId id="300" r:id="rId15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ämer Andrea" initials="KA" lastIdx="2" clrIdx="0">
    <p:extLst>
      <p:ext uri="{19B8F6BF-5375-455C-9EA6-DF929625EA0E}">
        <p15:presenceInfo xmlns:p15="http://schemas.microsoft.com/office/powerpoint/2012/main" userId="S-1-5-21-1475044384-693701708-1244863647-20654" providerId="AD"/>
      </p:ext>
    </p:extLst>
  </p:cmAuthor>
  <p:cmAuthor id="2" name="Baeriswyl Michelle" initials="BM" lastIdx="9" clrIdx="1">
    <p:extLst>
      <p:ext uri="{19B8F6BF-5375-455C-9EA6-DF929625EA0E}">
        <p15:presenceInfo xmlns:p15="http://schemas.microsoft.com/office/powerpoint/2012/main" userId="Baeriswyl Michelle" providerId="None"/>
      </p:ext>
    </p:extLst>
  </p:cmAuthor>
  <p:cmAuthor id="3" name="Benedikt Heer" initials="BH" lastIdx="6" clrIdx="2">
    <p:extLst>
      <p:ext uri="{19B8F6BF-5375-455C-9EA6-DF929625EA0E}">
        <p15:presenceInfo xmlns:p15="http://schemas.microsoft.com/office/powerpoint/2012/main" userId="Benedikt He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B2D0"/>
    <a:srgbClr val="00848E"/>
    <a:srgbClr val="52A2C6"/>
    <a:srgbClr val="286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1" autoAdjust="0"/>
    <p:restoredTop sz="80958" autoAdjust="0"/>
  </p:normalViewPr>
  <p:slideViewPr>
    <p:cSldViewPr showGuides="1">
      <p:cViewPr varScale="1">
        <p:scale>
          <a:sx n="86" d="100"/>
          <a:sy n="86" d="100"/>
        </p:scale>
        <p:origin x="287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0" d="100"/>
          <a:sy n="120" d="100"/>
        </p:scale>
        <p:origin x="4104" y="1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eriswyl Michelle" userId="7dbe6026-e9b7-4e33-982d-84db899c07af" providerId="ADAL" clId="{271278F0-60BF-4F2B-8381-CAC16005FFAA}"/>
    <pc:docChg chg="modSld">
      <pc:chgData name="Baeriswyl Michelle" userId="7dbe6026-e9b7-4e33-982d-84db899c07af" providerId="ADAL" clId="{271278F0-60BF-4F2B-8381-CAC16005FFAA}" dt="2023-07-26T10:39:31.918" v="7" actId="20577"/>
      <pc:docMkLst>
        <pc:docMk/>
      </pc:docMkLst>
      <pc:sldChg chg="modSp mod">
        <pc:chgData name="Baeriswyl Michelle" userId="7dbe6026-e9b7-4e33-982d-84db899c07af" providerId="ADAL" clId="{271278F0-60BF-4F2B-8381-CAC16005FFAA}" dt="2023-07-26T10:39:31.918" v="7" actId="20577"/>
        <pc:sldMkLst>
          <pc:docMk/>
          <pc:sldMk cId="1765271012" sldId="305"/>
        </pc:sldMkLst>
        <pc:spChg chg="mod">
          <ac:chgData name="Baeriswyl Michelle" userId="7dbe6026-e9b7-4e33-982d-84db899c07af" providerId="ADAL" clId="{271278F0-60BF-4F2B-8381-CAC16005FFAA}" dt="2023-07-26T10:39:25.832" v="2" actId="14100"/>
          <ac:spMkLst>
            <pc:docMk/>
            <pc:sldMk cId="1765271012" sldId="305"/>
            <ac:spMk id="3" creationId="{00000000-0000-0000-0000-000000000000}"/>
          </ac:spMkLst>
        </pc:spChg>
        <pc:spChg chg="mod">
          <ac:chgData name="Baeriswyl Michelle" userId="7dbe6026-e9b7-4e33-982d-84db899c07af" providerId="ADAL" clId="{271278F0-60BF-4F2B-8381-CAC16005FFAA}" dt="2023-07-26T10:39:31.918" v="7" actId="20577"/>
          <ac:spMkLst>
            <pc:docMk/>
            <pc:sldMk cId="1765271012" sldId="305"/>
            <ac:spMk id="5" creationId="{00000000-0000-0000-0000-000000000000}"/>
          </ac:spMkLst>
        </pc:spChg>
      </pc:sldChg>
    </pc:docChg>
  </pc:docChgLst>
  <pc:docChgLst>
    <pc:chgData name="Baeriswyl Michelle" userId="7dbe6026-e9b7-4e33-982d-84db899c07af" providerId="ADAL" clId="{65CEFA4D-0321-4CC8-BF9D-BCEE6914E680}"/>
    <pc:docChg chg="modSld">
      <pc:chgData name="Baeriswyl Michelle" userId="7dbe6026-e9b7-4e33-982d-84db899c07af" providerId="ADAL" clId="{65CEFA4D-0321-4CC8-BF9D-BCEE6914E680}" dt="2021-07-21T12:54:31.409" v="3" actId="20577"/>
      <pc:docMkLst>
        <pc:docMk/>
      </pc:docMkLst>
      <pc:sldChg chg="modSp mod">
        <pc:chgData name="Baeriswyl Michelle" userId="7dbe6026-e9b7-4e33-982d-84db899c07af" providerId="ADAL" clId="{65CEFA4D-0321-4CC8-BF9D-BCEE6914E680}" dt="2021-07-21T12:54:31.409" v="3" actId="20577"/>
        <pc:sldMkLst>
          <pc:docMk/>
          <pc:sldMk cId="1765271012" sldId="305"/>
        </pc:sldMkLst>
        <pc:spChg chg="mod">
          <ac:chgData name="Baeriswyl Michelle" userId="7dbe6026-e9b7-4e33-982d-84db899c07af" providerId="ADAL" clId="{65CEFA4D-0321-4CC8-BF9D-BCEE6914E680}" dt="2021-07-21T12:54:31.409" v="3" actId="20577"/>
          <ac:spMkLst>
            <pc:docMk/>
            <pc:sldMk cId="1765271012" sldId="305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564484" y="9566951"/>
            <a:ext cx="1232669" cy="35968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fld id="{2CEDAA2C-602C-494B-9BFF-F0D7FF14E319}" type="slidenum">
              <a:rPr lang="de-CH" sz="900" smtClean="0">
                <a:solidFill>
                  <a:schemeClr val="bg1"/>
                </a:solidFill>
              </a:rPr>
              <a:t>‹Nr.›</a:t>
            </a:fld>
            <a:endParaRPr lang="de-CH" sz="900" dirty="0">
              <a:solidFill>
                <a:schemeClr val="bg1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47D4BBF-7561-4685-8E21-AF11483ED3A3}"/>
              </a:ext>
            </a:extLst>
          </p:cNvPr>
          <p:cNvSpPr txBox="1"/>
          <p:nvPr/>
        </p:nvSpPr>
        <p:spPr>
          <a:xfrm>
            <a:off x="686603" y="9731760"/>
            <a:ext cx="192763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EE4902E-B9BF-42E2-8A4D-60EEB16722BC}"/>
              </a:ext>
            </a:extLst>
          </p:cNvPr>
          <p:cNvSpPr txBox="1"/>
          <p:nvPr/>
        </p:nvSpPr>
        <p:spPr>
          <a:xfrm>
            <a:off x="4398082" y="9692150"/>
            <a:ext cx="192711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</p:spTree>
    <p:extLst>
      <p:ext uri="{BB962C8B-B14F-4D97-AF65-F5344CB8AC3E}">
        <p14:creationId xmlns:p14="http://schemas.microsoft.com/office/powerpoint/2010/main" val="16250026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Notizenplatzhalter 15"/>
          <p:cNvSpPr>
            <a:spLocks noGrp="1"/>
          </p:cNvSpPr>
          <p:nvPr>
            <p:ph type="body" sz="quarter" idx="3"/>
          </p:nvPr>
        </p:nvSpPr>
        <p:spPr>
          <a:xfrm>
            <a:off x="686603" y="3868922"/>
            <a:ext cx="5591519" cy="5471983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3" name="Folienbildplatzhalter 2">
            <a:extLst>
              <a:ext uri="{FF2B5EF4-FFF2-40B4-BE49-F238E27FC236}">
                <a16:creationId xmlns:a16="http://schemas.microsoft.com/office/drawing/2014/main" id="{AD802B12-E7F9-440E-9155-0FB4799D6F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14338" y="273050"/>
            <a:ext cx="6113462" cy="3440113"/>
          </a:xfrm>
          <a:prstGeom prst="rect">
            <a:avLst/>
          </a:prstGeom>
          <a:solidFill>
            <a:schemeClr val="tx1"/>
          </a:solidFill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E3A8726-51CA-4F67-AB6C-AE3555767D9F}"/>
              </a:ext>
            </a:extLst>
          </p:cNvPr>
          <p:cNvSpPr txBox="1"/>
          <p:nvPr/>
        </p:nvSpPr>
        <p:spPr>
          <a:xfrm>
            <a:off x="686603" y="9731760"/>
            <a:ext cx="192763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DBE82CE-0BA1-440F-9711-D9A2C9723589}"/>
              </a:ext>
            </a:extLst>
          </p:cNvPr>
          <p:cNvSpPr txBox="1"/>
          <p:nvPr/>
        </p:nvSpPr>
        <p:spPr>
          <a:xfrm>
            <a:off x="4398082" y="9692150"/>
            <a:ext cx="192711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6888F6EC-C2E4-4DCA-A3BF-709CE5AD7B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6396570" y="9428584"/>
            <a:ext cx="399531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FBBAE35-340C-49F8-9D02-C5E3C167DF54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7097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spcAft>
        <a:spcPts val="60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177800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357188" indent="-17938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534988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720725" indent="-18573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15925" y="273050"/>
            <a:ext cx="6110288" cy="34385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754199" y="9731762"/>
            <a:ext cx="523923" cy="194876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558391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06772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81103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4332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01078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40731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82988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059773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pPr marL="0" lvl="1" indent="0">
              <a:spcAft>
                <a:spcPts val="0"/>
              </a:spcAft>
              <a:buNone/>
            </a:pPr>
            <a:r>
              <a:rPr lang="fr-FR" sz="2400" dirty="0"/>
              <a:t>Qu’est-ce que le futsal?</a:t>
            </a:r>
          </a:p>
          <a:p>
            <a:pPr marL="0" lvl="1" indent="0">
              <a:spcAft>
                <a:spcPts val="0"/>
              </a:spcAft>
              <a:buNone/>
            </a:pPr>
            <a:r>
              <a:rPr lang="fr-FR" sz="2400" dirty="0"/>
              <a:t>Le futsal, terme issu de la contraction des mots espagnols «</a:t>
            </a:r>
            <a:r>
              <a:rPr lang="fr-FR" sz="2400" dirty="0" err="1"/>
              <a:t>futbol</a:t>
            </a:r>
            <a:r>
              <a:rPr lang="fr-FR" sz="2400" dirty="0"/>
              <a:t>» et «sala» et signifiant football en salle, vient d’Amérique du Sud. Pratiqué dans le monde entier, il se distingue surtout par des règles spéciales destinées à protéger les joueurs: presque tout contact corporel y est interdit. Par ailleurs, le ballon utilisé rebondit moins qu’un ballon de football classique</a:t>
            </a:r>
            <a:r>
              <a:rPr lang="fr-FR" sz="2400"/>
              <a:t>. </a:t>
            </a:r>
            <a:endParaRPr lang="fr-FR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0140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45249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Datum, Untertitel</a:t>
            </a:r>
            <a:endParaRPr lang="de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815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fr-CH" sz="1000" spc="19" baseline="0" noProof="0" dirty="0">
                <a:solidFill>
                  <a:schemeClr val="bg1"/>
                </a:solidFill>
              </a:rPr>
              <a:t>Bureau de prévention</a:t>
            </a:r>
            <a:br>
              <a:rPr lang="fr-CH" sz="1000" spc="19" baseline="0" noProof="0" dirty="0">
                <a:solidFill>
                  <a:schemeClr val="bg1"/>
                </a:solidFill>
              </a:rPr>
            </a:br>
            <a:r>
              <a:rPr lang="fr-CH" sz="1000" spc="19" baseline="0" noProof="0" dirty="0">
                <a:solidFill>
                  <a:schemeClr val="bg1"/>
                </a:solidFill>
              </a:rPr>
              <a:t>des accidents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2062212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Berne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info@bpa.ch bpa.ch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1C5B3D4B-C87A-4C04-979E-77E88DAC30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8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8EF-BC50-4D60-B6CE-A9AC4D311CD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404953C-0CED-4E68-8E48-90693E6A9A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95774" y="1484313"/>
            <a:ext cx="7416800" cy="47529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DEE939CE-303B-40FA-BBFF-718B0E5A16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338442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1286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F21C214A-36AD-4D11-A131-ADF02BB72815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239967" y="1340769"/>
            <a:ext cx="5472610" cy="489652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3D3C-4007-495E-9327-B8C8F17808C3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8AAE9551-8352-40F2-860F-733DCE416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863669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5" y="1268414"/>
            <a:ext cx="11664951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A9E7-7FBA-480E-922D-BD9929BB9AC0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87312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7" y="1268414"/>
            <a:ext cx="8568779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014B-8DF3-429B-B1FB-299AB816A60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5D5AF653-6815-4738-B03F-656CC824E7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813695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68821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67960" y="1268414"/>
            <a:ext cx="5760466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3B3B8-9B61-4A63-BF49-52402585D702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C29C081D-4022-4A3B-BF79-AE53962504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D9EE8407-19A8-493E-A2DE-3315B75E768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83933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78862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12174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6572-6675-4575-8249-3DBD66997631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88494C28-2E88-4EF2-8003-69282F36D3E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7849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D82806B4-4F16-4DE9-B47F-6776A74DE4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9328" y="5979902"/>
            <a:ext cx="345643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4F1E8E74-1A74-43D2-B934-82AD3CFA69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67809" y="5979902"/>
            <a:ext cx="345643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8" name="Textplatzhalter 5">
            <a:extLst>
              <a:ext uri="{FF2B5EF4-FFF2-40B4-BE49-F238E27FC236}">
                <a16:creationId xmlns:a16="http://schemas.microsoft.com/office/drawing/2014/main" id="{609A1C75-6C9B-4A1A-B088-15C0122DF91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28250" y="5979902"/>
            <a:ext cx="3384327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08042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flächig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6858000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5803" y="6600613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47986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enplatzhalter 2">
            <a:extLst>
              <a:ext uri="{FF2B5EF4-FFF2-40B4-BE49-F238E27FC236}">
                <a16:creationId xmlns:a16="http://schemas.microsoft.com/office/drawing/2014/main" id="{386E4BF3-CED8-419A-8B8F-D0EFFE885B86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" y="0"/>
            <a:ext cx="12192000" cy="6858000"/>
          </a:xfrm>
          <a:solidFill>
            <a:schemeClr val="bg1"/>
          </a:solidFill>
        </p:spPr>
        <p:txBody>
          <a:bodyPr lIns="108000" tIns="648000" rIns="108000" bIns="72000" anchor="ctr" anchorCtr="0"/>
          <a:lstStyle>
            <a:lvl1pPr algn="ctr">
              <a:defRPr sz="1400"/>
            </a:lvl1pPr>
          </a:lstStyle>
          <a:p>
            <a:r>
              <a:rPr lang="de-DE"/>
              <a:t>Mediaclip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05446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7B86-588C-4DAE-A536-24038FC3861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9" name="Textplatzhalter 9">
            <a:extLst>
              <a:ext uri="{FF2B5EF4-FFF2-40B4-BE49-F238E27FC236}">
                <a16:creationId xmlns:a16="http://schemas.microsoft.com/office/drawing/2014/main" id="{261D35C5-A6E7-4720-8735-6A0070B905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7984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E101B-7FCC-4FBA-9CB9-7A558B020E9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4479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D92216B5-312A-4C8E-B427-A6C5702BAF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81280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52903E89-F4BE-4EE4-9AD4-06079FEB6C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063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B7FE8D5-19BE-4FE3-8E7B-41F3F1C090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624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BF5A8A8-9A12-429C-9AAF-252CDAA99D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46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5275651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Untertitel, Datum</a:t>
            </a:r>
            <a:endParaRPr lang="de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5516762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D6E68667-9659-405D-AEE3-A48838EE2B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63190" y="1340768"/>
            <a:ext cx="9349434" cy="2270417"/>
          </a:xfrm>
        </p:spPr>
        <p:txBody>
          <a:bodyPr anchor="b"/>
          <a:lstStyle>
            <a:lvl1pPr algn="l">
              <a:lnSpc>
                <a:spcPct val="85000"/>
              </a:lnSpc>
              <a:defRPr sz="12001" b="0" spc="-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Schlusstext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5F72D96-40E5-48FF-AE63-82C5F402A441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Unfallverhütung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0A880BB-62E1-482E-9276-C48A06A2F306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info@bfu.ch bfu.ch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3533E18-5BFC-4932-8E12-BB7BEFC382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4957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s/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tx2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659161B-1D6A-424A-BBB6-26ED9DBCC42B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tx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tx1"/>
                </a:solidFill>
              </a:rPr>
              <a:t>Unfallverhütung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0C37700-58CB-42BE-9C12-D222F1036F46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info@bfu.ch bfu.ch</a:t>
            </a:r>
            <a:endParaRPr lang="de-CH" sz="1000" spc="19" baseline="0" dirty="0">
              <a:solidFill>
                <a:schemeClr val="tx1"/>
              </a:solidFill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3D9D856-0915-4E43-9686-F53590284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5"/>
            <a:ext cx="958898" cy="938003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0908970A-BF4B-4F45-98D3-7830E2CFE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65FA6607-B78C-41E5-B085-09B4A5C4D0E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Datum, Untertitel</a:t>
            </a:r>
            <a:endParaRPr lang="de-CH" dirty="0"/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C1E841B1-281F-448A-AFFF-4AEE0590BD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66062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Lagoon Turquoise">
    <p:bg>
      <p:bgPr>
        <a:solidFill>
          <a:srgbClr val="0084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7AE3CFE-92B9-41C8-A7D1-5E938CED5D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9267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Calypso Blue">
    <p:bg>
      <p:bgPr>
        <a:solidFill>
          <a:srgbClr val="2860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AE8F4AD7-27AC-4AE9-8B87-596BEA8B9D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rgbClr val="6EB2D0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035E17E-BB71-46D6-8738-B2E4E8F417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116526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5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91018FF-986B-4963-9DB5-1AE73DD04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65931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ighlight / Keyword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3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Keyword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3D90CA1-2D50-4052-9AEC-C2FDB5E4ED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Highlight</a:t>
            </a:r>
          </a:p>
        </p:txBody>
      </p:sp>
    </p:spTree>
    <p:extLst>
      <p:ext uri="{BB962C8B-B14F-4D97-AF65-F5344CB8AC3E}">
        <p14:creationId xmlns:p14="http://schemas.microsoft.com/office/powerpoint/2010/main" val="101567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Lea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9377" y="1262064"/>
            <a:ext cx="11233248" cy="4914900"/>
          </a:xfrm>
        </p:spPr>
        <p:txBody>
          <a:bodyPr/>
          <a:lstStyle>
            <a:lvl1pPr>
              <a:defRPr sz="44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CH" dirty="0" err="1"/>
              <a:t>Leadtext</a:t>
            </a:r>
            <a:r>
              <a:rPr lang="de-CH" dirty="0"/>
              <a:t> hinzufügen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31102-7B90-4B07-9A4D-9563A707FDC6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030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A1B2-87F2-400A-A543-5485279C832B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957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6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2541-A9C1-4BE9-B7C6-48A51FA886F9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C0ACC9E1-74C5-43FE-BB13-02E855ADA4F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39967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6643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9377" y="1484784"/>
            <a:ext cx="11233248" cy="46921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</a:t>
            </a:r>
            <a:br>
              <a:rPr lang="de-DE" dirty="0"/>
            </a:br>
            <a:r>
              <a:rPr lang="de-DE" dirty="0"/>
              <a:t>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768409" y="6495656"/>
            <a:ext cx="194421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 b="0">
                <a:solidFill>
                  <a:schemeClr val="tx2"/>
                </a:solidFill>
              </a:defRPr>
            </a:lvl1pPr>
          </a:lstStyle>
          <a:p>
            <a:fld id="{B9719855-836E-480C-8398-54A1D2A2AEA1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506058" y="6495655"/>
            <a:ext cx="787287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 der Präsentation - </a:t>
            </a:r>
            <a:r>
              <a:rPr lang="de-DE" dirty="0" err="1"/>
              <a:t>Fusszeile</a:t>
            </a:r>
            <a:r>
              <a:rPr lang="de-DE" dirty="0"/>
              <a:t> (einfügen über «Einfügen &gt; Kopf- und </a:t>
            </a:r>
            <a:r>
              <a:rPr lang="de-DE" dirty="0" err="1"/>
              <a:t>Fusszeile</a:t>
            </a:r>
            <a:r>
              <a:rPr lang="de-DE" dirty="0"/>
              <a:t>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07952" y="6482481"/>
            <a:ext cx="817307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689" y="6000468"/>
            <a:ext cx="89728" cy="85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6" r:id="rId2"/>
    <p:sldLayoutId id="2147483694" r:id="rId3"/>
    <p:sldLayoutId id="2147483668" r:id="rId4"/>
    <p:sldLayoutId id="2147483669" r:id="rId5"/>
    <p:sldLayoutId id="2147483696" r:id="rId6"/>
    <p:sldLayoutId id="2147483682" r:id="rId7"/>
    <p:sldLayoutId id="2147483659" r:id="rId8"/>
    <p:sldLayoutId id="2147483671" r:id="rId9"/>
    <p:sldLayoutId id="2147483687" r:id="rId10"/>
    <p:sldLayoutId id="2147483688" r:id="rId11"/>
    <p:sldLayoutId id="2147483683" r:id="rId12"/>
    <p:sldLayoutId id="2147483684" r:id="rId13"/>
    <p:sldLayoutId id="2147483685" r:id="rId14"/>
    <p:sldLayoutId id="2147483686" r:id="rId15"/>
    <p:sldLayoutId id="2147483697" r:id="rId16"/>
    <p:sldLayoutId id="2147483664" r:id="rId17"/>
    <p:sldLayoutId id="2147483663" r:id="rId18"/>
    <p:sldLayoutId id="2147483689" r:id="rId19"/>
    <p:sldLayoutId id="2147483690" r:id="rId20"/>
    <p:sldLayoutId id="2147483691" r:id="rId21"/>
    <p:sldLayoutId id="2147483692" r:id="rId22"/>
    <p:sldLayoutId id="2147483693" r:id="rId23"/>
    <p:sldLayoutId id="2147483695" r:id="rId24"/>
  </p:sldLayoutIdLst>
  <p:hf hdr="0" ftr="0" dt="0"/>
  <p:txStyles>
    <p:titleStyle>
      <a:lvl1pPr algn="l" defTabSz="914488" rtl="0" eaLnBrk="1" latinLnBrk="0" hangingPunct="1">
        <a:lnSpc>
          <a:spcPct val="100000"/>
        </a:lnSpc>
        <a:spcBef>
          <a:spcPct val="0"/>
        </a:spcBef>
        <a:buNone/>
        <a:defRPr sz="2400" b="0" kern="1200" spc="3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71489" indent="-271489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Clr>
          <a:schemeClr val="accent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51" indent="-261964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806450" indent="-271463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74738" indent="-268288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4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8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3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7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5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8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7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6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11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5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A3qFeg5_Js&amp;feature=youtu.b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png"/><Relationship Id="rId4" Type="http://schemas.openxmlformats.org/officeDocument/2006/relationships/hyperlink" Target="SEE%20YOU%20-%20mach%20dich%20sichtbar!%20(Video%20de)_Mpeg4%20H264_238540.wmv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16535B-A44E-4B7E-937F-283268922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4113" y="2060848"/>
            <a:ext cx="9144495" cy="1543314"/>
          </a:xfrm>
        </p:spPr>
        <p:txBody>
          <a:bodyPr/>
          <a:lstStyle/>
          <a:p>
            <a:r>
              <a:rPr lang="fr-CH" dirty="0"/>
              <a:t>Sur le terrain </a:t>
            </a:r>
            <a:br>
              <a:rPr lang="fr-CH" dirty="0"/>
            </a:br>
            <a:r>
              <a:rPr lang="fr-CH" dirty="0"/>
              <a:t>plutôt </a:t>
            </a:r>
            <a:r>
              <a:rPr lang="fr-CH"/>
              <a:t>qu’à l’hôpital</a:t>
            </a:r>
            <a:endParaRPr lang="fr-CH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879BEE6-DCC8-4734-A1AF-1AF6ECF29B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/>
              <a:t>SafetyKit «Football»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4D73AA-0DDD-4133-AEC8-3379174222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CH" dirty="0"/>
              <a:t>Entreprise, manifestation, date</a:t>
            </a:r>
          </a:p>
        </p:txBody>
      </p:sp>
    </p:spTree>
    <p:extLst>
      <p:ext uri="{BB962C8B-B14F-4D97-AF65-F5344CB8AC3E}">
        <p14:creationId xmlns:p14="http://schemas.microsoft.com/office/powerpoint/2010/main" val="92098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4365104"/>
            <a:ext cx="11233248" cy="1811859"/>
          </a:xfrm>
        </p:spPr>
        <p:txBody>
          <a:bodyPr>
            <a:noAutofit/>
          </a:bodyPr>
          <a:lstStyle/>
          <a:p>
            <a:pPr marL="0" lvl="1" indent="0" algn="ctr">
              <a:buNone/>
            </a:pPr>
            <a:r>
              <a:rPr lang="fr-CH" dirty="0">
                <a:solidFill>
                  <a:prstClr val="black"/>
                </a:solidFill>
              </a:rPr>
              <a:t>Vidéo «</a:t>
            </a:r>
            <a:r>
              <a:rPr lang="fr-CH" dirty="0">
                <a:hlinkClick r:id="rId3"/>
              </a:rPr>
              <a:t>Football</a:t>
            </a:r>
            <a:r>
              <a:rPr lang="fr-CH" dirty="0">
                <a:solidFill>
                  <a:prstClr val="black"/>
                </a:solidFill>
              </a:rPr>
              <a:t>»</a:t>
            </a:r>
            <a:endParaRPr lang="fr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10</a:t>
            </a:fld>
            <a:endParaRPr lang="de-CH" dirty="0"/>
          </a:p>
        </p:txBody>
      </p:sp>
      <p:pic>
        <p:nvPicPr>
          <p:cNvPr id="12" name="Grafik 11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336" y="1772816"/>
            <a:ext cx="2520280" cy="245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788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Informations complémentaires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8" y="1484784"/>
            <a:ext cx="9793086" cy="469217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fr-CH" dirty="0"/>
              <a:t>Vous trouverez davantage de conseils de prévention des accidents sur bpa.ch.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5067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5"/>
            <a:ext cx="7560839" cy="4411278"/>
          </a:xfrm>
        </p:spPr>
        <p:txBody>
          <a:bodyPr/>
          <a:lstStyle/>
          <a:p>
            <a:pPr marL="0" lvl="1" indent="0">
              <a:buNone/>
            </a:pPr>
            <a:r>
              <a:rPr lang="fr-CH" dirty="0"/>
              <a:t>Le football est l’un des sports les plus populaires du monde. Ceux qui ne veulent pas se contenter d’être spectateurs foulent eux-mêmes le terrain.</a:t>
            </a:r>
          </a:p>
          <a:p>
            <a:pPr marL="0" lvl="1" indent="0">
              <a:buNone/>
            </a:pPr>
            <a:r>
              <a:rPr lang="fr-CH" dirty="0"/>
              <a:t>Les professionnels du ballon rond ne sont pas les seuls à se blesser: chaque année, c’est aussi le cas de plus de 75 000 joueurs amateurs.</a:t>
            </a:r>
          </a:p>
          <a:p>
            <a:pPr marL="0" lvl="1" indent="0">
              <a:buNone/>
            </a:pPr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2</a:t>
            </a:fld>
            <a:endParaRPr lang="de-CH" dirty="0"/>
          </a:p>
        </p:txBody>
      </p:sp>
      <p:sp>
        <p:nvSpPr>
          <p:cNvPr id="5" name="Textfeld 4"/>
          <p:cNvSpPr txBox="1"/>
          <p:nvPr/>
        </p:nvSpPr>
        <p:spPr>
          <a:xfrm>
            <a:off x="514650" y="6104633"/>
            <a:ext cx="802962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CH" sz="1100" dirty="0"/>
              <a:t>Estimation par le BPA du nombre moyen de blessés au sein de la population résidante suisse entre 2016 et 2020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264" y="1052736"/>
            <a:ext cx="3060192" cy="460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271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Équipement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4"/>
            <a:ext cx="7776863" cy="4692179"/>
          </a:xfrm>
        </p:spPr>
        <p:txBody>
          <a:bodyPr>
            <a:noAutofit/>
          </a:bodyPr>
          <a:lstStyle/>
          <a:p>
            <a:pPr lvl="1"/>
            <a:r>
              <a:rPr lang="fr-CH" dirty="0"/>
              <a:t>Portez systématiquement des </a:t>
            </a:r>
            <a:r>
              <a:rPr lang="fr-CH" b="1" dirty="0"/>
              <a:t>protège-tibias avec chevillères intégrées</a:t>
            </a:r>
            <a:r>
              <a:rPr lang="fr-CH" dirty="0"/>
              <a:t> lors des entraînements et </a:t>
            </a:r>
            <a:br>
              <a:rPr lang="fr-CH" dirty="0"/>
            </a:br>
            <a:r>
              <a:rPr lang="fr-CH" dirty="0"/>
              <a:t>des matchs, y compris lors de tournois à six ou de tout autre match pour le plaisir.</a:t>
            </a:r>
          </a:p>
          <a:p>
            <a:pPr lvl="1"/>
            <a:r>
              <a:rPr lang="fr-CH" dirty="0"/>
              <a:t>Portez des </a:t>
            </a:r>
            <a:r>
              <a:rPr lang="fr-CH" b="1" dirty="0"/>
              <a:t>chaussures</a:t>
            </a:r>
            <a:r>
              <a:rPr lang="fr-CH" dirty="0"/>
              <a:t> adaptées au terrain de jeu (chaussures à crampons, chaussures </a:t>
            </a:r>
            <a:r>
              <a:rPr lang="fr-CH" dirty="0" err="1"/>
              <a:t>multicrampons</a:t>
            </a:r>
            <a:r>
              <a:rPr lang="fr-CH" dirty="0"/>
              <a:t> ou chaussures d’intérieur).</a:t>
            </a:r>
          </a:p>
          <a:p>
            <a:pPr lvl="1"/>
            <a:r>
              <a:rPr lang="fr-CH" dirty="0"/>
              <a:t>Enlevez </a:t>
            </a:r>
            <a:r>
              <a:rPr lang="fr-CH" b="1" dirty="0"/>
              <a:t>montre et bijoux </a:t>
            </a:r>
            <a:r>
              <a:rPr lang="fr-CH" dirty="0"/>
              <a:t>ou fixez-les à l’aide de ruban adhésif.</a:t>
            </a:r>
          </a:p>
          <a:p>
            <a:pPr lvl="1"/>
            <a:r>
              <a:rPr lang="fr-CH" dirty="0"/>
              <a:t>Portez des </a:t>
            </a:r>
            <a:r>
              <a:rPr lang="fr-CH" b="1" dirty="0"/>
              <a:t>lunettes spécialement conçues pour le sport</a:t>
            </a:r>
            <a:r>
              <a:rPr lang="fr-CH" dirty="0"/>
              <a:t>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3</a:t>
            </a:fld>
            <a:endParaRPr lang="de-CH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374" y="1052736"/>
            <a:ext cx="3063082" cy="461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070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Préparation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4"/>
            <a:ext cx="11089231" cy="4692179"/>
          </a:xfrm>
        </p:spPr>
        <p:txBody>
          <a:bodyPr>
            <a:noAutofit/>
          </a:bodyPr>
          <a:lstStyle/>
          <a:p>
            <a:pPr lvl="1"/>
            <a:r>
              <a:rPr lang="fr-CH" dirty="0"/>
              <a:t>Faites un </a:t>
            </a:r>
            <a:r>
              <a:rPr lang="fr-CH" b="1"/>
              <a:t>échauffement ciblé</a:t>
            </a:r>
            <a:r>
              <a:rPr lang="fr-CH"/>
              <a:t>.</a:t>
            </a:r>
            <a:endParaRPr lang="fr-CH" dirty="0"/>
          </a:p>
          <a:p>
            <a:pPr lvl="1"/>
            <a:r>
              <a:rPr lang="fr-CH" dirty="0"/>
              <a:t>Effectuez des </a:t>
            </a:r>
            <a:r>
              <a:rPr lang="fr-CH" b="1" dirty="0"/>
              <a:t>exercices de renforcement, d’étirement et de stabilisation </a:t>
            </a:r>
            <a:r>
              <a:rPr lang="fr-CH" dirty="0"/>
              <a:t>des chevilles, des genoux et du tronc.</a:t>
            </a:r>
          </a:p>
          <a:p>
            <a:pPr marL="0" lvl="1" indent="0">
              <a:buNone/>
            </a:pPr>
            <a:endParaRPr lang="fr-CH" sz="1400" dirty="0"/>
          </a:p>
          <a:p>
            <a:pPr lvl="1"/>
            <a:endParaRPr lang="fr-CH" sz="1400" dirty="0"/>
          </a:p>
          <a:p>
            <a:pPr marL="0" lvl="1" indent="0">
              <a:buNone/>
            </a:pPr>
            <a:endParaRPr lang="fr-CH" sz="1400" dirty="0"/>
          </a:p>
          <a:p>
            <a:pPr marL="0" lvl="1" indent="0">
              <a:buNone/>
            </a:pPr>
            <a:endParaRPr lang="fr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43218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E27A6C7-AE1F-43C5-9680-3076E0AE28B7}"/>
              </a:ext>
            </a:extLst>
          </p:cNvPr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r>
              <a:rPr lang="fr-CH" sz="1600" b="1" dirty="0">
                <a:solidFill>
                  <a:schemeClr val="accent2"/>
                </a:solidFill>
              </a:rPr>
              <a:t>Abducteurs et adducteurs</a:t>
            </a:r>
          </a:p>
          <a:p>
            <a:endParaRPr lang="de-CH" sz="1600" b="1" dirty="0">
              <a:solidFill>
                <a:schemeClr val="accent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CH" sz="1600" dirty="0"/>
              <a:t>Placez la </a:t>
            </a:r>
            <a:r>
              <a:rPr lang="fr-CH" sz="1600" dirty="0" err="1"/>
              <a:t>minibande</a:t>
            </a:r>
            <a:r>
              <a:rPr lang="fr-CH" sz="1600" dirty="0"/>
              <a:t> au-dessus des chevilles, écartez les pieds de la largeur des hanches et tenez-vous sur une jambe.</a:t>
            </a:r>
            <a:endParaRPr lang="de-CH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CH" sz="1600" dirty="0"/>
              <a:t>En gardant l’équilibre, levez la jambe latéralement puis abaissez-la. </a:t>
            </a:r>
            <a:endParaRPr lang="de-CH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CH" sz="1600" dirty="0"/>
              <a:t>Répétez le mouvement et amenez la jambe en arrière, puis en avant. </a:t>
            </a:r>
            <a:endParaRPr lang="de-CH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CH" sz="1600" dirty="0"/>
              <a:t>Répétez l’exercice avec l’autre jambe.</a:t>
            </a:r>
            <a:endParaRPr lang="de-CH" sz="1600" dirty="0"/>
          </a:p>
          <a:p>
            <a:pPr lvl="1"/>
            <a:endParaRPr lang="de-DE" sz="1600" dirty="0"/>
          </a:p>
        </p:txBody>
      </p:sp>
      <p:pic>
        <p:nvPicPr>
          <p:cNvPr id="6" name="Bildplatzhalter 5">
            <a:extLst>
              <a:ext uri="{FF2B5EF4-FFF2-40B4-BE49-F238E27FC236}">
                <a16:creationId xmlns:a16="http://schemas.microsoft.com/office/drawing/2014/main" id="{B1EFDA13-BEB7-DA47-807D-301010230306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" r="310"/>
          <a:stretch>
            <a:fillRect/>
          </a:stretch>
        </p:blipFill>
        <p:spPr>
          <a:noFill/>
          <a:ln>
            <a:solidFill>
              <a:schemeClr val="bg1">
                <a:lumMod val="95000"/>
              </a:schemeClr>
            </a:solidFill>
          </a:ln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3628ADCF-1573-433D-936D-076FCB6C1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</p:spPr>
        <p:txBody>
          <a:bodyPr/>
          <a:lstStyle/>
          <a:p>
            <a:r>
              <a:rPr lang="fr-CH" dirty="0"/>
              <a:t>Renforcez vos muscles. </a:t>
            </a:r>
            <a:endParaRPr lang="de-CH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628E305-5739-42F7-9B58-0DF63ACE7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5</a:t>
            </a:fld>
            <a:endParaRPr lang="de-CH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CF947A5-8F61-4AE6-B1F1-265C04FF31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Vos articulations vous en seront reconnaissantes.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02205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E27A6C7-AE1F-43C5-9680-3076E0AE28B7}"/>
              </a:ext>
            </a:extLst>
          </p:cNvPr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r>
              <a:rPr lang="fr-CH" sz="1600" b="1" dirty="0">
                <a:solidFill>
                  <a:schemeClr val="accent2"/>
                </a:solidFill>
              </a:rPr>
              <a:t>Stabilisation des chevilles</a:t>
            </a:r>
            <a:endParaRPr lang="de-CH" sz="1600" b="1" dirty="0">
              <a:solidFill>
                <a:schemeClr val="accent2"/>
              </a:solidFill>
            </a:endParaRPr>
          </a:p>
          <a:p>
            <a:pPr lvl="1">
              <a:buClr>
                <a:schemeClr val="tx2">
                  <a:lumMod val="50000"/>
                </a:schemeClr>
              </a:buClr>
            </a:pPr>
            <a:endParaRPr lang="de-DE" sz="1600" dirty="0"/>
          </a:p>
          <a:p>
            <a:pPr lvl="1"/>
            <a:r>
              <a:rPr lang="fr-CH" sz="1600" dirty="0"/>
              <a:t>Posez la </a:t>
            </a:r>
            <a:r>
              <a:rPr lang="fr-CH" sz="1600" dirty="0" err="1"/>
              <a:t>minibande</a:t>
            </a:r>
            <a:r>
              <a:rPr lang="fr-CH" sz="1600" dirty="0"/>
              <a:t> à plat sur le sol.</a:t>
            </a:r>
            <a:endParaRPr lang="de-CH" sz="1600" dirty="0"/>
          </a:p>
          <a:p>
            <a:pPr lvl="1"/>
            <a:r>
              <a:rPr lang="fr-CH" sz="1600" dirty="0"/>
              <a:t>Sautez latéralement par-dessus la </a:t>
            </a:r>
            <a:r>
              <a:rPr lang="fr-CH" sz="1600" dirty="0" err="1"/>
              <a:t>minibande</a:t>
            </a:r>
            <a:r>
              <a:rPr lang="fr-CH" sz="1600" dirty="0"/>
              <a:t>: d’un pied sur l’autre, avec les deux pieds en même temps, sur un seul pied.</a:t>
            </a:r>
            <a:endParaRPr lang="de-CH" sz="1600" dirty="0"/>
          </a:p>
          <a:p>
            <a:pPr lvl="1"/>
            <a:r>
              <a:rPr lang="fr-CH" sz="1600" dirty="0"/>
              <a:t>Sautez d’avant en arrière par-dessus la </a:t>
            </a:r>
            <a:r>
              <a:rPr lang="fr-CH" sz="1600" dirty="0" err="1"/>
              <a:t>minibande</a:t>
            </a:r>
            <a:r>
              <a:rPr lang="fr-CH" sz="1600" dirty="0"/>
              <a:t>: d’un pied sur l’autre, avec les deux pieds en même temps, sur un seul pied.</a:t>
            </a:r>
            <a:endParaRPr lang="de-CH" sz="1600" dirty="0"/>
          </a:p>
          <a:p>
            <a:pPr lvl="1"/>
            <a:r>
              <a:rPr lang="fr-CH" sz="1600" dirty="0"/>
              <a:t>Répétez les deux exercices en sautant sur les deux pieds.</a:t>
            </a:r>
            <a:endParaRPr lang="de-CH" sz="1600" dirty="0"/>
          </a:p>
          <a:p>
            <a:pPr lvl="1">
              <a:buClr>
                <a:schemeClr val="tx2">
                  <a:lumMod val="50000"/>
                </a:schemeClr>
              </a:buClr>
            </a:pPr>
            <a:endParaRPr lang="de-DE" sz="1600" dirty="0"/>
          </a:p>
          <a:p>
            <a:r>
              <a:rPr lang="de-DE" sz="1600" b="1" dirty="0"/>
              <a:t>Conseil</a:t>
            </a:r>
          </a:p>
          <a:p>
            <a:pPr lvl="1"/>
            <a:r>
              <a:rPr lang="fr-CH" sz="1600" dirty="0"/>
              <a:t>Vous pouvez aussi sauter pieds nus</a:t>
            </a:r>
            <a:endParaRPr lang="de-CH" sz="1600" dirty="0"/>
          </a:p>
          <a:p>
            <a:pPr lvl="1"/>
            <a:endParaRPr lang="de-DE" sz="1600" b="1" dirty="0">
              <a:solidFill>
                <a:schemeClr val="accent4"/>
              </a:solidFill>
            </a:endParaRPr>
          </a:p>
        </p:txBody>
      </p:sp>
      <p:pic>
        <p:nvPicPr>
          <p:cNvPr id="6" name="Bildplatzhalter 5">
            <a:extLst>
              <a:ext uri="{FF2B5EF4-FFF2-40B4-BE49-F238E27FC236}">
                <a16:creationId xmlns:a16="http://schemas.microsoft.com/office/drawing/2014/main" id="{B1EFDA13-BEB7-DA47-807D-301010230306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24" y="1284079"/>
            <a:ext cx="5760468" cy="4937544"/>
          </a:xfrm>
          <a:ln>
            <a:solidFill>
              <a:schemeClr val="bg1">
                <a:lumMod val="95000"/>
              </a:schemeClr>
            </a:solidFill>
          </a:ln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3628ADCF-1573-433D-936D-076FCB6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Renforcez vos muscles. </a:t>
            </a:r>
            <a:endParaRPr lang="de-CH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628E305-5739-42F7-9B58-0DF63ACE7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6</a:t>
            </a:fld>
            <a:endParaRPr lang="de-CH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CF947A5-8F61-4AE6-B1F1-265C04FF31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CH" dirty="0"/>
              <a:t>Vos articulations vous en seront reconnaissantes.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04349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83654-4799-43A7-BA84-61D04D38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Renforcez vos muscles. 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534CFC-4BCD-4C8E-9B82-D4B11C11E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fr-CH" b="1" dirty="0">
                <a:solidFill>
                  <a:schemeClr val="accent2"/>
                </a:solidFill>
              </a:rPr>
              <a:t>Conseils généraux:</a:t>
            </a:r>
            <a:endParaRPr lang="de-CH" b="1" dirty="0">
              <a:solidFill>
                <a:schemeClr val="accent2"/>
              </a:solidFill>
            </a:endParaRPr>
          </a:p>
          <a:p>
            <a:pPr lvl="1"/>
            <a:r>
              <a:rPr lang="fr-CH" dirty="0"/>
              <a:t>Augmentez progressivement l’intensité de l’entraînement. </a:t>
            </a:r>
            <a:endParaRPr lang="de-CH" dirty="0"/>
          </a:p>
          <a:p>
            <a:pPr lvl="1"/>
            <a:r>
              <a:rPr lang="fr-CH" dirty="0"/>
              <a:t>Entraînez-vous régulièrement, idéalement 2 à 3 fois par semaine.</a:t>
            </a:r>
            <a:endParaRPr lang="de-CH" dirty="0"/>
          </a:p>
          <a:p>
            <a:pPr lvl="1"/>
            <a:r>
              <a:rPr lang="fr-CH" dirty="0"/>
              <a:t>En cas de douleurs, consultez un spécialiste.</a:t>
            </a:r>
            <a:endParaRPr lang="de-CH" dirty="0"/>
          </a:p>
          <a:p>
            <a:pPr lvl="1"/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08CF1C-8659-424D-A49A-A5D9C17D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7</a:t>
            </a:fld>
            <a:endParaRPr lang="de-CH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F98F63E7-3896-4577-BCE0-1267A0AF63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CH" dirty="0"/>
              <a:t>Vos articulations vous en seront reconnaissantes.</a:t>
            </a:r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62077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Fair-play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4"/>
            <a:ext cx="7344815" cy="4692179"/>
          </a:xfrm>
        </p:spPr>
        <p:txBody>
          <a:bodyPr>
            <a:noAutofit/>
          </a:bodyPr>
          <a:lstStyle/>
          <a:p>
            <a:pPr lvl="1"/>
            <a:r>
              <a:rPr lang="fr-CH" dirty="0"/>
              <a:t>Jouez en observant les </a:t>
            </a:r>
            <a:r>
              <a:rPr lang="fr-CH" b="1" dirty="0"/>
              <a:t>règles </a:t>
            </a:r>
            <a:r>
              <a:rPr lang="fr-CH" dirty="0"/>
              <a:t>et en faisant preuve de bon sens.</a:t>
            </a:r>
          </a:p>
          <a:p>
            <a:pPr lvl="1"/>
            <a:r>
              <a:rPr lang="fr-CH" b="1" dirty="0"/>
              <a:t>Respectez les membres de l’équipe adverse </a:t>
            </a:r>
            <a:r>
              <a:rPr lang="fr-CH" dirty="0"/>
              <a:t>comme des coéquipiers et protégez leur santé.</a:t>
            </a:r>
          </a:p>
          <a:p>
            <a:pPr marL="0" lvl="1" indent="0">
              <a:buNone/>
            </a:pPr>
            <a:endParaRPr lang="fr-CH" dirty="0"/>
          </a:p>
          <a:p>
            <a:pPr marL="0" lvl="1" indent="0">
              <a:buNone/>
            </a:pPr>
            <a:endParaRPr lang="fr-CH" dirty="0"/>
          </a:p>
          <a:p>
            <a:pPr marL="0" lvl="1" indent="0">
              <a:buNone/>
            </a:pPr>
            <a:endParaRPr lang="fr-CH" dirty="0"/>
          </a:p>
          <a:p>
            <a:pPr lvl="1"/>
            <a:endParaRPr lang="fr-CH" dirty="0"/>
          </a:p>
          <a:p>
            <a:pPr marL="0" lvl="1" indent="0">
              <a:buNone/>
            </a:pPr>
            <a:endParaRPr lang="fr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8</a:t>
            </a:fld>
            <a:endParaRPr lang="de-CH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264" y="1052736"/>
            <a:ext cx="3060192" cy="460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665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Football en salle (futsal)</a:t>
            </a:r>
            <a:endParaRPr lang="fr-CH" dirty="0">
              <a:solidFill>
                <a:schemeClr val="accent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1484785"/>
            <a:ext cx="11017223" cy="1440160"/>
          </a:xfrm>
        </p:spPr>
        <p:txBody>
          <a:bodyPr>
            <a:noAutofit/>
          </a:bodyPr>
          <a:lstStyle/>
          <a:p>
            <a:pPr lvl="1"/>
            <a:r>
              <a:rPr lang="fr-CH" dirty="0"/>
              <a:t>Appliquez et respectez les règles du futsal.</a:t>
            </a:r>
          </a:p>
          <a:p>
            <a:pPr lvl="1"/>
            <a:r>
              <a:rPr lang="fr-CH" dirty="0"/>
              <a:t>Portez des chaussures spécifiquement destinées au futsal.</a:t>
            </a:r>
          </a:p>
          <a:p>
            <a:pPr lvl="1"/>
            <a:r>
              <a:rPr lang="fr-CH" dirty="0"/>
              <a:t>Jouez avec un ballon spécialement conçu pour le futsal. </a:t>
            </a:r>
          </a:p>
          <a:p>
            <a:pPr marL="0" lvl="1" indent="0">
              <a:buNone/>
            </a:pPr>
            <a:endParaRPr lang="fr-CH" dirty="0"/>
          </a:p>
          <a:p>
            <a:pPr marL="0" lvl="1" indent="0">
              <a:buNone/>
            </a:pPr>
            <a:endParaRPr lang="fr-CH" dirty="0"/>
          </a:p>
          <a:p>
            <a:pPr marL="0" lvl="1" indent="0">
              <a:buNone/>
            </a:pPr>
            <a:endParaRPr lang="fr-CH" dirty="0"/>
          </a:p>
          <a:p>
            <a:pPr lvl="1"/>
            <a:endParaRPr lang="fr-CH" dirty="0"/>
          </a:p>
          <a:p>
            <a:pPr marL="0" lvl="1" indent="0">
              <a:buNone/>
            </a:pPr>
            <a:endParaRPr lang="fr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67948270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bfu">
  <a:themeElements>
    <a:clrScheme name="bfu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0000"/>
      </a:hlink>
      <a:folHlink>
        <a:srgbClr val="000000"/>
      </a:folHlink>
    </a:clrScheme>
    <a:fontScheme name="BFU">
      <a:majorFont>
        <a:latin typeface="BFU Suisse Medium"/>
        <a:ea typeface=""/>
        <a:cs typeface=""/>
      </a:majorFont>
      <a:minorFont>
        <a:latin typeface="BFU Suiss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äsentation BFU V10.potx [Schreibgeschützt]" id="{858869C4-F783-4187-83E5-FBFF78AB496C}" vid="{5C5B991B-6AE9-4825-8DD1-D8E43C30DD04}"/>
    </a:ext>
  </a:extLst>
</a:theme>
</file>

<file path=ppt/theme/theme2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4941f2-48be-4bb0-a3d9-a0ff0057a962">
      <Terms xmlns="http://schemas.microsoft.com/office/infopath/2007/PartnerControls"/>
    </lcf76f155ced4ddcb4097134ff3c332f>
    <TaxCatchAll xmlns="28b27246-006c-4c52-ba09-a14edd98252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44F310505F844780F5EE20D9E0FA6C" ma:contentTypeVersion="14" ma:contentTypeDescription="Ein neues Dokument erstellen." ma:contentTypeScope="" ma:versionID="8a32279e21261cc9aad5d24826d3cb50">
  <xsd:schema xmlns:xsd="http://www.w3.org/2001/XMLSchema" xmlns:xs="http://www.w3.org/2001/XMLSchema" xmlns:p="http://schemas.microsoft.com/office/2006/metadata/properties" xmlns:ns2="bb4941f2-48be-4bb0-a3d9-a0ff0057a962" xmlns:ns3="28b27246-006c-4c52-ba09-a14edd98252a" targetNamespace="http://schemas.microsoft.com/office/2006/metadata/properties" ma:root="true" ma:fieldsID="ef99dfdc11095599b100cc5083ec201c" ns2:_="" ns3:_="">
    <xsd:import namespace="bb4941f2-48be-4bb0-a3d9-a0ff0057a962"/>
    <xsd:import namespace="28b27246-006c-4c52-ba09-a14edd9825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941f2-48be-4bb0-a3d9-a0ff0057a9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1b12924a-b9be-4e7e-81f0-735c63fe5e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27246-006c-4c52-ba09-a14edd98252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b943245-af3c-4a75-8039-002b343b1f10}" ma:internalName="TaxCatchAll" ma:showField="CatchAllData" ma:web="28b27246-006c-4c52-ba09-a14edd9825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F6E6CB-DDC5-40CB-A374-27F83FEB90E0}">
  <ds:schemaRefs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purl.org/dc/dcmitype/"/>
    <ds:schemaRef ds:uri="bb4941f2-48be-4bb0-a3d9-a0ff0057a962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28b27246-006c-4c52-ba09-a14edd98252a"/>
  </ds:schemaRefs>
</ds:datastoreItem>
</file>

<file path=customXml/itemProps2.xml><?xml version="1.0" encoding="utf-8"?>
<ds:datastoreItem xmlns:ds="http://schemas.openxmlformats.org/officeDocument/2006/customXml" ds:itemID="{0F0379C8-6864-4818-B956-610294F3E9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4941f2-48be-4bb0-a3d9-a0ff0057a962"/>
    <ds:schemaRef ds:uri="28b27246-006c-4c52-ba09-a14edd9825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56EFB5-193B-4F92-87FD-E22B629F4E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Praesentation_BFU_de</Template>
  <TotalTime>0</TotalTime>
  <Words>561</Words>
  <Application>Microsoft Office PowerPoint</Application>
  <PresentationFormat>Breitbild</PresentationFormat>
  <Paragraphs>79</Paragraphs>
  <Slides>11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BFU Suisse</vt:lpstr>
      <vt:lpstr>BFU Suisse </vt:lpstr>
      <vt:lpstr>BFU Suisse Medium</vt:lpstr>
      <vt:lpstr>Suisse Int'l</vt:lpstr>
      <vt:lpstr>Design bfu</vt:lpstr>
      <vt:lpstr>Sur le terrain  plutôt qu’à l’hôpital</vt:lpstr>
      <vt:lpstr>PowerPoint-Präsentation</vt:lpstr>
      <vt:lpstr>Équipement</vt:lpstr>
      <vt:lpstr>Préparation</vt:lpstr>
      <vt:lpstr>Renforcez vos muscles. </vt:lpstr>
      <vt:lpstr>Renforcez vos muscles. </vt:lpstr>
      <vt:lpstr>Renforcez vos muscles. </vt:lpstr>
      <vt:lpstr>Fair-play</vt:lpstr>
      <vt:lpstr>Football en salle (futsal)</vt:lpstr>
      <vt:lpstr>PowerPoint-Präsentation</vt:lpstr>
      <vt:lpstr>Informations complémentaires</vt:lpstr>
    </vt:vector>
  </TitlesOfParts>
  <Company>bfu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xxxx</dc:title>
  <dc:creator>Baeriswyl Michelle</dc:creator>
  <cp:lastModifiedBy>Baeriswyl Michelle</cp:lastModifiedBy>
  <cp:revision>102</cp:revision>
  <cp:lastPrinted>2019-09-26T05:24:37Z</cp:lastPrinted>
  <dcterms:created xsi:type="dcterms:W3CDTF">2019-07-08T10:42:09Z</dcterms:created>
  <dcterms:modified xsi:type="dcterms:W3CDTF">2023-07-26T10:39:34Z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0x0101008E44F310505F844780F5EE20D9E0FA6C</vt:lpwstr>
  </property>
  <property fmtid="{D5CDD505-2E9C-101B-9397-08002B2CF9AE}" pid="3" name="MediaServiceImageTags">
    <vt:lpwstr/>
  </property>
</Properties>
</file>