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6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Veronica Brunner" initials="VB" lastIdx="2" clrIdx="3">
    <p:extLst>
      <p:ext uri="{19B8F6BF-5375-455C-9EA6-DF929625EA0E}">
        <p15:presenceInfo xmlns:p15="http://schemas.microsoft.com/office/powerpoint/2012/main" userId="7dad07a3bc3278fd" providerId="Windows Live"/>
      </p:ext>
    </p:extLst>
  </p:cmAuthor>
  <p:cmAuthor id="5" name="Andrea Krämer" initials="AK" lastIdx="1" clrIdx="4">
    <p:extLst>
      <p:ext uri="{19B8F6BF-5375-455C-9EA6-DF929625EA0E}">
        <p15:presenceInfo xmlns:p15="http://schemas.microsoft.com/office/powerpoint/2012/main" userId="Andrea Krä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6968" autoAdjust="0"/>
  </p:normalViewPr>
  <p:slideViewPr>
    <p:cSldViewPr showGuides="1">
      <p:cViewPr varScale="1">
        <p:scale>
          <a:sx n="90" d="100"/>
          <a:sy n="90" d="100"/>
        </p:scale>
        <p:origin x="342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1B2148DA-67FB-4553-A278-9AA8DCF06258}"/>
    <pc:docChg chg="modSld">
      <pc:chgData name="Baeriswyl Michelle" userId="7dbe6026-e9b7-4e33-982d-84db899c07af" providerId="ADAL" clId="{1B2148DA-67FB-4553-A278-9AA8DCF06258}" dt="2022-07-20T10:42:42.142" v="0" actId="20577"/>
      <pc:docMkLst>
        <pc:docMk/>
      </pc:docMkLst>
      <pc:sldChg chg="modSp mod">
        <pc:chgData name="Baeriswyl Michelle" userId="7dbe6026-e9b7-4e33-982d-84db899c07af" providerId="ADAL" clId="{1B2148DA-67FB-4553-A278-9AA8DCF06258}" dt="2022-07-20T10:42:42.142" v="0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1B2148DA-67FB-4553-A278-9AA8DCF06258}" dt="2022-07-20T10:42:42.142" v="0" actId="20577"/>
          <ac:spMkLst>
            <pc:docMk/>
            <pc:sldMk cId="3042228720" sldId="285"/>
            <ac:spMk id="9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D98B8617-3B2C-4596-A787-A7FE7835E381}"/>
    <pc:docChg chg="custSel modSld">
      <pc:chgData name="Baeriswyl Michelle" userId="7dbe6026-e9b7-4e33-982d-84db899c07af" providerId="ADAL" clId="{D98B8617-3B2C-4596-A787-A7FE7835E381}" dt="2023-08-09T07:08:04.320" v="88" actId="1076"/>
      <pc:docMkLst>
        <pc:docMk/>
      </pc:docMkLst>
      <pc:sldChg chg="modSp mod">
        <pc:chgData name="Baeriswyl Michelle" userId="7dbe6026-e9b7-4e33-982d-84db899c07af" providerId="ADAL" clId="{D98B8617-3B2C-4596-A787-A7FE7835E381}" dt="2023-08-09T07:08:04.320" v="88" actId="1076"/>
        <pc:sldMkLst>
          <pc:docMk/>
          <pc:sldMk cId="3042228720" sldId="285"/>
        </pc:sldMkLst>
        <pc:spChg chg="mod">
          <ac:chgData name="Baeriswyl Michelle" userId="7dbe6026-e9b7-4e33-982d-84db899c07af" providerId="ADAL" clId="{D98B8617-3B2C-4596-A787-A7FE7835E381}" dt="2023-08-09T07:05:18.797" v="73" actId="13926"/>
          <ac:spMkLst>
            <pc:docMk/>
            <pc:sldMk cId="3042228720" sldId="285"/>
            <ac:spMk id="11" creationId="{00000000-0000-0000-0000-000000000000}"/>
          </ac:spMkLst>
        </pc:spChg>
        <pc:spChg chg="mod">
          <ac:chgData name="Baeriswyl Michelle" userId="7dbe6026-e9b7-4e33-982d-84db899c07af" providerId="ADAL" clId="{D98B8617-3B2C-4596-A787-A7FE7835E381}" dt="2023-08-09T07:08:04.320" v="88" actId="1076"/>
          <ac:spMkLst>
            <pc:docMk/>
            <pc:sldMk cId="3042228720" sldId="285"/>
            <ac:spMk id="1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00BB642-5D47-421C-96AB-0A6785FE6B24}"/>
    <pc:docChg chg="custSel modSld">
      <pc:chgData name="Baeriswyl Michelle" userId="7dbe6026-e9b7-4e33-982d-84db899c07af" providerId="ADAL" clId="{100BB642-5D47-421C-96AB-0A6785FE6B24}" dt="2020-08-27T06:53:53.485" v="14" actId="1076"/>
      <pc:docMkLst>
        <pc:docMk/>
      </pc:docMkLst>
      <pc:sldChg chg="addSp delSp modSp">
        <pc:chgData name="Baeriswyl Michelle" userId="7dbe6026-e9b7-4e33-982d-84db899c07af" providerId="ADAL" clId="{100BB642-5D47-421C-96AB-0A6785FE6B24}" dt="2020-08-27T06:53:53.485" v="14" actId="1076"/>
        <pc:sldMkLst>
          <pc:docMk/>
          <pc:sldMk cId="926955254" sldId="291"/>
        </pc:sldMkLst>
        <pc:picChg chg="del">
          <ac:chgData name="Baeriswyl Michelle" userId="7dbe6026-e9b7-4e33-982d-84db899c07af" providerId="ADAL" clId="{100BB642-5D47-421C-96AB-0A6785FE6B24}" dt="2020-08-19T13:33:54.125" v="7" actId="478"/>
          <ac:picMkLst>
            <pc:docMk/>
            <pc:sldMk cId="926955254" sldId="291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100BB642-5D47-421C-96AB-0A6785FE6B24}" dt="2020-08-27T06:53:53.485" v="14" actId="1076"/>
          <ac:picMkLst>
            <pc:docMk/>
            <pc:sldMk cId="926955254" sldId="291"/>
            <ac:picMk id="5" creationId="{780AC423-4F57-4F70-AB1F-FB7E0EECC7DA}"/>
          </ac:picMkLst>
        </pc:picChg>
        <pc:picChg chg="add del mod">
          <ac:chgData name="Baeriswyl Michelle" userId="7dbe6026-e9b7-4e33-982d-84db899c07af" providerId="ADAL" clId="{100BB642-5D47-421C-96AB-0A6785FE6B24}" dt="2020-08-19T13:33:41.195" v="2" actId="478"/>
          <ac:picMkLst>
            <pc:docMk/>
            <pc:sldMk cId="926955254" sldId="291"/>
            <ac:picMk id="7" creationId="{A46E4081-7A33-4702-AB77-47FB33C37F4C}"/>
          </ac:picMkLst>
        </pc:picChg>
        <pc:picChg chg="add del mod">
          <ac:chgData name="Baeriswyl Michelle" userId="7dbe6026-e9b7-4e33-982d-84db899c07af" providerId="ADAL" clId="{100BB642-5D47-421C-96AB-0A6785FE6B24}" dt="2020-08-19T13:35:14.486" v="10" actId="478"/>
          <ac:picMkLst>
            <pc:docMk/>
            <pc:sldMk cId="926955254" sldId="291"/>
            <ac:picMk id="8" creationId="{A87029A5-9046-413D-A918-A8A8CCAA797F}"/>
          </ac:picMkLst>
        </pc:picChg>
      </pc:sldChg>
    </pc:docChg>
  </pc:docChgLst>
  <pc:docChgLst>
    <pc:chgData name="Baeriswyl Michelle" userId="7dbe6026-e9b7-4e33-982d-84db899c07af" providerId="ADAL" clId="{13F4483E-8BAF-49BC-9AD7-642C05CB0B39}"/>
    <pc:docChg chg="custSel modSld">
      <pc:chgData name="Baeriswyl Michelle" userId="7dbe6026-e9b7-4e33-982d-84db899c07af" providerId="ADAL" clId="{13F4483E-8BAF-49BC-9AD7-642C05CB0B39}" dt="2024-06-05T04:32:04.439" v="116" actId="14100"/>
      <pc:docMkLst>
        <pc:docMk/>
      </pc:docMkLst>
      <pc:sldChg chg="modSp mod">
        <pc:chgData name="Baeriswyl Michelle" userId="7dbe6026-e9b7-4e33-982d-84db899c07af" providerId="ADAL" clId="{13F4483E-8BAF-49BC-9AD7-642C05CB0B39}" dt="2024-06-05T04:32:04.439" v="116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13F4483E-8BAF-49BC-9AD7-642C05CB0B39}" dt="2024-06-05T04:32:04.439" v="116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13F4483E-8BAF-49BC-9AD7-642C05CB0B39}" dt="2024-06-05T04:26:57.010" v="6" actId="13926"/>
        <pc:sldMkLst>
          <pc:docMk/>
          <pc:sldMk cId="225631383" sldId="286"/>
        </pc:sldMkLst>
        <pc:spChg chg="mod">
          <ac:chgData name="Baeriswyl Michelle" userId="7dbe6026-e9b7-4e33-982d-84db899c07af" providerId="ADAL" clId="{13F4483E-8BAF-49BC-9AD7-642C05CB0B39}" dt="2024-06-05T04:26:57.010" v="6" actId="13926"/>
          <ac:spMkLst>
            <pc:docMk/>
            <pc:sldMk cId="225631383" sldId="286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13F4483E-8BAF-49BC-9AD7-642C05CB0B39}" dt="2024-06-05T04:30:08.825" v="42" actId="1076"/>
        <pc:sldMkLst>
          <pc:docMk/>
          <pc:sldMk cId="1922314211" sldId="287"/>
        </pc:sldMkLst>
        <pc:spChg chg="mod">
          <ac:chgData name="Baeriswyl Michelle" userId="7dbe6026-e9b7-4e33-982d-84db899c07af" providerId="ADAL" clId="{13F4483E-8BAF-49BC-9AD7-642C05CB0B39}" dt="2024-06-05T04:30:04.627" v="41" actId="20577"/>
          <ac:spMkLst>
            <pc:docMk/>
            <pc:sldMk cId="1922314211" sldId="287"/>
            <ac:spMk id="3" creationId="{B3534CFC-4BCD-4C8E-9B82-D4B11C11E85E}"/>
          </ac:spMkLst>
        </pc:spChg>
        <pc:spChg chg="mod">
          <ac:chgData name="Baeriswyl Michelle" userId="7dbe6026-e9b7-4e33-982d-84db899c07af" providerId="ADAL" clId="{13F4483E-8BAF-49BC-9AD7-642C05CB0B39}" dt="2024-06-05T04:30:08.825" v="42" actId="1076"/>
          <ac:spMkLst>
            <pc:docMk/>
            <pc:sldMk cId="1922314211" sldId="287"/>
            <ac:spMk id="7" creationId="{B3534CFC-4BCD-4C8E-9B82-D4B11C11E85E}"/>
          </ac:spMkLst>
        </pc:spChg>
      </pc:sldChg>
      <pc:sldChg chg="modSp mod">
        <pc:chgData name="Baeriswyl Michelle" userId="7dbe6026-e9b7-4e33-982d-84db899c07af" providerId="ADAL" clId="{13F4483E-8BAF-49BC-9AD7-642C05CB0B39}" dt="2024-06-05T04:28:20.075" v="16" actId="14100"/>
        <pc:sldMkLst>
          <pc:docMk/>
          <pc:sldMk cId="2114170347" sldId="289"/>
        </pc:sldMkLst>
        <pc:spChg chg="mod">
          <ac:chgData name="Baeriswyl Michelle" userId="7dbe6026-e9b7-4e33-982d-84db899c07af" providerId="ADAL" clId="{13F4483E-8BAF-49BC-9AD7-642C05CB0B39}" dt="2024-06-05T04:28:20.075" v="16" actId="14100"/>
          <ac:spMkLst>
            <pc:docMk/>
            <pc:sldMk cId="2114170347" sldId="28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3F4483E-8BAF-49BC-9AD7-642C05CB0B39}" dt="2024-06-05T04:30:29.909" v="45" actId="6549"/>
        <pc:sldMkLst>
          <pc:docMk/>
          <pc:sldMk cId="2632534298" sldId="294"/>
        </pc:sldMkLst>
        <pc:spChg chg="mod">
          <ac:chgData name="Baeriswyl Michelle" userId="7dbe6026-e9b7-4e33-982d-84db899c07af" providerId="ADAL" clId="{13F4483E-8BAF-49BC-9AD7-642C05CB0B39}" dt="2024-06-05T04:30:29.909" v="45" actId="6549"/>
          <ac:spMkLst>
            <pc:docMk/>
            <pc:sldMk cId="2632534298" sldId="29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3F4483E-8BAF-49BC-9AD7-642C05CB0B39}" dt="2024-06-05T04:29:08.476" v="26" actId="6549"/>
        <pc:sldMkLst>
          <pc:docMk/>
          <pc:sldMk cId="1268659541" sldId="300"/>
        </pc:sldMkLst>
        <pc:spChg chg="mod">
          <ac:chgData name="Baeriswyl Michelle" userId="7dbe6026-e9b7-4e33-982d-84db899c07af" providerId="ADAL" clId="{13F4483E-8BAF-49BC-9AD7-642C05CB0B39}" dt="2024-06-05T04:29:08.476" v="26" actId="6549"/>
          <ac:spMkLst>
            <pc:docMk/>
            <pc:sldMk cId="126865954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3F4483E-8BAF-49BC-9AD7-642C05CB0B39}" dt="2024-06-05T04:27:29.417" v="10" actId="13926"/>
        <pc:sldMkLst>
          <pc:docMk/>
          <pc:sldMk cId="617362059" sldId="301"/>
        </pc:sldMkLst>
        <pc:spChg chg="mod">
          <ac:chgData name="Baeriswyl Michelle" userId="7dbe6026-e9b7-4e33-982d-84db899c07af" providerId="ADAL" clId="{13F4483E-8BAF-49BC-9AD7-642C05CB0B39}" dt="2024-06-05T04:27:29.417" v="10" actId="13926"/>
          <ac:spMkLst>
            <pc:docMk/>
            <pc:sldMk cId="617362059" sldId="301"/>
            <ac:spMk id="3" creationId="{B3534CFC-4BCD-4C8E-9B82-D4B11C11E8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1svjNg_h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5PBxqouias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ndo-en-montagne.ch/fr/tes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cher-bergwandern.ch/de/selbsttest" TargetMode="External"/><Relationship Id="rId4" Type="http://schemas.openxmlformats.org/officeDocument/2006/relationships/hyperlink" Target="https://trekking-sicuro.ch/it/autovalutazion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de-CH" dirty="0">
                <a:ea typeface="+mn-lt"/>
                <a:cs typeface="+mn-lt"/>
              </a:rPr>
              <a:t>FR </a:t>
            </a:r>
            <a:r>
              <a:rPr lang="de-CH" dirty="0">
                <a:ea typeface="+mn-lt"/>
                <a:cs typeface="+mn-lt"/>
                <a:hlinkClick r:id="rId3"/>
              </a:rPr>
              <a:t>https://youtu.be/dM1svjNg_hI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pPr marL="271145" lvl="1" indent="-271145" algn="ctr">
              <a:buNone/>
            </a:pPr>
            <a:r>
              <a:rPr lang="de-CH" dirty="0">
                <a:ea typeface="+mn-lt"/>
                <a:cs typeface="+mn-lt"/>
              </a:rPr>
              <a:t>  IT </a:t>
            </a:r>
            <a:r>
              <a:rPr lang="de-CH" dirty="0">
                <a:ea typeface="+mn-lt"/>
                <a:cs typeface="+mn-lt"/>
                <a:hlinkClick r:id="rId4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356870" lvl="1" indent="-356870">
              <a:buNone/>
            </a:pPr>
            <a:r>
              <a:rPr lang="de-CH" dirty="0">
                <a:hlinkClick r:id="rId3"/>
              </a:rPr>
              <a:t>F: https://rando-en-montagne.ch/fr/test</a:t>
            </a:r>
            <a:endParaRPr lang="de-CH" dirty="0"/>
          </a:p>
          <a:p>
            <a:pPr marL="356870" lvl="1" indent="-356870">
              <a:buNone/>
            </a:pPr>
            <a:r>
              <a:rPr lang="de-CH" dirty="0"/>
              <a:t>I: </a:t>
            </a:r>
            <a:r>
              <a:rPr lang="de-CH" dirty="0">
                <a:solidFill>
                  <a:srgbClr val="FF0000"/>
                </a:solidFill>
                <a:hlinkClick r:id="rId4"/>
              </a:rPr>
              <a:t>https://trekking-sicuro.ch/it/autovalutazione</a:t>
            </a:r>
            <a:endParaRPr lang="de-CH" dirty="0">
              <a:solidFill>
                <a:srgbClr val="FF0000"/>
              </a:solidFill>
              <a:ea typeface="+mn-lt"/>
              <a:cs typeface="+mn-lt"/>
              <a:hlinkClick r:id="rId5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icher-bergwandern.ch/de/packlis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1Ho0Vo_e4&amp;t=3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de/services/bestellen-herunterladen?q=%5B%7B%22key%22:%22filter-department%22,%22values%22:%5B%5D%7D,%7B%22key%22:%22filter-context%22,%22values%22:%5B%5D%7D,%7B%22key%22:%22filter-publication-category%22,%22values%22:%5B%5D%7D,%7B%22key%22:%22filter-publication-language%22,%22values%22:%5B%22DE%22%5D,%22isTabFilter%22:true%7D%5D&amp;sk=0&amp;st=Bergwandern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bfu.ch/" TargetMode="External"/><Relationship Id="rId4" Type="http://schemas.openxmlformats.org/officeDocument/2006/relationships/hyperlink" Target="http://www.sicher-bergwandern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cher-bergwandern.ch/de/selbst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288512" cy="2304256"/>
          </a:xfrm>
        </p:spPr>
        <p:txBody>
          <a:bodyPr/>
          <a:lstStyle/>
          <a:p>
            <a:r>
              <a:rPr lang="en-GB" dirty="0"/>
              <a:t>Don’t just check the weather before you set off on a mountain hike.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GB" sz="2200" dirty="0"/>
              <a:t>Sturdy hiking boots with grippy soles and good treads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Warm clothing suitable for layering: sweater, waterproof jacket, possibly woollen hat and gloves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Sunglasses, sunhat and sunscreen</a:t>
            </a:r>
          </a:p>
          <a:p>
            <a:pPr marL="271463" lvl="1" indent="-271463">
              <a:buFont typeface="Suisse Int'l" panose="020B0504000000000000"/>
              <a:buChar char="•"/>
              <a:tabLst>
                <a:tab pos="408305" algn="l"/>
                <a:tab pos="630555" algn="l"/>
              </a:tabLst>
            </a:pPr>
            <a:r>
              <a:rPr lang="en-GB" sz="2200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Up-to-date map, digital or printed</a:t>
            </a:r>
            <a:endParaRPr lang="de-CH" sz="2200" dirty="0">
              <a:effectLst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 marL="271463" lvl="1" indent="-271463">
              <a:buFont typeface="Suisse Int'l" panose="020B0504000000000000"/>
              <a:buChar char="•"/>
              <a:tabLst>
                <a:tab pos="408305" algn="l"/>
                <a:tab pos="630555" algn="l"/>
              </a:tabLst>
            </a:pPr>
            <a:r>
              <a:rPr lang="en-GB" sz="2200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Enough </a:t>
            </a:r>
            <a:r>
              <a:rPr lang="en-GB" sz="22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to eat and drink</a:t>
            </a:r>
            <a:endParaRPr lang="de-CH" sz="2200" dirty="0">
              <a:effectLst/>
              <a:latin typeface="BFU Suisse" panose="020B0504000000000000" pitchFamily="34" charset="-78"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 lvl="1">
              <a:spcAft>
                <a:spcPts val="600"/>
              </a:spcAft>
            </a:pPr>
            <a:r>
              <a:rPr lang="en-GB" sz="2200" dirty="0"/>
              <a:t>Hiking poles if required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For emergencies: first-aid kit, rescue blanket, charged mobile phone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93" y="1453557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57342" y="5372040"/>
            <a:ext cx="8904389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200" dirty="0"/>
              <a:t>→ </a:t>
            </a:r>
            <a:r>
              <a:rPr lang="en-GB" sz="2200" dirty="0"/>
              <a:t>Find a packing list at </a:t>
            </a:r>
            <a:r>
              <a:rPr lang="en-GB" sz="2200" dirty="0">
                <a:hlinkClick r:id="rId4"/>
              </a:rPr>
              <a:t>https://sicher-bergwandern.ch/de/packliste</a:t>
            </a:r>
            <a:r>
              <a:rPr lang="en-GB" sz="2200" dirty="0"/>
              <a:t> (available in German, French and Italian)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1CDDF-165A-074A-83AF-0E61A747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equipped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en-GB" dirty="0"/>
              <a:t>Fatigue can seriously impact your surefootedness. Drink, eat and rest regularly to stay physically fit and focused. </a:t>
            </a:r>
          </a:p>
          <a:p>
            <a:pPr lvl="1"/>
            <a:r>
              <a:rPr lang="en-GB" dirty="0"/>
              <a:t>Keep track of your time schedule and any weather changes.</a:t>
            </a:r>
          </a:p>
          <a:p>
            <a:pPr lvl="1"/>
            <a:r>
              <a:rPr lang="en-GB" dirty="0"/>
              <a:t>Don’t leave the signposted trail – unofficial paths “off the beaten track” and supposed shortcuts can lead you astray.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Turn back in time or seek shelter in a mountain hut – for instance if the weather is about to deteriorate.</a:t>
            </a:r>
          </a:p>
          <a:p>
            <a:pPr lvl="1"/>
            <a:r>
              <a:rPr lang="en-GB" dirty="0"/>
              <a:t>Lost? Stay together in the group and return to your last familiar location. In fog, wait for visibility to improve and do not descend through unfamiliar terrain.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solidFill>
                  <a:prstClr val="black"/>
                </a:solidFill>
                <a:hlinkClick r:id="rId3"/>
              </a:rPr>
              <a:t>Mountain </a:t>
            </a:r>
            <a:r>
              <a:rPr lang="de-CH" dirty="0" err="1">
                <a:solidFill>
                  <a:prstClr val="black"/>
                </a:solidFill>
                <a:hlinkClick r:id="rId3"/>
              </a:rPr>
              <a:t>Hiking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mountain hiking check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Plan</a:t>
            </a:r>
            <a:br>
              <a:rPr lang="en-GB" dirty="0"/>
            </a:br>
            <a:r>
              <a:rPr lang="en-GB" dirty="0"/>
              <a:t>What do I intend to do?</a:t>
            </a:r>
          </a:p>
          <a:p>
            <a:pPr lvl="1"/>
            <a:r>
              <a:rPr lang="en-GB" b="1" dirty="0"/>
              <a:t>Assess</a:t>
            </a:r>
            <a:br>
              <a:rPr lang="en-GB" dirty="0"/>
            </a:br>
            <a:r>
              <a:rPr lang="en-GB" dirty="0"/>
              <a:t>Is this hike suitable for me?</a:t>
            </a:r>
          </a:p>
          <a:p>
            <a:pPr lvl="1"/>
            <a:r>
              <a:rPr lang="en-GB" b="1" dirty="0"/>
              <a:t>Equipment</a:t>
            </a:r>
            <a:br>
              <a:rPr lang="en-GB" dirty="0"/>
            </a:br>
            <a:r>
              <a:rPr lang="en-GB" dirty="0"/>
              <a:t>Do I have what I need?</a:t>
            </a:r>
          </a:p>
          <a:p>
            <a:pPr lvl="1"/>
            <a:r>
              <a:rPr lang="en-GB" b="1" dirty="0"/>
              <a:t>Evaluate</a:t>
            </a:r>
            <a:br>
              <a:rPr lang="en-GB" dirty="0"/>
            </a:br>
            <a:r>
              <a:rPr lang="en-GB" dirty="0"/>
              <a:t>How am I doing?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an emergency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First: provide immediate life-saving emergency assistance to the injured person(s).</a:t>
            </a:r>
          </a:p>
          <a:p>
            <a:pPr lvl="1"/>
            <a:r>
              <a:rPr lang="en-GB" dirty="0"/>
              <a:t>Alert the rescue services as quickly as possible via the European emergency number 112 (contactable on all mobile networks and even on a locked phone) or via an emergency app.</a:t>
            </a:r>
          </a:p>
          <a:p>
            <a:pPr lvl="1"/>
            <a:r>
              <a:rPr lang="en-GB" dirty="0"/>
              <a:t>Don’t leave the injured person(s) on their own.</a:t>
            </a:r>
          </a:p>
          <a:p>
            <a:pPr lvl="1"/>
            <a:r>
              <a:rPr lang="en-GB" dirty="0"/>
              <a:t>Keep your own safety in mind.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Get more information on this topic in the BFU brochure «Mountain Hiking» (Art.-No. 3.010).</a:t>
            </a:r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more information on the campaign website </a:t>
            </a:r>
            <a:br>
              <a:rPr lang="en-GB" dirty="0"/>
            </a:br>
            <a:r>
              <a:rPr lang="en-GB" dirty="0">
                <a:hlinkClick r:id="rId4"/>
              </a:rPr>
              <a:t>sicher-bergwandern.ch</a:t>
            </a:r>
            <a:r>
              <a:rPr lang="en-GB" dirty="0"/>
              <a:t> (available in German, French and Italian)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5"/>
              </a:rPr>
              <a:t>bfu.ch</a:t>
            </a:r>
            <a:r>
              <a:rPr lang="en-GB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1484784"/>
            <a:ext cx="2213443" cy="31304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6528048" y="2204864"/>
            <a:ext cx="547260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>
                <a:solidFill>
                  <a:srgbClr val="286078"/>
                </a:solidFill>
              </a:rPr>
              <a:t>More than</a:t>
            </a:r>
          </a:p>
          <a:p>
            <a:r>
              <a:rPr lang="en-GB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en-GB" sz="3000" dirty="0">
                <a:solidFill>
                  <a:srgbClr val="286078"/>
                </a:solidFill>
              </a:rPr>
              <a:t>Swiss hikers die on average every year.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27448" y="3645024"/>
            <a:ext cx="520925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accent6"/>
                </a:solidFill>
              </a:rPr>
              <a:t>5000</a:t>
            </a:r>
          </a:p>
          <a:p>
            <a:r>
              <a:rPr lang="en-GB" sz="3000" dirty="0">
                <a:solidFill>
                  <a:schemeClr val="accent6"/>
                </a:solidFill>
              </a:rPr>
              <a:t>suffer a serious or moderately severe injury (Swiss resident population).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Switzerland has around </a:t>
            </a:r>
          </a:p>
          <a:p>
            <a:r>
              <a:rPr lang="en-GB" sz="7200" b="1" dirty="0">
                <a:solidFill>
                  <a:schemeClr val="accent2"/>
                </a:solidFill>
              </a:rPr>
              <a:t>24 000 km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of signposted and maintained mountain hiking trails. 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Use maps, hiking guidebooks or websites to plan your </a:t>
            </a:r>
            <a:r>
              <a:rPr lang="en-GB" b="1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route, time requirements and time reserves as well as </a:t>
            </a:r>
            <a:r>
              <a:rPr lang="en-GB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 </a:t>
            </a:r>
            <a:r>
              <a:rPr lang="en-GB" b="1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possible detours and options to turn back</a:t>
            </a:r>
            <a:r>
              <a:rPr lang="en-GB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.</a:t>
            </a:r>
            <a:endParaRPr lang="de-CH" dirty="0">
              <a:effectLst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 marL="271145" lvl="1" indent="-271145"/>
            <a:r>
              <a:rPr lang="en-GB" dirty="0"/>
              <a:t>Use maps, hiking guidebooks and/or websites to thoroughly plan your </a:t>
            </a:r>
            <a:r>
              <a:rPr lang="en-GB" b="1" dirty="0"/>
              <a:t>route, time requirements and reserves and possible alternative routes/detours.</a:t>
            </a:r>
          </a:p>
          <a:p>
            <a:pPr marL="271145" lvl="1" indent="-271145"/>
            <a:r>
              <a:rPr lang="en-GB" dirty="0"/>
              <a:t>Take into account the specific </a:t>
            </a:r>
            <a:r>
              <a:rPr lang="en-GB" b="1" dirty="0"/>
              <a:t>demands</a:t>
            </a:r>
            <a:r>
              <a:rPr lang="en-GB" dirty="0"/>
              <a:t> (trail category, gradient, exposed sections), </a:t>
            </a:r>
            <a:r>
              <a:rPr lang="en-GB" b="1" dirty="0"/>
              <a:t>trail conditions </a:t>
            </a:r>
            <a:r>
              <a:rPr lang="en-GB" dirty="0"/>
              <a:t>(e.g. residual snowfields in early summer) and </a:t>
            </a:r>
            <a:r>
              <a:rPr lang="en-GB" b="1" dirty="0"/>
              <a:t>weather.</a:t>
            </a:r>
          </a:p>
          <a:p>
            <a:pPr marL="271145" lvl="1" indent="-271145"/>
            <a:r>
              <a:rPr lang="en-GB" dirty="0"/>
              <a:t>Realistically assess </a:t>
            </a:r>
            <a:r>
              <a:rPr lang="en-GB" b="1" dirty="0"/>
              <a:t>your own physical constitution and capabilities </a:t>
            </a:r>
            <a:r>
              <a:rPr lang="en-GB" dirty="0"/>
              <a:t>(or those of the weakest member of the group) and plan accordingly.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physical requirements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/>
              <a:t>Fitness</a:t>
            </a:r>
          </a:p>
          <a:p>
            <a:pPr marL="271145" lvl="1" indent="-271145"/>
            <a:r>
              <a:rPr lang="en-GB" dirty="0"/>
              <a:t>Surefootedness</a:t>
            </a:r>
          </a:p>
          <a:p>
            <a:pPr marL="271145" lvl="1" indent="-271145"/>
            <a:r>
              <a:rPr lang="en-GB" dirty="0"/>
              <a:t>A head for heights</a:t>
            </a:r>
          </a:p>
          <a:p>
            <a:pPr marL="271145" lvl="1" indent="-271145"/>
            <a:endParaRPr lang="en-GB" dirty="0"/>
          </a:p>
          <a:p>
            <a:pPr marL="356870" lvl="1" indent="-356870">
              <a:buNone/>
            </a:pPr>
            <a:r>
              <a:rPr lang="en-GB" dirty="0"/>
              <a:t>→ 	Are you ready to take on a white-red-white trail? Find out by taking the test (available in German, French and Italian): </a:t>
            </a:r>
            <a:br>
              <a:rPr lang="en-GB" dirty="0"/>
            </a:br>
            <a:r>
              <a:rPr lang="en-GB" dirty="0">
                <a:hlinkClick r:id="rId3"/>
              </a:rPr>
              <a:t>https://sicher-bergwandern.ch/de/selbsttest</a:t>
            </a:r>
            <a:r>
              <a:rPr lang="en-GB" dirty="0"/>
              <a:t> </a:t>
            </a:r>
            <a:br>
              <a:rPr lang="de-CH" dirty="0"/>
            </a:br>
            <a:endParaRPr lang="de-CH" dirty="0">
              <a:solidFill>
                <a:srgbClr val="FF0000"/>
              </a:solidFill>
              <a:ea typeface="+mn-lt"/>
              <a:cs typeface="+mn-lt"/>
            </a:endParaRPr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593287" cy="4692179"/>
          </a:xfrm>
        </p:spPr>
        <p:txBody>
          <a:bodyPr/>
          <a:lstStyle/>
          <a:p>
            <a:pPr lvl="1"/>
            <a:r>
              <a:rPr lang="en-GB" dirty="0">
                <a:effectLst/>
                <a:ea typeface="Times New Roman" panose="02020603050405020304" pitchFamily="18" charset="0"/>
                <a:cs typeface="BFU Suisse" panose="020B0504000000000000" pitchFamily="34" charset="-78"/>
              </a:rPr>
              <a:t>Do not undertake an unfamiliar or challenging tour alone. If you are hiking alone, choose an easier, less remote route.</a:t>
            </a:r>
            <a:endParaRPr lang="de-CH" dirty="0">
              <a:effectLst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 lvl="1"/>
            <a:r>
              <a:rPr lang="en-GB" dirty="0"/>
              <a:t>Do not set out on an unfamiliar, challenging tour on your own. If you are hiking alone, choose an easier, less remote route.</a:t>
            </a:r>
          </a:p>
          <a:p>
            <a:pPr lvl="1"/>
            <a:r>
              <a:rPr lang="en-GB" b="1" dirty="0"/>
              <a:t>Inform someone else </a:t>
            </a:r>
            <a:r>
              <a:rPr lang="en-GB" dirty="0"/>
              <a:t>about your hike, especially if you intend to set out on your own. </a:t>
            </a:r>
          </a:p>
          <a:p>
            <a:pPr lvl="1"/>
            <a:endParaRPr lang="en-GB" dirty="0"/>
          </a:p>
          <a:p>
            <a:pPr marL="357188" lvl="1" indent="-357188">
              <a:buNone/>
            </a:pPr>
            <a:r>
              <a:rPr lang="en-GB" sz="2200" dirty="0"/>
              <a:t>→ 	Find a mountain hike planning checklist at sicher-bergwandern.ch (available in German, French and Italian).</a:t>
            </a:r>
          </a:p>
          <a:p>
            <a:pPr marL="357188" lvl="1" indent="-357188">
              <a:buNone/>
            </a:pPr>
            <a:r>
              <a:rPr lang="en-GB" sz="2200" dirty="0"/>
              <a:t>→ 	Find recommendations for hikes at wandern.ch, schweizmobil.ch and myswitzerland.com.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GB" b="1" dirty="0"/>
              <a:t>Ascent:</a:t>
            </a:r>
            <a:endParaRPr lang="en-GB" dirty="0"/>
          </a:p>
          <a:p>
            <a:pPr fontAlgn="base"/>
            <a:r>
              <a:rPr lang="en-GB" dirty="0"/>
              <a:t>Allow 15 minutes per 100 metres elevation gain,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  <a:p>
            <a:pPr fontAlgn="base">
              <a:spcAft>
                <a:spcPts val="0"/>
              </a:spcAft>
            </a:pPr>
            <a:r>
              <a:rPr lang="en-GB" b="1" dirty="0"/>
              <a:t>Descent:</a:t>
            </a:r>
            <a:endParaRPr lang="en-GB" dirty="0"/>
          </a:p>
          <a:p>
            <a:pPr fontAlgn="base"/>
            <a:r>
              <a:rPr lang="en-GB" dirty="0"/>
              <a:t>Allow 15 minutes per 200 metres elevation loss,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/>
              <a:t>Hiking time calculation (example):</a:t>
            </a:r>
            <a:br>
              <a:rPr lang="en-GB" dirty="0"/>
            </a:br>
            <a:r>
              <a:rPr lang="en-GB" dirty="0"/>
              <a:t>6-kilometre hike with 800 metres ascent and 800 metres descent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80AC423-4F57-4F70-AB1F-FB7E0EEC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564904"/>
            <a:ext cx="8621662" cy="36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1" y="1484784"/>
            <a:ext cx="9649073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de-DE" sz="1900" b="1" dirty="0"/>
              <a:t>Hiking trails</a:t>
            </a:r>
            <a:br>
              <a:rPr lang="en-GB" altLang="de-DE" sz="1900" dirty="0"/>
            </a:br>
            <a:r>
              <a:rPr lang="en-GB" altLang="de-DE" sz="1900" dirty="0"/>
              <a:t>are usually wide, but can also be narrow and uneven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Besides the customary attention and caution, yellow hiking trails do not present any particular demands. Sturdy footwear with a grippy sole and weather-appropriate equipment are recommended.</a:t>
            </a:r>
            <a:r>
              <a:rPr lang="en-GB" altLang="de-DE" sz="1900" dirty="0"/>
              <a:t>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en-GB" altLang="de-DE" sz="1900" dirty="0"/>
            </a:br>
            <a:br>
              <a:rPr lang="en-GB" altLang="de-DE" sz="1900" dirty="0"/>
            </a:br>
            <a:r>
              <a:rPr lang="en-GB" altLang="de-DE" sz="1900" b="1" dirty="0"/>
              <a:t>Mountain hiking trails</a:t>
            </a:r>
            <a:br>
              <a:rPr lang="en-GB" altLang="de-DE" sz="1900" dirty="0"/>
            </a:br>
            <a:r>
              <a:rPr lang="en-GB" altLang="de-DE" sz="1900" dirty="0"/>
              <a:t>are mostly steep, narrow and exposed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Hikers not only need to be surefooted, physically fit and have a head for heights, but must also be familiar with the hazards associated with hiking in the mountains. In addition to sturdy footwear with a grippy sole and weather-appropriate equipment, it is advisable to carry a map that can be used both digitally and offline (or a printed map).  </a:t>
            </a:r>
            <a:endParaRPr lang="de-CH" sz="19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tabLst>
                <a:tab pos="449263" algn="l"/>
              </a:tabLst>
            </a:pPr>
            <a:r>
              <a:rPr lang="en-GB" sz="1800" b="1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Alpine hiking trails</a:t>
            </a:r>
            <a:r>
              <a:rPr lang="en-GB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 </a:t>
            </a:r>
            <a:br>
              <a:rPr lang="en-GB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</a:br>
            <a:r>
              <a:rPr lang="en-GB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lead in part over snowfields, glaciers or scree and through rocky terrain with short climbing sections – in places without a visible path. If you are hiking on alpine trails, you need to be surefooted, physically fit and have a head for heights. It is also important to be familiar with the hazards associated with hiking in mountainous terrain.</a:t>
            </a:r>
            <a:r>
              <a:rPr lang="de-CH" sz="1800" dirty="0"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 </a:t>
            </a:r>
            <a:r>
              <a:rPr lang="en-GB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A compass, rope, pickaxe and crampons may be necessary depending on the chosen tour.</a:t>
            </a:r>
            <a:endParaRPr lang="de-CH" sz="1800" dirty="0">
              <a:effectLst/>
              <a:latin typeface="BFU Suisse" panose="020B0504000000000000" pitchFamily="34" charset="-78"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>
              <a:spcAft>
                <a:spcPts val="0"/>
              </a:spcAft>
            </a:pPr>
            <a:endParaRPr lang="en-GB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D3ADF-BA98-4C7A-B46D-25EE32777AC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28b27246-006c-4c52-ba09-a14edd98252a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b4941f2-48be-4bb0-a3d9-a0ff0057a96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FC446B-6976-4947-B9AB-E561F9F39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1086</Words>
  <Application>Microsoft Office PowerPoint</Application>
  <PresentationFormat>Breitbild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BFU Suisse</vt:lpstr>
      <vt:lpstr>BFU Suisse </vt:lpstr>
      <vt:lpstr>BFU Suisse Medium</vt:lpstr>
      <vt:lpstr>Suisse Int'l</vt:lpstr>
      <vt:lpstr>Times New Roman</vt:lpstr>
      <vt:lpstr>Design bfu</vt:lpstr>
      <vt:lpstr>Don’t just check the weather before you set off on a mountain hike.</vt:lpstr>
      <vt:lpstr>PowerPoint-Präsentation</vt:lpstr>
      <vt:lpstr>Be well prepared</vt:lpstr>
      <vt:lpstr>The key physical requirements</vt:lpstr>
      <vt:lpstr>Be well prepared</vt:lpstr>
      <vt:lpstr>Rule of thumb for calculating hiking time (without breaks)</vt:lpstr>
      <vt:lpstr>Rule of thumb for calculating hiking time (without breaks)</vt:lpstr>
      <vt:lpstr>Trail categories</vt:lpstr>
      <vt:lpstr>Trail categories</vt:lpstr>
      <vt:lpstr>Be well equipped</vt:lpstr>
      <vt:lpstr>Be safe every step of the way</vt:lpstr>
      <vt:lpstr>Be safe every step of the way</vt:lpstr>
      <vt:lpstr>PowerPoint-Präsentation</vt:lpstr>
      <vt:lpstr>Do the mountain hiking check</vt:lpstr>
      <vt:lpstr>In an emergency 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subject/>
  <dc:creator>Baeriswyl Michelle</dc:creator>
  <cp:keywords/>
  <dc:description/>
  <cp:lastModifiedBy>Baeriswyl Michelle</cp:lastModifiedBy>
  <cp:revision>150</cp:revision>
  <cp:lastPrinted>2019-03-22T15:02:17Z</cp:lastPrinted>
  <dcterms:created xsi:type="dcterms:W3CDTF">2020-05-11T11:41:14Z</dcterms:created>
  <dcterms:modified xsi:type="dcterms:W3CDTF">2024-06-05T04:32:11Z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