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302" r:id="rId5"/>
    <p:sldId id="285" r:id="rId6"/>
    <p:sldId id="286" r:id="rId7"/>
    <p:sldId id="292" r:id="rId8"/>
    <p:sldId id="301" r:id="rId9"/>
    <p:sldId id="290" r:id="rId10"/>
    <p:sldId id="291" r:id="rId11"/>
    <p:sldId id="289" r:id="rId12"/>
    <p:sldId id="300" r:id="rId13"/>
    <p:sldId id="287" r:id="rId14"/>
    <p:sldId id="288" r:id="rId15"/>
    <p:sldId id="297" r:id="rId16"/>
    <p:sldId id="293" r:id="rId17"/>
    <p:sldId id="296" r:id="rId18"/>
    <p:sldId id="294" r:id="rId19"/>
    <p:sldId id="29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  <p:cmAuthor id="4" name="Cinzia" initials="C" lastIdx="1" clrIdx="3">
    <p:extLst>
      <p:ext uri="{19B8F6BF-5375-455C-9EA6-DF929625EA0E}">
        <p15:presenceInfo xmlns:p15="http://schemas.microsoft.com/office/powerpoint/2012/main" userId="Cinzia" providerId="None"/>
      </p:ext>
    </p:extLst>
  </p:cmAuthor>
  <p:cmAuthor id="5" name="Cinzia Corda – si dice" initials="CC–sd" lastIdx="9" clrIdx="4">
    <p:extLst>
      <p:ext uri="{19B8F6BF-5375-455C-9EA6-DF929625EA0E}">
        <p15:presenceInfo xmlns:p15="http://schemas.microsoft.com/office/powerpoint/2012/main" userId="Cinzia Corda – si dice" providerId="None"/>
      </p:ext>
    </p:extLst>
  </p:cmAuthor>
  <p:cmAuthor id="6" name="Sylvia Rechsteiner – si dice" initials="SR–sd" lastIdx="14" clrIdx="5">
    <p:extLst>
      <p:ext uri="{19B8F6BF-5375-455C-9EA6-DF929625EA0E}">
        <p15:presenceInfo xmlns:p15="http://schemas.microsoft.com/office/powerpoint/2012/main" userId="Sylvia Rechsteiner – si d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250625-F277-4955-8354-6D654BB3567C}" v="2" dt="2020-09-03T11:19:51.002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1990" autoAdjust="0"/>
  </p:normalViewPr>
  <p:slideViewPr>
    <p:cSldViewPr showGuides="1">
      <p:cViewPr varScale="1">
        <p:scale>
          <a:sx n="123" d="100"/>
          <a:sy n="123" d="100"/>
        </p:scale>
        <p:origin x="108" y="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681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17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35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5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271145" lvl="1" indent="-271145" algn="l">
              <a:buNone/>
            </a:pPr>
            <a:r>
              <a:rPr lang="de-CH" dirty="0">
                <a:ea typeface="+mn-lt"/>
                <a:cs typeface="+mn-lt"/>
                <a:hlinkClick r:id="rId3"/>
              </a:rPr>
              <a:t>https://youtu.be/5PBxqouiass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54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5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5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35138" y="377825"/>
            <a:ext cx="8482013" cy="4770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4154576" y="13496978"/>
            <a:ext cx="378275" cy="270274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59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3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44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7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7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rekking-sicuro.ch/it/cosa-devi-portare-con-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it/servizi/ordinare-scaricare-materiali?q=%5B%7B%22key%22:%22filter-publication-language%22,%22values%22:%5B%22IT%22,%22IT%22%5D,%22isTabFilter%22:true%7D%5D&amp;sk=0&amp;st=Trekking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://www.upi.ch/" TargetMode="External"/><Relationship Id="rId4" Type="http://schemas.openxmlformats.org/officeDocument/2006/relationships/hyperlink" Target="http://www.trekking-sicuro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ekking-sicuro.ch/it/autovalutazi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trekking non è una passeggiata.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3861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giusto equipaggiamento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/>
          <a:lstStyle/>
          <a:p>
            <a:pPr lvl="1"/>
            <a:r>
              <a:rPr lang="it-IT" sz="2200"/>
              <a:t>Scarpe da montagna con suola in gomma profilata</a:t>
            </a:r>
          </a:p>
          <a:p>
            <a:pPr lvl="1"/>
            <a:r>
              <a:rPr lang="it-IT" sz="2200"/>
              <a:t>Indumenti caldi da indossare «a cipolla»: maglia, giacca a vento impermeabile, ev. berretto e guanti</a:t>
            </a:r>
          </a:p>
          <a:p>
            <a:pPr lvl="1"/>
            <a:r>
              <a:rPr lang="it-IT" sz="2200"/>
              <a:t>Occhiali da sole, cappellino e crema solare</a:t>
            </a:r>
          </a:p>
          <a:p>
            <a:pPr lvl="1"/>
            <a:r>
              <a:rPr lang="it-IT" sz="2200"/>
              <a:t>Cartine aggiornate</a:t>
            </a:r>
          </a:p>
          <a:p>
            <a:pPr lvl="1"/>
            <a:r>
              <a:rPr lang="it-IT" sz="2200"/>
              <a:t>Provviste, bibite, coltellino</a:t>
            </a:r>
          </a:p>
          <a:p>
            <a:pPr lvl="1"/>
            <a:r>
              <a:rPr lang="it-IT" sz="2200"/>
              <a:t>Eventualmente bastoncini da trekking</a:t>
            </a:r>
          </a:p>
          <a:p>
            <a:pPr lvl="1"/>
            <a:r>
              <a:rPr lang="it-IT" sz="2200"/>
              <a:t>Per le emergenze: kit di pronto soccorso, coperta isotermica, cellulare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70" y="1461742"/>
            <a:ext cx="2724355" cy="40849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 txBox="1">
            <a:spLocks/>
          </p:cNvSpPr>
          <p:nvPr/>
        </p:nvSpPr>
        <p:spPr>
          <a:xfrm>
            <a:off x="479376" y="5844058"/>
            <a:ext cx="10729191" cy="638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</a:t>
            </a:r>
            <a:r>
              <a:rPr lang="it-IT" sz="2200" dirty="0">
                <a:hlinkClick r:id="rId4"/>
              </a:rPr>
              <a:t>https://trekking-sicuro.ch/it/cosa-devi-portare-con-te</a:t>
            </a:r>
            <a:r>
              <a:rPr lang="it-IT" sz="2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23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/>
          <a:lstStyle/>
          <a:p>
            <a:pPr lvl="1"/>
            <a:r>
              <a:rPr lang="it-IT" dirty="0"/>
              <a:t>La stanchezza rende il passo incerto. Bevi, mangia e fai delle soste a intervalli regolari per rimanere in forma e concentrata/o.</a:t>
            </a:r>
          </a:p>
          <a:p>
            <a:pPr lvl="1"/>
            <a:r>
              <a:rPr lang="it-IT" dirty="0"/>
              <a:t>Tieni sempre d’occhio la tabella di marcia e le condizioni meteo.</a:t>
            </a:r>
          </a:p>
          <a:p>
            <a:pPr lvl="1"/>
            <a:r>
              <a:rPr lang="it-IT" dirty="0"/>
              <a:t>Non allontanarti dai sentieri segnalati: i percorsi alternativi e le scorciatoie possono nascondere insidie.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594505"/>
            <a:ext cx="4331964" cy="2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Se il tempo peggiora e compaiono nubi minacciose, non esitare a tornare indietro o a cercare un riparo.</a:t>
            </a:r>
          </a:p>
          <a:p>
            <a:pPr lvl="1"/>
            <a:r>
              <a:rPr lang="it-IT" dirty="0"/>
              <a:t>Tu e il tuo gruppo vi siete persi? Restate uniti e tornate tutti insieme all’ultimo punto conosciuto. In caso di nebbia, aspettate che la visibilità migliori. Evitate di avventurarvi su un terreno che non conoscete.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910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 algn="ctr">
              <a:buNone/>
            </a:pPr>
            <a:r>
              <a:rPr lang="it-IT" dirty="0">
                <a:solidFill>
                  <a:prstClr val="black"/>
                </a:solidFill>
              </a:rPr>
              <a:t>Video «</a:t>
            </a:r>
            <a:r>
              <a:rPr lang="it-IT" dirty="0">
                <a:solidFill>
                  <a:prstClr val="black"/>
                </a:solidFill>
                <a:hlinkClick r:id="rId3"/>
              </a:rPr>
              <a:t>Vivere la montagna in sicurezza</a:t>
            </a:r>
            <a:r>
              <a:rPr lang="it-IT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 di controllo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1" dirty="0"/>
              <a:t>Pianificazione</a:t>
            </a:r>
            <a:br>
              <a:rPr lang="it-IT" dirty="0"/>
            </a:br>
            <a:r>
              <a:rPr lang="it-IT" dirty="0"/>
              <a:t>Cosa voglio fare?</a:t>
            </a:r>
          </a:p>
          <a:p>
            <a:pPr lvl="1"/>
            <a:r>
              <a:rPr lang="it-IT" b="1" dirty="0"/>
              <a:t>Valutazione</a:t>
            </a:r>
            <a:br>
              <a:rPr lang="it-IT" dirty="0"/>
            </a:br>
            <a:r>
              <a:rPr lang="it-IT" dirty="0"/>
              <a:t>L’escursione è adatta alle mie capacità? </a:t>
            </a:r>
          </a:p>
          <a:p>
            <a:pPr lvl="1"/>
            <a:r>
              <a:rPr lang="it-IT" b="1" dirty="0"/>
              <a:t>Equipaggiamento</a:t>
            </a:r>
            <a:br>
              <a:rPr lang="it-IT" dirty="0"/>
            </a:br>
            <a:r>
              <a:rPr lang="it-IT" dirty="0"/>
              <a:t>Ho preso tutto il necessario?</a:t>
            </a:r>
          </a:p>
          <a:p>
            <a:pPr lvl="1"/>
            <a:r>
              <a:rPr lang="it-IT" b="1" dirty="0"/>
              <a:t>Controllo</a:t>
            </a:r>
            <a:br>
              <a:rPr lang="it-IT" dirty="0"/>
            </a:br>
            <a:r>
              <a:rPr lang="it-IT" dirty="0"/>
              <a:t>È ancora tutto ok?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3741"/>
            <a:ext cx="4403972" cy="2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 caso di emergenza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Presta i primi soccorsi alle persone ferite.</a:t>
            </a:r>
          </a:p>
          <a:p>
            <a:pPr lvl="1"/>
            <a:r>
              <a:rPr lang="it-IT"/>
              <a:t>Allerta i servizi di soccorso il più rapidamente possibile componendo il numero d’emergenza europeo 112 (disponibile su tutte le reti di telefonia mobile, anche se il cellulare è bloccato) o utilizzando un’app di emergenza.</a:t>
            </a:r>
          </a:p>
          <a:p>
            <a:pPr lvl="1"/>
            <a:r>
              <a:rPr lang="it-IT"/>
              <a:t>Non lasciare da soli i feriti.</a:t>
            </a:r>
          </a:p>
          <a:p>
            <a:pPr lvl="1"/>
            <a:r>
              <a:rPr lang="it-IT"/>
              <a:t>Pensa alla tua sicurezza.</a:t>
            </a:r>
          </a:p>
          <a:p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25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632849" cy="4692179"/>
          </a:xfrm>
        </p:spPr>
        <p:txBody>
          <a:bodyPr>
            <a:noAutofit/>
          </a:bodyPr>
          <a:lstStyle/>
          <a:p>
            <a:r>
              <a:rPr lang="it-IT" dirty="0"/>
              <a:t>Per maggiori informazioni consultare l’opuscolo UPI «Trekking» (n. art. 3.010).</a:t>
            </a:r>
          </a:p>
          <a:p>
            <a:pPr>
              <a:spcBef>
                <a:spcPts val="1200"/>
              </a:spcBef>
            </a:pPr>
            <a:r>
              <a:rPr lang="it-IT" dirty="0"/>
              <a:t>L’opuscolo è gratuito e può essere ordinato al link </a:t>
            </a:r>
            <a:r>
              <a:rPr lang="it-IT" dirty="0">
                <a:hlinkClick r:id="rId3"/>
              </a:rPr>
              <a:t>https://www.bfu.ch/it/servizi/ordinare-scaricare-materiali.</a:t>
            </a:r>
          </a:p>
          <a:p>
            <a:pPr>
              <a:spcBef>
                <a:spcPts val="1200"/>
              </a:spcBef>
            </a:pPr>
            <a:r>
              <a:rPr lang="it-IT" dirty="0"/>
              <a:t>Per maggiori informazioni consultare il sito della campagna </a:t>
            </a:r>
            <a:r>
              <a:rPr lang="it-IT" dirty="0">
                <a:solidFill>
                  <a:srgbClr val="FF0000"/>
                </a:solidFill>
                <a:hlinkClick r:id="rId4"/>
              </a:rPr>
              <a:t>trekking-sicuro.ch.</a:t>
            </a:r>
            <a:br>
              <a:rPr lang="it-IT" dirty="0">
                <a:solidFill>
                  <a:srgbClr val="FF0000"/>
                </a:solidFill>
                <a:hlinkClick r:id="rId4"/>
              </a:rPr>
            </a:br>
            <a:endParaRPr lang="it-IT" dirty="0">
              <a:solidFill>
                <a:srgbClr val="FF0000"/>
              </a:solidFill>
              <a:hlinkClick r:id="rId4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Sul sito </a:t>
            </a:r>
            <a:r>
              <a:rPr lang="it-IT" dirty="0">
                <a:hlinkClick r:id="rId5"/>
              </a:rPr>
              <a:t>upi.ch</a:t>
            </a:r>
            <a:r>
              <a:rPr lang="it-IT" dirty="0"/>
              <a:t> trovate altri suggerimenti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1BCE7F-55C1-4F04-B448-3131036D1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1465432"/>
            <a:ext cx="2606266" cy="37569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30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0F080-C5D5-4F1E-9C6A-16F39DA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6528048" y="2204864"/>
            <a:ext cx="547260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7200" b="1" dirty="0">
                <a:solidFill>
                  <a:srgbClr val="286078"/>
                </a:solidFill>
              </a:rPr>
              <a:t>40 </a:t>
            </a:r>
          </a:p>
          <a:p>
            <a:r>
              <a:rPr lang="it-IT" sz="3000" dirty="0">
                <a:solidFill>
                  <a:srgbClr val="286078"/>
                </a:solidFill>
              </a:rPr>
              <a:t>Escursioniste ed escursionisti (svizzere/i) perdono la vita ogni anno sui sentieri di montagna.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18795" y="4221088"/>
            <a:ext cx="537477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7200" b="1">
                <a:solidFill>
                  <a:schemeClr val="accent6"/>
                </a:solidFill>
              </a:rPr>
              <a:t>4000</a:t>
            </a:r>
          </a:p>
          <a:p>
            <a:r>
              <a:rPr lang="it-IT" sz="3000">
                <a:solidFill>
                  <a:schemeClr val="accent6"/>
                </a:solidFill>
              </a:rPr>
              <a:t>persone si infortunano gravemente in montagna.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3392" y="840194"/>
            <a:ext cx="511261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La Svizzera vanta ben</a:t>
            </a:r>
          </a:p>
          <a:p>
            <a:r>
              <a:rPr lang="it-IT" sz="7200" b="1" dirty="0">
                <a:solidFill>
                  <a:schemeClr val="accent2"/>
                </a:solidFill>
              </a:rPr>
              <a:t>20 000 km</a:t>
            </a:r>
          </a:p>
          <a:p>
            <a:r>
              <a:rPr lang="it-IT" sz="2400" dirty="0">
                <a:solidFill>
                  <a:schemeClr val="accent2"/>
                </a:solidFill>
              </a:rPr>
              <a:t>di sentieri di montagna segnalati e sottoposti a regolare manutenzione.</a:t>
            </a:r>
          </a:p>
        </p:txBody>
      </p:sp>
    </p:spTree>
    <p:extLst>
      <p:ext uri="{BB962C8B-B14F-4D97-AF65-F5344CB8AC3E}">
        <p14:creationId xmlns:p14="http://schemas.microsoft.com/office/powerpoint/2010/main" val="30422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23324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Consulta cartine, guide di montagna o siti web per pianificare l’</a:t>
            </a:r>
            <a:r>
              <a:rPr lang="it-IT" b="1" dirty="0"/>
              <a:t>itinerario</a:t>
            </a:r>
            <a:r>
              <a:rPr lang="it-IT" dirty="0"/>
              <a:t>, calcolare il </a:t>
            </a:r>
            <a:r>
              <a:rPr lang="it-IT" b="1" dirty="0"/>
              <a:t>tempo di marcia</a:t>
            </a:r>
            <a:r>
              <a:rPr lang="it-IT" dirty="0"/>
              <a:t> (più un margine per gli imprevisti) e individuare </a:t>
            </a:r>
            <a:r>
              <a:rPr lang="it-IT" b="1" dirty="0"/>
              <a:t>percorsi alternativi</a:t>
            </a:r>
            <a:r>
              <a:rPr lang="it-IT" dirty="0"/>
              <a:t>.</a:t>
            </a:r>
          </a:p>
          <a:p>
            <a:pPr marL="271145" lvl="1" indent="-271145"/>
            <a:r>
              <a:rPr lang="it-IT" dirty="0"/>
              <a:t>Tieni conto del </a:t>
            </a:r>
            <a:r>
              <a:rPr lang="it-IT" b="1" dirty="0"/>
              <a:t>grado di difficoltà</a:t>
            </a:r>
            <a:r>
              <a:rPr lang="it-IT" dirty="0"/>
              <a:t> (categoria di sentiero, pendenza, passaggi esposti), delle </a:t>
            </a:r>
            <a:r>
              <a:rPr lang="it-IT" b="1" dirty="0"/>
              <a:t>condizioni del sentiero</a:t>
            </a:r>
            <a:r>
              <a:rPr lang="it-IT" dirty="0"/>
              <a:t> (p. es. nevai a inizio estate) e della </a:t>
            </a:r>
            <a:r>
              <a:rPr lang="it-IT" b="1" dirty="0"/>
              <a:t>meteo</a:t>
            </a:r>
            <a:r>
              <a:rPr lang="it-IT" dirty="0"/>
              <a:t>.</a:t>
            </a:r>
          </a:p>
          <a:p>
            <a:pPr marL="271145" lvl="1" indent="-271145"/>
            <a:r>
              <a:rPr lang="it-IT" dirty="0"/>
              <a:t>Valuta in modo realistico la </a:t>
            </a:r>
            <a:r>
              <a:rPr lang="it-IT" b="1" dirty="0"/>
              <a:t>tua</a:t>
            </a:r>
            <a:r>
              <a:rPr lang="it-IT" dirty="0"/>
              <a:t> </a:t>
            </a:r>
            <a:r>
              <a:rPr lang="it-IT" b="1" dirty="0"/>
              <a:t>condizione e le tue capacità fisiche </a:t>
            </a:r>
            <a:r>
              <a:rPr lang="it-IT" dirty="0"/>
              <a:t>e quelle del gruppo, pianifica l’escursione tenendo conto della condizione e delle capacità fisiche della/del partecipante più debole.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principali requisiti fisici per un’escursione in montagna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19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Buona condizione</a:t>
            </a:r>
          </a:p>
          <a:p>
            <a:pPr marL="271145" lvl="1" indent="-271145"/>
            <a:r>
              <a:rPr lang="it-IT" dirty="0"/>
              <a:t>Passo sicuro</a:t>
            </a:r>
          </a:p>
          <a:p>
            <a:pPr marL="271145" lvl="1" indent="-271145"/>
            <a:r>
              <a:rPr lang="it-IT" dirty="0"/>
              <a:t>Assenza di vertigini</a:t>
            </a:r>
          </a:p>
          <a:p>
            <a:pPr marL="271145" lvl="1" indent="-271145"/>
            <a:endParaRPr lang="de-CH" dirty="0"/>
          </a:p>
          <a:p>
            <a:pPr marL="356870" lvl="1" indent="-356870">
              <a:buNone/>
            </a:pPr>
            <a:r>
              <a:rPr lang="it-IT" dirty="0"/>
              <a:t>→ 	Sei in forma per i sentieri di montagna? Fai il test di autovalutazione </a:t>
            </a:r>
            <a:r>
              <a:rPr lang="it-IT" dirty="0">
                <a:ea typeface="+mn-lt"/>
                <a:cs typeface="+mn-lt"/>
                <a:hlinkClick r:id="rId3"/>
              </a:rPr>
              <a:t>https://trekking-sicuro.ch/it/autovalutazione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pPr marL="356870" lvl="1" indent="-356870">
              <a:buNone/>
            </a:pPr>
            <a:endParaRPr lang="de-CH" dirty="0">
              <a:ea typeface="+mn-lt"/>
              <a:cs typeface="+mn-lt"/>
              <a:hlinkClick r:id="rId3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82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593287" cy="4692179"/>
          </a:xfrm>
        </p:spPr>
        <p:txBody>
          <a:bodyPr/>
          <a:lstStyle/>
          <a:p>
            <a:pPr lvl="1"/>
            <a:r>
              <a:rPr lang="it-IT" dirty="0"/>
              <a:t>Non intraprendere mai da sola/o un’escursione difficile che non conosci. Se parti da sola/o, scegli piuttosto un itinerario più semplice in una zona non troppo isolata.</a:t>
            </a:r>
          </a:p>
          <a:p>
            <a:pPr lvl="1"/>
            <a:r>
              <a:rPr lang="it-IT" b="1" dirty="0"/>
              <a:t>Comunica a un’altra persona</a:t>
            </a:r>
            <a:r>
              <a:rPr lang="it-IT" dirty="0"/>
              <a:t> l’itinerario, specialmente se parti da sola/o. </a:t>
            </a:r>
          </a:p>
          <a:p>
            <a:pPr lvl="1"/>
            <a:endParaRPr lang="de-CH" dirty="0"/>
          </a:p>
          <a:p>
            <a:pPr marL="357188" lvl="1" indent="-357188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per pianificare un’escursione al sito trekking-sicuro.ch</a:t>
            </a:r>
          </a:p>
          <a:p>
            <a:pPr marL="357188" lvl="1" indent="-357188">
              <a:buNone/>
            </a:pPr>
            <a:r>
              <a:rPr lang="it-IT" sz="2200" dirty="0"/>
              <a:t>→ Proposte di escursioni sui siti sentierisvizzeri.ch, svizzeramobile.ch e myswitzerland.com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3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it-IT" b="1" dirty="0"/>
              <a:t>In salita</a:t>
            </a:r>
          </a:p>
          <a:p>
            <a:pPr fontAlgn="base"/>
            <a:r>
              <a:rPr lang="it-IT" dirty="0"/>
              <a:t>15 minuti per 100 metri di dislivello più 15 minuti per chilometro di distanza orizzontale</a:t>
            </a:r>
            <a:br>
              <a:rPr lang="it-IT" dirty="0"/>
            </a:br>
            <a:endParaRPr lang="it-IT" dirty="0"/>
          </a:p>
          <a:p>
            <a:pPr fontAlgn="base">
              <a:spcAft>
                <a:spcPts val="0"/>
              </a:spcAft>
            </a:pPr>
            <a:r>
              <a:rPr lang="it-IT" b="1" dirty="0"/>
              <a:t>In discesa</a:t>
            </a:r>
          </a:p>
          <a:p>
            <a:pPr fontAlgn="base"/>
            <a:r>
              <a:rPr lang="it-IT" dirty="0"/>
              <a:t>15 minuti per 200 metri di dislivello più 15 minuti per chilometro di distanza orizzontale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63" y="1484784"/>
            <a:ext cx="2678262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IT" dirty="0"/>
              <a:t>Esempio di calcolo</a:t>
            </a:r>
            <a:br>
              <a:rPr lang="it-IT" dirty="0"/>
            </a:br>
            <a:r>
              <a:rPr lang="it-IT" dirty="0"/>
              <a:t>Escursione di 6 chilometri con 800 metri di dislivello in salita e 800 in discesa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9989A0-CEBD-445D-9A6E-B935C44F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22" y="2376104"/>
            <a:ext cx="9798055" cy="38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433048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1900" b="1" dirty="0"/>
              <a:t>Sentieri escursionistici</a:t>
            </a:r>
            <a:br>
              <a:rPr lang="it-IT" sz="1900" dirty="0"/>
            </a:br>
            <a:r>
              <a:rPr lang="it-IT" sz="1900" dirty="0"/>
              <a:t>Segnalati in giallo, sono per lo più larghi, anche se in alcuni punti possono restringersi e diventare accidentati. Oltre alla normale attenzione e prudenza, non richiedono conoscenze e abilità particolari.</a:t>
            </a:r>
            <a:br>
              <a:rPr lang="it-IT" sz="1900" dirty="0"/>
            </a:br>
            <a:r>
              <a:rPr lang="it-IT" sz="1900" dirty="0"/>
              <a:t>Si consigliano scarponi robusti con suola ben scolpita e un equipaggiamento adeguato alle condizioni meteo.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it-IT" sz="1900" dirty="0"/>
            </a:br>
            <a:r>
              <a:rPr lang="it-IT" sz="1900" b="1" dirty="0"/>
              <a:t>Sentieri di montagna</a:t>
            </a:r>
            <a:br>
              <a:rPr lang="it-IT" sz="1900" dirty="0"/>
            </a:br>
            <a:r>
              <a:rPr lang="it-IT" sz="1900" dirty="0"/>
              <a:t>Segnalati in giallo con punta in bianco-rosso-bianco, sono per lo più scoscesi, stretti e in parte esposti. Questi sentieri richiedono un passo sicuro, assenza di vertigini e una buona condizione fisica, oltre alla conoscenza dei pericoli in montagna. In più di scarponi robusti con suola ben scolpita e di un equipaggiamento adeguato alle condizioni meteo, è utile portare con sé una cartina.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198937" y="1484808"/>
            <a:ext cx="1709400" cy="581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7" y="3429000"/>
            <a:ext cx="1748250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505056" cy="48965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it-IT" sz="1900" b="1" dirty="0"/>
              <a:t>Sentieri alpini</a:t>
            </a:r>
            <a:br>
              <a:rPr lang="it-IT" sz="1900" dirty="0"/>
            </a:br>
            <a:r>
              <a:rPr lang="it-IT" sz="1900" dirty="0"/>
              <a:t>Segnalati in blu con punta in bianco-blu-bianco, possono comportare l’attraversamento di nevai, ghiacciai o ghiaioni e brevi passaggi rocciosi di arrampicata. In certi punti possono essere senza tracciato. </a:t>
            </a:r>
          </a:p>
          <a:p>
            <a:pPr>
              <a:spcAft>
                <a:spcPts val="0"/>
              </a:spcAft>
            </a:pPr>
            <a:r>
              <a:rPr lang="it-IT" sz="1900" dirty="0"/>
              <a:t>Questi sentieri richiedono un passo sicuro, assenza di vertigini e una buona condizione fisica, oltre alla conoscenza dei pericoli in montagna. In aggiunta all’equipaggiamento per i sentieri di montagna, a seconda dell’itinerario possono servire bussola, corda, piccozza e ramponi.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1709400" cy="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EF0AA5CE97BA47837857A4E7498004" ma:contentTypeVersion="11" ma:contentTypeDescription="Ein neues Dokument erstellen." ma:contentTypeScope="" ma:versionID="eb184c442ed90469419c7b5012af9a52">
  <xsd:schema xmlns:xsd="http://www.w3.org/2001/XMLSchema" xmlns:xs="http://www.w3.org/2001/XMLSchema" xmlns:p="http://schemas.microsoft.com/office/2006/metadata/properties" xmlns:ns3="b7e323c7-4c46-4cc7-bdfe-bfed44ab396e" xmlns:ns4="4e929100-ed6a-4dc2-b0a1-b13e23238fd8" targetNamespace="http://schemas.microsoft.com/office/2006/metadata/properties" ma:root="true" ma:fieldsID="15b4685805040af5ccc791ac56c637b3" ns3:_="" ns4:_="">
    <xsd:import namespace="b7e323c7-4c46-4cc7-bdfe-bfed44ab396e"/>
    <xsd:import namespace="4e929100-ed6a-4dc2-b0a1-b13e23238fd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323c7-4c46-4cc7-bdfe-bfed44ab39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29100-ed6a-4dc2-b0a1-b13e2323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D3ADF-BA98-4C7A-B46D-25EE32777AC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4e929100-ed6a-4dc2-b0a1-b13e23238fd8"/>
    <ds:schemaRef ds:uri="b7e323c7-4c46-4cc7-bdfe-bfed44ab396e"/>
  </ds:schemaRefs>
</ds:datastoreItem>
</file>

<file path=customXml/itemProps3.xml><?xml version="1.0" encoding="utf-8"?>
<ds:datastoreItem xmlns:ds="http://schemas.openxmlformats.org/officeDocument/2006/customXml" ds:itemID="{BD8B9FCD-E251-4578-91F0-D6000C29A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323c7-4c46-4cc7-bdfe-bfed44ab396e"/>
    <ds:schemaRef ds:uri="4e929100-ed6a-4dc2-b0a1-b13e23238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976</Words>
  <Application>Microsoft Office PowerPoint</Application>
  <PresentationFormat>Breitbild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Suisse Int'l</vt:lpstr>
      <vt:lpstr>Design bfu</vt:lpstr>
      <vt:lpstr>Il trekking non è una passeggiata.</vt:lpstr>
      <vt:lpstr>PowerPoint-Präsentation</vt:lpstr>
      <vt:lpstr>Pianifica ogni dettaglio</vt:lpstr>
      <vt:lpstr>I principali requisiti fisici per un’escursione in montagna</vt:lpstr>
      <vt:lpstr>Pianifica ogni dettaglio</vt:lpstr>
      <vt:lpstr>Regola per calcolare il tempo di marcia (senza pause)</vt:lpstr>
      <vt:lpstr>Regola per calcolare il tempo di marcia (senza pause)</vt:lpstr>
      <vt:lpstr>Categorie di sentieri</vt:lpstr>
      <vt:lpstr>Categorie di sentieri</vt:lpstr>
      <vt:lpstr>Il giusto equipaggiamento</vt:lpstr>
      <vt:lpstr>Sicurezza ad ogni passo</vt:lpstr>
      <vt:lpstr>Sicurezza ad ogni passo</vt:lpstr>
      <vt:lpstr>PowerPoint-Präsentation</vt:lpstr>
      <vt:lpstr>Domande di controllo</vt:lpstr>
      <vt:lpstr>In caso di emergenza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creator>Baeriswyl Michelle</dc:creator>
  <cp:lastModifiedBy>Bucherer Benedikt</cp:lastModifiedBy>
  <cp:revision>86</cp:revision>
  <cp:lastPrinted>2019-03-22T15:02:17Z</cp:lastPrinted>
  <dcterms:created xsi:type="dcterms:W3CDTF">2020-05-11T11:41:14Z</dcterms:created>
  <dcterms:modified xsi:type="dcterms:W3CDTF">2020-09-03T11:19:51Z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0x01010028EF0AA5CE97BA47837857A4E7498004</vt:lpwstr>
  </property>
</Properties>
</file>