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3"/>
  </p:notesMasterIdLst>
  <p:handoutMasterIdLst>
    <p:handoutMasterId r:id="rId14"/>
  </p:handoutMasterIdLst>
  <p:sldIdLst>
    <p:sldId id="262" r:id="rId5"/>
    <p:sldId id="284" r:id="rId6"/>
    <p:sldId id="8476" r:id="rId7"/>
    <p:sldId id="8481" r:id="rId8"/>
    <p:sldId id="8478" r:id="rId9"/>
    <p:sldId id="282" r:id="rId10"/>
    <p:sldId id="8479" r:id="rId11"/>
    <p:sldId id="8475" r:id="rId12"/>
  </p:sldIdLst>
  <p:sldSz cx="12192000" cy="6858000"/>
  <p:notesSz cx="6858000" cy="9144000"/>
  <p:defaultTextStyle>
    <a:defPPr>
      <a:defRPr lang="de-DE"/>
    </a:defPPr>
    <a:lvl1pPr marL="0" indent="0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271489" indent="-271489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Clr>
        <a:schemeClr val="accent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533451" indent="-261964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806450" indent="-271463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074738" indent="-268288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51484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208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33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57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0DD"/>
    <a:srgbClr val="A3EBE4"/>
    <a:srgbClr val="004E50"/>
    <a:srgbClr val="D1D1D1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BFU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CA20E951-F767-40FB-8981-BDCADE0C3651}" styleName="Standard BFU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9525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20" autoAdjust="0"/>
  </p:normalViewPr>
  <p:slideViewPr>
    <p:cSldViewPr showGuides="1">
      <p:cViewPr varScale="1">
        <p:scale>
          <a:sx n="180" d="100"/>
          <a:sy n="180" d="100"/>
        </p:scale>
        <p:origin x="291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60"/>
              </a:lnSpc>
            </a:pPr>
            <a:r>
              <a:rPr lang="it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Chi cammina al buio indossando vestiti chiari, viene visto dal doppio della distanza rispetto a chi veste vestiti scuri, e almeno da tre volte la distanza se indossa materiale rifrangente. Le persone che utilizzano materiale rifrangente su polsi e caviglie sono viste ancora meglio. La distanza di riconoscimento aumenta da quattro a cinque volte.</a:t>
            </a:r>
            <a:endParaRPr lang="de-CH" sz="1800">
              <a:effectLst/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32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5865-671C-4655-689F-63562059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54420F-7883-0A13-B0FD-19131A026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62C3F3-452A-CDC6-15F7-58735C76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705B2A-73DB-4D9B-D26B-76B31A143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900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986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27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9288512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9288512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Sottotitolo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9288512" cy="216495"/>
          </a:xfrm>
        </p:spPr>
        <p:txBody>
          <a:bodyPr/>
          <a:lstStyle>
            <a:lvl1pPr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Data, Occasione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Nome Cognome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rincipale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tx2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Aggiungere il testo del lead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02727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rincipal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Aggiungere il testo del lead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70837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rincipale verde scuro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it-CH" noProof="0" smtClean="0"/>
              <a:pPr/>
              <a:t>settembre ’25</a:t>
            </a:fld>
            <a:endParaRPr lang="it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it-CH" noProof="0"/>
              <a:t>Titel der Präsentation - Fusszeile (einfügen über «Einfügen &gt; Kopf- und Fusszeile»)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accent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noProof="0"/>
              <a:t>Aggiungere il testo del lead</a:t>
            </a:r>
            <a:endParaRPr lang="it-CH" noProof="0"/>
          </a:p>
        </p:txBody>
      </p:sp>
    </p:spTree>
    <p:extLst>
      <p:ext uri="{BB962C8B-B14F-4D97-AF65-F5344CB8AC3E}">
        <p14:creationId xmlns:p14="http://schemas.microsoft.com/office/powerpoint/2010/main" val="25610459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rincipal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5246E3C-42DD-8C7F-9469-D98520F42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32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Aggiungere il testo del lead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26570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/>
              <a:t>Aggiungere il testo del lead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6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b="0" i="0" u="none" strike="noStrike" dirty="0">
              <a:effectLst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967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un'immagin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un'immagi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un'immagi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457600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9684" y="253496"/>
            <a:ext cx="4437521" cy="6347329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tabLst>
                <a:tab pos="896938" algn="l"/>
              </a:tabLs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6" y="365126"/>
            <a:ext cx="5457600" cy="315911"/>
          </a:xfrm>
        </p:spPr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0" y="6484913"/>
            <a:ext cx="4920965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D324E64-DBA1-1745-C432-7BA7211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7" y="733377"/>
            <a:ext cx="5457599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1430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piccola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Sottotitolo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Data, Occasione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Nome Cognome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un'immagin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2020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un'immagin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5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2414" y="253496"/>
            <a:ext cx="7874792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3456383" cy="315911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3456383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3537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e d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6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Aggiungere un contenuto</a:t>
            </a:r>
          </a:p>
          <a:p>
            <a:pPr lvl="1"/>
            <a:r>
              <a:rPr lang="it-IT"/>
              <a:t>Enumerazione (Livello di testo 2)</a:t>
            </a:r>
            <a:endParaRPr lang="de-CH" noProof="0"/>
          </a:p>
          <a:p>
            <a:pPr lvl="2"/>
            <a:r>
              <a:rPr lang="it-IT"/>
              <a:t>Enumerazione (Livello di testo 3)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5" y="365126"/>
            <a:ext cx="11239549" cy="315911"/>
          </a:xfrm>
        </p:spPr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680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440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686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, ne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96600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109461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immagini, ne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2715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3223A2AA-C136-CF00-1D23-DAB0057282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8197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84431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 immagini, ne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707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96200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3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it-IT"/>
              <a:t>Aggiungere il motivo della campagna</a:t>
            </a:r>
            <a:br>
              <a:rPr lang="it-IT"/>
            </a:br>
            <a:r>
              <a:rPr lang="it-IT"/>
              <a:t>facendo clic sull'icona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7868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b="0" i="0" u="none" strike="noStrike" dirty="0">
              <a:effectLst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it-IT"/>
              <a:t>Aggiungere il motivo della campagna facendo clic sull'icona</a:t>
            </a:r>
            <a:endParaRPr lang="it-IT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it-IT"/>
              <a:t>Aggiungere il motivo della campagna facendo clic sull'icona</a:t>
            </a:r>
            <a:endParaRPr lang="it-IT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verde scuro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45024"/>
            <a:ext cx="10956926" cy="9361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Sottotitolo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Data, Occasione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Nome Cognome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CA6EC-0232-D13F-3C51-C6372DC0C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titoli 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000" y="762000"/>
            <a:ext cx="5716800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600" y="762000"/>
            <a:ext cx="5718176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229982"/>
            <a:ext cx="5502323" cy="316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Aggiungere il titolo dell'immagine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281" y="229982"/>
            <a:ext cx="5230294" cy="31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Aggiungere il titolo dell'immagine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00" y="6482544"/>
            <a:ext cx="4952443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620" y="6482480"/>
            <a:ext cx="5244306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516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r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ampo di test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58627"/>
            <a:ext cx="5713200" cy="3045600"/>
          </a:xfrm>
          <a:solidFill>
            <a:schemeClr val="bg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Aggiungi testo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ampo di testo Emera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00" y="3429000"/>
            <a:ext cx="5713200" cy="3045600"/>
          </a:xfrm>
          <a:solidFill>
            <a:schemeClr val="accent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Aggiungi testo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34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ampo di testo verde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429000"/>
            <a:ext cx="5713200" cy="3045600"/>
          </a:xfrm>
          <a:solidFill>
            <a:srgbClr val="004E50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Aggiungi testo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25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ampo di testo n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969" y="358627"/>
            <a:ext cx="5713200" cy="3045600"/>
          </a:xfrm>
          <a:solidFill>
            <a:schemeClr val="tx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Aggiungi testo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10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tutto ca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IT"/>
              <a:t>Fonte di immagine o legenda opzionale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Aggiungi titolo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Sottotitolo opzionale</a:t>
            </a:r>
            <a:endParaRPr lang="de-CH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piccola verde scuro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Sottotitolo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Data, Occasione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Nome Cognome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1883594"/>
            <a:ext cx="3556800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666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0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verde scuro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6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e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2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Aggiungere il testo finale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8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rgbClr val="A3EBE4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Aggiungere il testo finale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70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 verde scuro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Aggiungere il testo finale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3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8776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5512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settembre ’25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6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10958400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Sottotitolo</a:t>
            </a: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10958400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10958400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Data, Occasione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10958400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Nome Cognome</a:t>
            </a:r>
            <a:endParaRPr lang="de-CH" dirty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FD3E8D50-82CF-66FB-C8A3-ACF72506A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optionales Zusatzlogo einfügen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6155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ein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 dirty="0">
                <a:effectLst/>
              </a:rPr>
              <a:t>Optionaler Untertitel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0133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piccola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Sottotitolo</a:t>
            </a: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Data, Occasione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Nome Cognome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A610CF-DE4A-59EE-92E9-0326D58BBE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optionales Zusatzlogo einfügen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993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6800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Titolo intermedio opzionale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600" y="14868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verde scuro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Titolo intermedio opzionale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32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2ED00712-F7DE-DDA7-4F38-FEA7B108D2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solidFill>
            <a:schemeClr val="bg2"/>
          </a:solidFill>
        </p:spPr>
        <p:txBody>
          <a:bodyPr lIns="108000" tIns="648000" rIns="108000" bIns="72000" anchor="t" anchorCtr="0"/>
          <a:lstStyle>
            <a:lvl1pPr algn="ctr">
              <a:defRPr sz="1400" b="0"/>
            </a:lvl1pPr>
          </a:lstStyle>
          <a:p>
            <a:r>
              <a:rPr lang="de-DE"/>
              <a:t>Trascinare un’immagine nel segnaposto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A4E1F2-796F-40C0-BB84-8CAE7EECD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3661135" y="3293998"/>
            <a:ext cx="6858000" cy="270000"/>
          </a:xfrm>
          <a:solidFill>
            <a:schemeClr val="tx1">
              <a:alpha val="30000"/>
            </a:schemeClr>
          </a:solidFill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it-IT"/>
              <a:t>Se necessario, trascinare l'area scura a destra sull'immagine.</a:t>
            </a:r>
            <a:endParaRPr lang="it-I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  <a:noFill/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Titolo intermedio opzionale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2725"/>
            <a:ext cx="11239549" cy="2146837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Titolo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831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/>
              <a:t>Aggiungi titolo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Aggiungi contenuto</a:t>
            </a:r>
          </a:p>
          <a:p>
            <a:pPr lvl="1"/>
            <a:r>
              <a:rPr lang="de-CH" noProof="0"/>
              <a:t>Testo livello 2</a:t>
            </a:r>
            <a:endParaRPr lang="de-CH" noProof="0" dirty="0"/>
          </a:p>
          <a:p>
            <a:pPr lvl="2"/>
            <a:r>
              <a:rPr lang="de-CH" noProof="0"/>
              <a:t>Testo livello 3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694832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noFill/>
              </a:defRPr>
            </a:lvl1pPr>
          </a:lstStyle>
          <a:p>
            <a:fld id="{B9719855-836E-480C-8398-54A1D2A2AEA1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694831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noFill/>
              </a:defRPr>
            </a:lvl1pPr>
          </a:lstStyle>
          <a:p>
            <a:r>
              <a:rPr lang="de-CH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3075" y="6482481"/>
            <a:ext cx="40347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B69C4C-84B1-8D28-FEAF-B135FA15F1B6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695" r:id="rId5"/>
    <p:sldLayoutId id="2147483699" r:id="rId6"/>
    <p:sldLayoutId id="2147483666" r:id="rId7"/>
    <p:sldLayoutId id="2147483694" r:id="rId8"/>
    <p:sldLayoutId id="2147483706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59" r:id="rId15"/>
    <p:sldLayoutId id="2147483671" r:id="rId16"/>
    <p:sldLayoutId id="2147483687" r:id="rId17"/>
    <p:sldLayoutId id="2147483688" r:id="rId18"/>
    <p:sldLayoutId id="2147483717" r:id="rId19"/>
    <p:sldLayoutId id="2147483715" r:id="rId20"/>
    <p:sldLayoutId id="2147483714" r:id="rId21"/>
    <p:sldLayoutId id="2147483718" r:id="rId22"/>
    <p:sldLayoutId id="2147483719" r:id="rId23"/>
    <p:sldLayoutId id="2147483732" r:id="rId24"/>
    <p:sldLayoutId id="2147483733" r:id="rId25"/>
    <p:sldLayoutId id="2147483720" r:id="rId26"/>
    <p:sldLayoutId id="2147483683" r:id="rId27"/>
    <p:sldLayoutId id="2147483684" r:id="rId28"/>
    <p:sldLayoutId id="2147483685" r:id="rId29"/>
    <p:sldLayoutId id="2147483716" r:id="rId30"/>
    <p:sldLayoutId id="2147483686" r:id="rId31"/>
    <p:sldLayoutId id="2147483722" r:id="rId32"/>
    <p:sldLayoutId id="2147483723" r:id="rId33"/>
    <p:sldLayoutId id="2147483724" r:id="rId34"/>
    <p:sldLayoutId id="2147483721" r:id="rId35"/>
    <p:sldLayoutId id="2147483697" r:id="rId36"/>
    <p:sldLayoutId id="2147483664" r:id="rId37"/>
    <p:sldLayoutId id="2147483663" r:id="rId38"/>
    <p:sldLayoutId id="2147483689" r:id="rId39"/>
    <p:sldLayoutId id="2147483728" r:id="rId40"/>
    <p:sldLayoutId id="2147483729" r:id="rId41"/>
    <p:sldLayoutId id="2147483730" r:id="rId42"/>
    <p:sldLayoutId id="2147483731" r:id="rId43"/>
    <p:sldLayoutId id="2147483725" r:id="rId44"/>
    <p:sldLayoutId id="2147483726" r:id="rId45"/>
    <p:sldLayoutId id="2147483727" r:id="rId46"/>
    <p:sldLayoutId id="2147483734" r:id="rId47"/>
    <p:sldLayoutId id="2147483735" r:id="rId48"/>
    <p:sldLayoutId id="2147483736" r:id="rId49"/>
    <p:sldLayoutId id="2147483737" r:id="rId50"/>
    <p:sldLayoutId id="2147483738" r:id="rId51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8" userDrawn="1">
          <p15:clr>
            <a:srgbClr val="A4A3A4"/>
          </p15:clr>
        </p15:guide>
        <p15:guide id="2" pos="7382" userDrawn="1">
          <p15:clr>
            <a:srgbClr val="A4A3A4"/>
          </p15:clr>
        </p15:guide>
        <p15:guide id="3" orient="horz" pos="217" userDrawn="1">
          <p15:clr>
            <a:srgbClr val="A4A3A4"/>
          </p15:clr>
        </p15:guide>
        <p15:guide id="4" orient="horz" pos="3918" userDrawn="1">
          <p15:clr>
            <a:srgbClr val="A4A3A4"/>
          </p15:clr>
        </p15:guide>
        <p15:guide id="5" orient="horz" pos="9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dirty="0"/>
              <a:t>Essere visibili ha senso</a:t>
            </a:r>
            <a:endParaRPr lang="it-CH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 noProof="0" dirty="0"/>
              <a:t>Data, Occasione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CH" noProof="0"/>
              <a:t>Nome Cognome, Funzione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8B9DB-CFD3-4DCC-B6F9-0A67AC8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Spicca nel buio, fatti vedere.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09F7B-4ED8-4620-AAED-F94AD025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E5833C-551F-4AF8-981C-970300EFF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0" y="1268760"/>
            <a:ext cx="11136560" cy="46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DD0674-90BB-9E12-E393-1B1FBF412ED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35358" y="1448953"/>
            <a:ext cx="11377217" cy="4896520"/>
          </a:xfrm>
        </p:spPr>
        <p:txBody>
          <a:bodyPr/>
          <a:lstStyle/>
          <a:p>
            <a:pPr lvl="1"/>
            <a:r>
              <a:rPr lang="it-CH" dirty="0"/>
              <a:t>Indossa vestiti chiari.</a:t>
            </a:r>
          </a:p>
          <a:p>
            <a:pPr lvl="1"/>
            <a:r>
              <a:rPr lang="it-CH" dirty="0"/>
              <a:t>Renditi visibile con materiale rifrangente a 360°.</a:t>
            </a:r>
          </a:p>
          <a:p>
            <a:pPr lvl="1"/>
            <a:r>
              <a:rPr lang="it-CH" dirty="0"/>
              <a:t>Indossa accessori rifrangenti soprattutto sulle parti mobili del corpo (gambe, braccia) dato che sono sempre in movimento.</a:t>
            </a:r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D1EDEA-B22B-3AEB-9F19-BA532749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Fatti vedere: a piedi o praticando jogging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D4D541-002B-3E96-527D-894CD69C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DBD4E96-21A3-9305-4A48-FDCBA4ED6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281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5FE6-CD30-E693-D8E1-B33182313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D590308-CB51-4F52-6534-64619E6BFE1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585" y="1333500"/>
            <a:ext cx="5362314" cy="4886325"/>
          </a:xfrm>
        </p:spPr>
        <p:txBody>
          <a:bodyPr>
            <a:normAutofit/>
          </a:bodyPr>
          <a:lstStyle/>
          <a:p>
            <a:pPr lvl="1"/>
            <a:r>
              <a:rPr lang="it-CH" sz="2400" dirty="0"/>
              <a:t>Monta l’illuminazione prevista dalla legge alla tua bicicletta. Chi circola in e-bike deve accendere le luci sia di giorno che di notte. </a:t>
            </a:r>
          </a:p>
          <a:p>
            <a:pPr lvl="1"/>
            <a:r>
              <a:rPr lang="it-CH" sz="2400" dirty="0"/>
              <a:t>Fissa i catarifrangenti per i raggi delle ruote o degli pneumatici rifrangenti.</a:t>
            </a:r>
          </a:p>
          <a:p>
            <a:pPr lvl="1"/>
            <a:r>
              <a:rPr lang="it-CH" sz="2400" dirty="0"/>
              <a:t>Indossa vestiti chiari, colori vivaci ed elementi riflettenti, ad es. giubbotti riflettenti, bracciali e cavigliere.</a:t>
            </a:r>
          </a:p>
          <a:p>
            <a:endParaRPr lang="de-CH" dirty="0"/>
          </a:p>
        </p:txBody>
      </p:sp>
      <p:pic>
        <p:nvPicPr>
          <p:cNvPr id="7" name="Bildplatzhalter 10" descr="Ein Bild, das Wand, Im Haus, hölzern enthält.&#10;&#10;KI-generierte Inhalte können fehlerhaft sein.">
            <a:extLst>
              <a:ext uri="{FF2B5EF4-FFF2-40B4-BE49-F238E27FC236}">
                <a16:creationId xmlns:a16="http://schemas.microsoft.com/office/drawing/2014/main" id="{FFF6823D-345F-DBA8-B95E-CBE8788D63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-1" b="16142"/>
          <a:stretch>
            <a:fillRect/>
          </a:stretch>
        </p:blipFill>
        <p:spPr>
          <a:xfrm>
            <a:off x="6096000" y="253496"/>
            <a:ext cx="5841206" cy="6347329"/>
          </a:xfr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FF84920-9E83-789B-DB3B-A6BAC5E9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5362265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 sz="1800" dirty="0"/>
              <a:t>Fatti vedere: in bici o in e-bike</a:t>
            </a:r>
            <a:endParaRPr lang="de-CH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13D155-D36B-DA6B-8963-B018E1A0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 anchor="t">
            <a:normAutofit/>
          </a:bodyPr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69591B5-9A55-D676-E0D9-73A76FCBF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011" y="6484913"/>
            <a:ext cx="2919700" cy="1682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FC3D-49AC-5058-9325-2C0D16DD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86D84-D5D8-D270-EC88-3DF79168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Fatti vedere: in monopattino, skateboard e simili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CBEC4C-6FFC-DB47-CD6E-E99E78A1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7" cy="4692179"/>
          </a:xfrm>
        </p:spPr>
        <p:txBody>
          <a:bodyPr>
            <a:noAutofit/>
          </a:bodyPr>
          <a:lstStyle/>
          <a:p>
            <a:pPr lvl="1"/>
            <a:r>
              <a:rPr lang="it-CH"/>
              <a:t>Di notte o in condizioni di cattiva visibilità: usa le luci.</a:t>
            </a:r>
          </a:p>
          <a:p>
            <a:pPr lvl="1"/>
            <a:r>
              <a:rPr lang="it-CH"/>
              <a:t>I monopattini elettrici ammessi alla circolazione, sono soggetti all’obbligo di accendere le luci sia di notte che di giorno. </a:t>
            </a:r>
          </a:p>
          <a:p>
            <a:pPr lvl="1"/>
            <a:r>
              <a:rPr lang="it-CH"/>
              <a:t>Indossa vestiti chiari, colori vivaci ed elementi riflettenti, ad es. giubbotti riflettenti, bracciali e cavigliere.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9D70060-D7F0-9FA8-D74E-E6DF8FA2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721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chtbarkeit-medium-IT">
            <a:hlinkClick r:id="" action="ppaction://media"/>
            <a:extLst>
              <a:ext uri="{FF2B5EF4-FFF2-40B4-BE49-F238E27FC236}">
                <a16:creationId xmlns:a16="http://schemas.microsoft.com/office/drawing/2014/main" id="{114D8D11-DFD9-23B7-7DAF-96205841FED5}"/>
              </a:ext>
            </a:extLst>
          </p:cNvPr>
          <p:cNvPicPr>
            <a:picLocks noGrp="1" noChangeAspect="1"/>
          </p:cNvPicPr>
          <p:nvPr>
            <p:ph type="media"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43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Fatti vedere: in auto e in moto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84784"/>
            <a:ext cx="11204673" cy="4692179"/>
          </a:xfrm>
        </p:spPr>
        <p:txBody>
          <a:bodyPr>
            <a:noAutofit/>
          </a:bodyPr>
          <a:lstStyle/>
          <a:p>
            <a:pPr lvl="1"/>
            <a:r>
              <a:rPr lang="it-CH"/>
              <a:t>Obbligo di circolare sempre con le luci accese.</a:t>
            </a:r>
          </a:p>
          <a:p>
            <a:pPr lvl="1"/>
            <a:r>
              <a:rPr lang="it-CH"/>
              <a:t>Tieni i fari puliti.</a:t>
            </a:r>
          </a:p>
          <a:p>
            <a:pPr lvl="1"/>
            <a:r>
              <a:rPr lang="it-CH"/>
              <a:t>Per una visibilità migliore, tenere puliti il parabrezza e il lunotto.</a:t>
            </a:r>
          </a:p>
          <a:p>
            <a:pPr lvl="1"/>
            <a:r>
              <a:rPr lang="it-CH"/>
              <a:t>In moto: indossa vestiti, colori vivaci ed elementi rifrangenti.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298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238F29A6-8A67-ED8C-802B-9386B9BCD6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479550" y="1268414"/>
            <a:ext cx="3816250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A97275E-5B6E-BF2C-B33B-43208FD0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Altri consigli per la prevenzione degli infortuni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3BE675-9104-7220-23E6-CBAA1FA4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2284AA-FA4B-51D4-3572-55705E83A0C0}"/>
              </a:ext>
            </a:extLst>
          </p:cNvPr>
          <p:cNvSpPr/>
          <p:nvPr/>
        </p:nvSpPr>
        <p:spPr>
          <a:xfrm rot="438302">
            <a:off x="9602632" y="485527"/>
            <a:ext cx="2022952" cy="202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BC904B5-3ECF-9790-FBEB-4C8F1566B29F}"/>
              </a:ext>
            </a:extLst>
          </p:cNvPr>
          <p:cNvSpPr txBox="1"/>
          <p:nvPr/>
        </p:nvSpPr>
        <p:spPr>
          <a:xfrm rot="438302">
            <a:off x="9554125" y="960570"/>
            <a:ext cx="2147746" cy="9625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CH" sz="2000" dirty="0">
                <a:solidFill>
                  <a:schemeClr val="bg1"/>
                </a:solidFill>
                <a:latin typeface="+mj-lt"/>
              </a:rPr>
              <a:t>ordinarlo gratuitamente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</a:t>
            </a:r>
            <a:br>
              <a:rPr lang="en-US" sz="2000" dirty="0">
                <a:solidFill>
                  <a:schemeClr val="bg1"/>
                </a:solidFill>
                <a:latin typeface="+mj-lt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</a:rPr>
              <a:t>bfu.ch/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ordinare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B28235-2A0B-7C2E-0F2D-BB87CD05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64" y="1854155"/>
            <a:ext cx="25549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96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 ne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00B2AA"/>
      </a:accent1>
      <a:accent2>
        <a:srgbClr val="00848E"/>
      </a:accent2>
      <a:accent3>
        <a:srgbClr val="20566E"/>
      </a:accent3>
      <a:accent4>
        <a:srgbClr val="BCD6E0"/>
      </a:accent4>
      <a:accent5>
        <a:srgbClr val="605CB2"/>
      </a:accent5>
      <a:accent6>
        <a:srgbClr val="88D2FF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>
      <a:srgbClr val="FFDA00"/>
    </a:custClr>
    <a:custClr>
      <a:srgbClr val="FFC4AA"/>
    </a:custClr>
    <a:custClr>
      <a:srgbClr val="F86852"/>
    </a:custClr>
    <a:custClr>
      <a:srgbClr val="962A26"/>
    </a:custClr>
  </a:custClrLst>
  <a:extLst>
    <a:ext uri="{05A4C25C-085E-4340-85A3-A5531E510DB2}">
      <thm15:themeFamily xmlns:thm15="http://schemas.microsoft.com/office/thememl/2012/main" name="Praesentation_BFU_2025_de V5.potx" id="{CBCB9134-221D-49D3-BC60-98C98317C3C4}" vid="{73387A0C-4CC2-43CB-BFBC-80F67C1216FC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7" ma:contentTypeDescription="Ein neues Dokument erstellen." ma:contentTypeScope="" ma:versionID="4db9086f47fd691f3cfd14d91530967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d40a0458fd3531f7dafd79e2982ed9d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0920F-CF84-4A92-96BC-F5A639DA8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CCD1C-4A97-445A-824E-C9514D6D8C58}">
  <ds:schemaRefs>
    <ds:schemaRef ds:uri="http://purl.org/dc/dcmitype/"/>
    <ds:schemaRef ds:uri="http://schemas.microsoft.com/office/2006/documentManagement/types"/>
    <ds:schemaRef ds:uri="28b27246-006c-4c52-ba09-a14edd98252a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b4941f2-48be-4bb0-a3d9-a0ff0057a96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F652FB-2EE2-4A99-88EB-2CB896743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Praesentation_BFU_2025_it</Template>
  <TotalTime>0</TotalTime>
  <Words>320</Words>
  <Application>Microsoft Office PowerPoint</Application>
  <PresentationFormat>Breitbild</PresentationFormat>
  <Paragraphs>35</Paragraphs>
  <Slides>8</Slides>
  <Notes>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BFU Suisse</vt:lpstr>
      <vt:lpstr>BFU Suisse </vt:lpstr>
      <vt:lpstr>BFU Suisse Medium</vt:lpstr>
      <vt:lpstr>Suisse Int'l</vt:lpstr>
      <vt:lpstr>Design bfu</vt:lpstr>
      <vt:lpstr>Essere visibili ha senso</vt:lpstr>
      <vt:lpstr>Spicca nel buio, fatti vedere.</vt:lpstr>
      <vt:lpstr>Fatti vedere: a piedi o praticando jogging</vt:lpstr>
      <vt:lpstr>Fatti vedere: in bici o in e-bike</vt:lpstr>
      <vt:lpstr>Fatti vedere: in monopattino, skateboard e simili </vt:lpstr>
      <vt:lpstr>PowerPoint-Präsentation</vt:lpstr>
      <vt:lpstr>Fatti vedere: in auto e in moto</vt:lpstr>
      <vt:lpstr>Altri consigli per la prevenzione degli infortuni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Baeriswyl Michelle</dc:creator>
  <cp:lastModifiedBy>Gasser Joris</cp:lastModifiedBy>
  <cp:revision>1</cp:revision>
  <cp:lastPrinted>2019-03-22T15:02:17Z</cp:lastPrinted>
  <dcterms:created xsi:type="dcterms:W3CDTF">2025-07-24T13:14:41Z</dcterms:created>
  <dcterms:modified xsi:type="dcterms:W3CDTF">2025-09-08T13:38:16Z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