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0"/>
  </p:notesMasterIdLst>
  <p:handoutMasterIdLst>
    <p:handoutMasterId r:id="rId21"/>
  </p:handoutMasterIdLst>
  <p:sldIdLst>
    <p:sldId id="262" r:id="rId5"/>
    <p:sldId id="357" r:id="rId6"/>
    <p:sldId id="359" r:id="rId7"/>
    <p:sldId id="369" r:id="rId8"/>
    <p:sldId id="292" r:id="rId9"/>
    <p:sldId id="284" r:id="rId10"/>
    <p:sldId id="285" r:id="rId11"/>
    <p:sldId id="286" r:id="rId12"/>
    <p:sldId id="287" r:id="rId13"/>
    <p:sldId id="295" r:id="rId14"/>
    <p:sldId id="298" r:id="rId15"/>
    <p:sldId id="296" r:id="rId16"/>
    <p:sldId id="297" r:id="rId17"/>
    <p:sldId id="290" r:id="rId18"/>
    <p:sldId id="291"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3" clrIdx="0">
    <p:extLst>
      <p:ext uri="{19B8F6BF-5375-455C-9EA6-DF929625EA0E}">
        <p15:presenceInfo xmlns:p15="http://schemas.microsoft.com/office/powerpoint/2012/main" userId="S::t.jakob@bfu.ch::6edbea8e-ef0f-4f3b-b0c5-a8afa6ec11ae" providerId="AD"/>
      </p:ext>
    </p:extLst>
  </p:cmAuthor>
  <p:cmAuthor id="2" name="Pfenninger Barbara" initials="PB" lastIdx="5" clrIdx="1">
    <p:extLst>
      <p:ext uri="{19B8F6BF-5375-455C-9EA6-DF929625EA0E}">
        <p15:presenceInfo xmlns:p15="http://schemas.microsoft.com/office/powerpoint/2012/main" userId="S::b.pfenninger@bfu.ch::6281cde7-9d1e-409e-8798-499a6accf84b" providerId="AD"/>
      </p:ext>
    </p:extLst>
  </p:cmAuthor>
  <p:cmAuthor id="3" name="Krämer Andrea" initials="KA" lastIdx="1" clrIdx="2">
    <p:extLst>
      <p:ext uri="{19B8F6BF-5375-455C-9EA6-DF929625EA0E}">
        <p15:presenceInfo xmlns:p15="http://schemas.microsoft.com/office/powerpoint/2012/main" userId="S::a.kraemer@bfu.ch::06f2eb28-444d-4018-9c64-066024933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9F6A5-0A2D-41C5-962E-13AB3B673E8D}" v="4" dt="2024-04-02T08:30:16.365"/>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4" autoAdjust="0"/>
    <p:restoredTop sz="77509" autoAdjust="0"/>
  </p:normalViewPr>
  <p:slideViewPr>
    <p:cSldViewPr showGuides="1">
      <p:cViewPr varScale="1">
        <p:scale>
          <a:sx n="60" d="100"/>
          <a:sy n="60" d="100"/>
        </p:scale>
        <p:origin x="3000" y="53"/>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85" d="100"/>
          <a:sy n="85" d="100"/>
        </p:scale>
        <p:origin x="303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pa.ch/it/bewegungsempfehlungen.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77384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14</a:t>
            </a:fld>
            <a:endParaRPr lang="de-CH" dirty="0"/>
          </a:p>
        </p:txBody>
      </p:sp>
    </p:spTree>
    <p:extLst>
      <p:ext uri="{BB962C8B-B14F-4D97-AF65-F5344CB8AC3E}">
        <p14:creationId xmlns:p14="http://schemas.microsoft.com/office/powerpoint/2010/main" val="2585512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4174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202200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17603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284691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409872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89432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182914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pPr>
              <a:lnSpc>
                <a:spcPct val="107000"/>
              </a:lnSpc>
              <a:spcAft>
                <a:spcPts val="800"/>
              </a:spcAft>
            </a:pPr>
            <a:r>
              <a:rPr lang="it-IT"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https://www.hepa.ch/it/bewegungsempfehlungen.html</a:t>
            </a:r>
            <a:endParaRPr lang="it-CH"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Raccomandazioni di base per donne e uomini in età lavorativa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 Almeno 2½ ore di movimento settimanale sotto forma di attività quotidiane o sport praticato minimo a intensità media.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 Oppure 1¼ ora di sport o attività fisica a intensità elevata.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 È possibile anche una combinazione di attività di diversa intensità, considerando che 10 minuti di attività a intensità elevata hanno lo stesso effetto salutare di 20 minuti di attività a intensità media.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 attività fisiche a intensità media provocano un lieve acceleramento del respiro, ma non necessariamente sudorazione. Camminare a ritmo sostenuto, andare in bicicletta, spalare la neve o fare giardinaggio sono alcuni esempi, ma anche diverse altre attività quotidiane, sportive e del tempo libero presentano un’intensità media.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 attività di intensità elevata provocano (lieve) sudorazione e accelerano il battito cardiaco. Vi rientrano le discipline sportive ad alta intensità di movimento che sollecitano grandi gruppi muscolari, come per esempio la corsa, la bicicletta a ritmi sostenuti, il nuoto, lo sci di fondo, ma anche gli esercizi cardiocircolatori in palestra. È consigliabile combinare diverse attività e variarle. </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Idealmente, l’attività fisica dovrebbe essere distribuita su più giorni settimanali. Ogni movimento della durata di almeno 10 minuti può essere sommato nell’arco di una giornata intera. Vi sono diverse possibilità per raggiungere le raccomandazioni di base. Ad esempio:</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 ½ ora di movimento di intensità media per 5 giorni a settimana. </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 ½ ora di movimento di intensità media per 3 giorni a settimana, più ½ ora di movimento di intensità elevata per 1 giorno a settimana. </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 raccomandazioni di movimento di cui sopra sono raccomandazioni minime, ogni attività aggiuntiva apporta ulteriori benefici alla salute.</a:t>
            </a:r>
          </a:p>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282106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6982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Juni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Juni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Juni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qr6-fJo38o&amp;feature=emb_titl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SEE%20YOU%20-%20mach%20dich%20sichtbar!%20(Video%20de)_Mpeg4%20H264_238540.wm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ordinare.upi.ch/"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it-IT"/>
              <a:t>Cadere è un gioco da ragazzi.</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it-IT"/>
              <a:t>Ditta, evento, data</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it-IT"/>
              <a:t>Nome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Mantenere l’equilibrio</a:t>
            </a:r>
          </a:p>
        </p:txBody>
      </p:sp>
      <p:sp>
        <p:nvSpPr>
          <p:cNvPr id="3" name="Inhaltsplatzhalter 2"/>
          <p:cNvSpPr>
            <a:spLocks noGrp="1"/>
          </p:cNvSpPr>
          <p:nvPr>
            <p:ph idx="1"/>
          </p:nvPr>
        </p:nvSpPr>
        <p:spPr/>
        <p:txBody>
          <a:bodyPr>
            <a:noAutofit/>
          </a:bodyPr>
          <a:lstStyle/>
          <a:p>
            <a:pPr marL="0" lvl="1" indent="0">
              <a:buNone/>
            </a:pPr>
            <a:r>
              <a:rPr lang="it-IT">
                <a:solidFill>
                  <a:prstClr val="black"/>
                </a:solidFill>
              </a:rPr>
              <a:t>Un buon equilibrio </a:t>
            </a:r>
            <a:r>
              <a:rPr lang="it-IT" b="1">
                <a:solidFill>
                  <a:prstClr val="black"/>
                </a:solidFill>
              </a:rPr>
              <a:t>è fondamentale non solo nella vecchiaia, ma serve in generale nella quotidianità: </a:t>
            </a:r>
            <a:r>
              <a:rPr lang="it-IT">
                <a:solidFill>
                  <a:prstClr val="black"/>
                </a:solidFill>
              </a:rPr>
              <a:t>per praticare qualsiasi sport, salire le scale, camminare meglio su un terreno con delle asperità (radici nel bosco, sentieri escursionistici ecc.) o per prendere un oggetto pesante da un ripiano in alto.</a:t>
            </a:r>
          </a:p>
          <a:p>
            <a:pPr marL="0" lvl="1" indent="0">
              <a:buNone/>
            </a:pPr>
            <a:endParaRPr lang="de-DE" dirty="0">
              <a:solidFill>
                <a:prstClr val="black"/>
              </a:solidFill>
            </a:endParaRPr>
          </a:p>
          <a:p>
            <a:pPr marL="0" lvl="1" indent="0">
              <a:buNone/>
            </a:pPr>
            <a:r>
              <a:rPr lang="it-IT" b="1">
                <a:solidFill>
                  <a:prstClr val="black"/>
                </a:solidFill>
              </a:rPr>
              <a:t>A partire dal 35° anno d’età l’equilibrio e la forza muscolare diminuiscono. </a:t>
            </a:r>
            <a:r>
              <a:rPr lang="it-IT">
                <a:solidFill>
                  <a:prstClr val="black"/>
                </a:solidFill>
              </a:rPr>
              <a:t> Pertanto, con l’avanzare dell’età aumenta anche il rischio di ferirsi seriamente in caso di caduta. È per questo che un allenamento regolare è fondamentale, poiché aiuta a contrastare l’indebolimento naturale.</a:t>
            </a:r>
          </a:p>
          <a:p>
            <a:pPr marL="0" lvl="1" indent="0">
              <a:buNone/>
            </a:pPr>
            <a:endParaRPr lang="de-DE" dirty="0">
              <a:solidFill>
                <a:prstClr val="black"/>
              </a:solidFill>
            </a:endParaRPr>
          </a:p>
          <a:p>
            <a:pPr marL="0" lvl="1" indent="0">
              <a:buNone/>
            </a:pPr>
            <a:br>
              <a:rPr lang="it-IT">
                <a:solidFill>
                  <a:prstClr val="black"/>
                </a:solidFill>
              </a:rPr>
            </a:br>
            <a:endParaRPr lang="it-IT">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a:p>
        </p:txBody>
      </p:sp>
    </p:spTree>
    <p:extLst>
      <p:ext uri="{BB962C8B-B14F-4D97-AF65-F5344CB8AC3E}">
        <p14:creationId xmlns:p14="http://schemas.microsoft.com/office/powerpoint/2010/main" val="200177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solidFill>
                  <a:prstClr val="black"/>
                </a:solidFill>
              </a:rPr>
              <a:t>Raccomandazioni di movimento</a:t>
            </a:r>
          </a:p>
        </p:txBody>
      </p:sp>
      <p:sp>
        <p:nvSpPr>
          <p:cNvPr id="3" name="Inhaltsplatzhalter 2"/>
          <p:cNvSpPr>
            <a:spLocks noGrp="1"/>
          </p:cNvSpPr>
          <p:nvPr>
            <p:ph idx="1"/>
          </p:nvPr>
        </p:nvSpPr>
        <p:spPr>
          <a:xfrm>
            <a:off x="479377" y="1484784"/>
            <a:ext cx="4824535" cy="4692179"/>
          </a:xfrm>
        </p:spPr>
        <p:txBody>
          <a:bodyPr>
            <a:noAutofit/>
          </a:bodyPr>
          <a:lstStyle/>
          <a:p>
            <a:pPr lvl="1"/>
            <a:r>
              <a:rPr lang="it-IT" dirty="0">
                <a:solidFill>
                  <a:prstClr val="black"/>
                </a:solidFill>
              </a:rPr>
              <a:t>Fai regolarmente movimento. Attieniti alle raccomandazioni generali di movimento.</a:t>
            </a: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a:p>
        </p:txBody>
      </p:sp>
      <p:sp>
        <p:nvSpPr>
          <p:cNvPr id="4" name="Textfeld 3">
            <a:extLst>
              <a:ext uri="{FF2B5EF4-FFF2-40B4-BE49-F238E27FC236}">
                <a16:creationId xmlns:a16="http://schemas.microsoft.com/office/drawing/2014/main" id="{608A5EAC-1D63-4636-ADDD-056822236800}"/>
              </a:ext>
            </a:extLst>
          </p:cNvPr>
          <p:cNvSpPr txBox="1"/>
          <p:nvPr/>
        </p:nvSpPr>
        <p:spPr>
          <a:xfrm>
            <a:off x="9552384" y="6162099"/>
            <a:ext cx="2736304" cy="153888"/>
          </a:xfrm>
          <a:prstGeom prst="rect">
            <a:avLst/>
          </a:prstGeom>
          <a:noFill/>
        </p:spPr>
        <p:txBody>
          <a:bodyPr wrap="square" lIns="0" tIns="0" rIns="0" bIns="0" rtlCol="0">
            <a:spAutoFit/>
          </a:bodyPr>
          <a:lstStyle/>
          <a:p>
            <a:r>
              <a:rPr lang="it-IT" sz="1000" dirty="0"/>
              <a:t>Fonte: www.hepa.ch/it/home.html </a:t>
            </a:r>
          </a:p>
        </p:txBody>
      </p:sp>
      <p:pic>
        <p:nvPicPr>
          <p:cNvPr id="6" name="Grafik 5" descr="Ein Bild, das Text, Schrift, Screenshot, Logo enthält.&#10;&#10;Automatisch generierte Beschreibung">
            <a:extLst>
              <a:ext uri="{FF2B5EF4-FFF2-40B4-BE49-F238E27FC236}">
                <a16:creationId xmlns:a16="http://schemas.microsoft.com/office/drawing/2014/main" id="{CCBE2A23-3841-6060-3F34-FF3DE02122FA}"/>
              </a:ext>
            </a:extLst>
          </p:cNvPr>
          <p:cNvPicPr>
            <a:picLocks noChangeAspect="1"/>
          </p:cNvPicPr>
          <p:nvPr/>
        </p:nvPicPr>
        <p:blipFill rotWithShape="1">
          <a:blip r:embed="rId3">
            <a:extLst>
              <a:ext uri="{28A0092B-C50C-407E-A947-70E740481C1C}">
                <a14:useLocalDpi xmlns:a14="http://schemas.microsoft.com/office/drawing/2010/main" val="0"/>
              </a:ext>
            </a:extLst>
          </a:blip>
          <a:srcRect t="8001" b="5324"/>
          <a:stretch/>
        </p:blipFill>
        <p:spPr>
          <a:xfrm>
            <a:off x="5663952" y="1082910"/>
            <a:ext cx="5884252" cy="4692179"/>
          </a:xfrm>
          <a:prstGeom prst="rect">
            <a:avLst/>
          </a:prstGeom>
        </p:spPr>
      </p:pic>
    </p:spTree>
    <p:extLst>
      <p:ext uri="{BB962C8B-B14F-4D97-AF65-F5344CB8AC3E}">
        <p14:creationId xmlns:p14="http://schemas.microsoft.com/office/powerpoint/2010/main" val="311992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Esercizio per la forza: divaricare la gamba</a:t>
            </a:r>
          </a:p>
        </p:txBody>
      </p:sp>
      <p:sp>
        <p:nvSpPr>
          <p:cNvPr id="3" name="Inhaltsplatzhalter 2"/>
          <p:cNvSpPr>
            <a:spLocks noGrp="1"/>
          </p:cNvSpPr>
          <p:nvPr>
            <p:ph idx="1"/>
          </p:nvPr>
        </p:nvSpPr>
        <p:spPr>
          <a:xfrm>
            <a:off x="479377" y="1484784"/>
            <a:ext cx="5976663" cy="4692179"/>
          </a:xfrm>
        </p:spPr>
        <p:txBody>
          <a:bodyPr>
            <a:noAutofit/>
          </a:bodyPr>
          <a:lstStyle/>
          <a:p>
            <a:pPr marL="0" lvl="1" indent="0">
              <a:buNone/>
            </a:pPr>
            <a:r>
              <a:rPr lang="it-IT" sz="2000" dirty="0">
                <a:solidFill>
                  <a:schemeClr val="accent4"/>
                </a:solidFill>
              </a:rPr>
              <a:t>Esercizio di base</a:t>
            </a:r>
            <a:br>
              <a:rPr lang="it-IT" sz="2000" dirty="0"/>
            </a:br>
            <a:r>
              <a:rPr lang="it-IT" sz="2000" dirty="0"/>
              <a:t>In piedi con le gambe alla larghezza del bacino e i piedi paralleli. Sposta il peso su un piede e muovi l’altro piede lateralmente verso l’alto, tenendo il busto dritto e il tronco stabile. Riporta la gamba alla posizione iniziale (senza appoggiarla) e ripeti il movimento.</a:t>
            </a:r>
          </a:p>
          <a:p>
            <a:pPr marL="0" lvl="1" indent="0">
              <a:buNone/>
            </a:pPr>
            <a:r>
              <a:rPr lang="it-IT" sz="2000" dirty="0">
                <a:solidFill>
                  <a:schemeClr val="tx2"/>
                </a:solidFill>
              </a:rPr>
              <a:t>Per aumentare la difficoltà, usa una base instabile, ad es. un balance-disc, un tappetino da ginnastica (aperto o arrotolato), una tavoletta propriocettiva, un AIREX® </a:t>
            </a:r>
            <a:r>
              <a:rPr lang="it-IT" sz="2000" dirty="0" err="1">
                <a:solidFill>
                  <a:schemeClr val="tx2"/>
                </a:solidFill>
              </a:rPr>
              <a:t>pad</a:t>
            </a:r>
            <a:r>
              <a:rPr lang="it-IT" sz="2000" dirty="0">
                <a:solidFill>
                  <a:schemeClr val="tx2"/>
                </a:solidFill>
              </a:rPr>
              <a:t>, oppure eseguilo sull’erba morbida.</a:t>
            </a: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a:p>
        </p:txBody>
      </p:sp>
      <p:pic>
        <p:nvPicPr>
          <p:cNvPr id="7" name="Grafik 6" descr="Ein Bild, das draußen, fahrend, Frau, jung enthält.&#10;&#10;Automatisch generierte Beschreibung">
            <a:extLst>
              <a:ext uri="{FF2B5EF4-FFF2-40B4-BE49-F238E27FC236}">
                <a16:creationId xmlns:a16="http://schemas.microsoft.com/office/drawing/2014/main" id="{3BC1079A-9753-4B82-8A3C-B1C47FA713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1" t="13251" r="14300" b="8000"/>
          <a:stretch/>
        </p:blipFill>
        <p:spPr>
          <a:xfrm>
            <a:off x="9120336" y="3086147"/>
            <a:ext cx="2777168" cy="3414551"/>
          </a:xfrm>
          <a:prstGeom prst="rect">
            <a:avLst/>
          </a:prstGeom>
        </p:spPr>
      </p:pic>
      <p:pic>
        <p:nvPicPr>
          <p:cNvPr id="9" name="Grafik 8" descr="Ein Bild, das Kleidung, Frau, jung, stehend enthält.&#10;&#10;Automatisch generierte Beschreibung">
            <a:extLst>
              <a:ext uri="{FF2B5EF4-FFF2-40B4-BE49-F238E27FC236}">
                <a16:creationId xmlns:a16="http://schemas.microsoft.com/office/drawing/2014/main" id="{01B8F15D-451A-4BF1-B3EA-922B72E248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50" t="14300" r="18500" b="9051"/>
          <a:stretch/>
        </p:blipFill>
        <p:spPr>
          <a:xfrm>
            <a:off x="7104112" y="1268760"/>
            <a:ext cx="2247046" cy="3347640"/>
          </a:xfrm>
          <a:prstGeom prst="rect">
            <a:avLst/>
          </a:prstGeom>
        </p:spPr>
      </p:pic>
    </p:spTree>
    <p:extLst>
      <p:ext uri="{BB962C8B-B14F-4D97-AF65-F5344CB8AC3E}">
        <p14:creationId xmlns:p14="http://schemas.microsoft.com/office/powerpoint/2010/main" val="326501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Esercizio per l’equilibrio: stare in piedi su una gamba</a:t>
            </a:r>
          </a:p>
        </p:txBody>
      </p:sp>
      <p:sp>
        <p:nvSpPr>
          <p:cNvPr id="3" name="Inhaltsplatzhalter 2"/>
          <p:cNvSpPr>
            <a:spLocks noGrp="1"/>
          </p:cNvSpPr>
          <p:nvPr>
            <p:ph idx="1"/>
          </p:nvPr>
        </p:nvSpPr>
        <p:spPr>
          <a:xfrm>
            <a:off x="479377" y="1484784"/>
            <a:ext cx="6192687" cy="4692179"/>
          </a:xfrm>
        </p:spPr>
        <p:txBody>
          <a:bodyPr>
            <a:noAutofit/>
          </a:bodyPr>
          <a:lstStyle/>
          <a:p>
            <a:pPr marL="0" lvl="1" indent="0">
              <a:buNone/>
            </a:pPr>
            <a:r>
              <a:rPr lang="it-IT" sz="2000">
                <a:solidFill>
                  <a:schemeClr val="accent4"/>
                </a:solidFill>
              </a:rPr>
              <a:t>Esercizio di base </a:t>
            </a:r>
            <a:br>
              <a:rPr lang="it-IT" sz="2000">
                <a:solidFill>
                  <a:schemeClr val="accent4"/>
                </a:solidFill>
              </a:rPr>
            </a:br>
            <a:r>
              <a:rPr lang="it-IT" sz="2000"/>
              <a:t>In piedi con le gambe alla larghezza del bacino e i piedi paralleli, tendi bene tutta la muscolatura del tronco. Muovi una gamba il più possibile all’indietro mantenendo il tronco stabile e piega leggermente il ginocchio dell’altra gamba. Il busto si piega leggermente in avanti. Dopodiché, con uno slancio porta la gamba in avanti senza appoggiarla e piega il ginocchio fino a un angolo di 90 gradi, quindi riporta il busto in posizione eretta.</a:t>
            </a:r>
          </a:p>
          <a:p>
            <a:pPr marL="0" lvl="1" indent="0">
              <a:buNone/>
            </a:pPr>
            <a:r>
              <a:rPr lang="it-IT" sz="2000">
                <a:solidFill>
                  <a:schemeClr val="tx2"/>
                </a:solidFill>
              </a:rPr>
              <a:t>Per aumentare la difficoltà, usa una base instabile, ad es. un balance-disc, un tappetino da ginnastica (aperto o arrotolato), una tavoletta propriocettiva, un AIREX® pad, oppure eseguilo sull’erba morbida.</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a:p>
        </p:txBody>
      </p:sp>
      <p:pic>
        <p:nvPicPr>
          <p:cNvPr id="5" name="Grafik 4" descr="Ein Bild, das draußen, fahrend, jung, Mann enthält.&#10;&#10;Automatisch generierte Beschreibung">
            <a:extLst>
              <a:ext uri="{FF2B5EF4-FFF2-40B4-BE49-F238E27FC236}">
                <a16:creationId xmlns:a16="http://schemas.microsoft.com/office/drawing/2014/main" id="{2062037B-0781-4491-BDF9-41B2312BA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44" t="17519" r="22468" b="8248"/>
          <a:stretch/>
        </p:blipFill>
        <p:spPr>
          <a:xfrm>
            <a:off x="9782976" y="3273270"/>
            <a:ext cx="2409024" cy="3534938"/>
          </a:xfrm>
          <a:prstGeom prst="rect">
            <a:avLst/>
          </a:prstGeom>
        </p:spPr>
      </p:pic>
      <p:pic>
        <p:nvPicPr>
          <p:cNvPr id="7" name="Grafik 6" descr="Ein Bild, das draußen, Frau, Schnee, fahrend enthält.&#10;&#10;Automatisch generierte Beschreibung">
            <a:extLst>
              <a:ext uri="{FF2B5EF4-FFF2-40B4-BE49-F238E27FC236}">
                <a16:creationId xmlns:a16="http://schemas.microsoft.com/office/drawing/2014/main" id="{7B68C072-560F-471D-BAA6-0D9D11770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55" t="20109" r="15000" b="11012"/>
          <a:stretch/>
        </p:blipFill>
        <p:spPr>
          <a:xfrm>
            <a:off x="6888088" y="681037"/>
            <a:ext cx="3456384" cy="3384376"/>
          </a:xfrm>
          <a:prstGeom prst="rect">
            <a:avLst/>
          </a:prstGeom>
        </p:spPr>
      </p:pic>
    </p:spTree>
    <p:extLst>
      <p:ext uri="{BB962C8B-B14F-4D97-AF65-F5344CB8AC3E}">
        <p14:creationId xmlns:p14="http://schemas.microsoft.com/office/powerpoint/2010/main" val="188365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marL="0" lvl="1" indent="0" algn="ctr">
              <a:buNone/>
            </a:pPr>
            <a:r>
              <a:rPr lang="it-IT" dirty="0">
                <a:solidFill>
                  <a:prstClr val="black"/>
                </a:solidFill>
              </a:rPr>
              <a:t>Video «</a:t>
            </a:r>
            <a:r>
              <a:rPr lang="it-IT" dirty="0">
                <a:solidFill>
                  <a:prstClr val="black"/>
                </a:solidFill>
                <a:hlinkClick r:id="rId3"/>
              </a:rPr>
              <a:t>Cadute</a:t>
            </a:r>
            <a:r>
              <a:rPr lang="it-IT" dirty="0">
                <a:solidFill>
                  <a:prstClr val="black"/>
                </a:solidFill>
              </a:rPr>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14</a:t>
            </a:fld>
            <a:endParaRPr lang="de-CH"/>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143982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Maggiori informazioni</a:t>
            </a:r>
          </a:p>
        </p:txBody>
      </p:sp>
      <p:sp>
        <p:nvSpPr>
          <p:cNvPr id="3" name="Inhaltsplatzhalter 2"/>
          <p:cNvSpPr>
            <a:spLocks noGrp="1"/>
          </p:cNvSpPr>
          <p:nvPr>
            <p:ph idx="1"/>
          </p:nvPr>
        </p:nvSpPr>
        <p:spPr>
          <a:xfrm>
            <a:off x="4079776" y="1484784"/>
            <a:ext cx="7920879" cy="4692179"/>
          </a:xfrm>
        </p:spPr>
        <p:txBody>
          <a:bodyPr>
            <a:noAutofit/>
          </a:bodyPr>
          <a:lstStyle/>
          <a:p>
            <a:r>
              <a:rPr lang="it-IT" dirty="0"/>
              <a:t>Per saperne di più sull’argomento consulta gli opuscoli dell’UPI</a:t>
            </a:r>
          </a:p>
          <a:p>
            <a:pPr lvl="1">
              <a:spcAft>
                <a:spcPts val="0"/>
              </a:spcAft>
            </a:pPr>
            <a:r>
              <a:rPr lang="it-IT" sz="2200" dirty="0"/>
              <a:t>«Cadute: sicurezza ad ogni passo» (art. n. 3.004)</a:t>
            </a:r>
          </a:p>
          <a:p>
            <a:pPr lvl="1">
              <a:spcAft>
                <a:spcPts val="0"/>
              </a:spcAft>
            </a:pPr>
            <a:r>
              <a:rPr lang="it-IT" sz="2200" dirty="0"/>
              <a:t>«Lista di controllo per la sicurezza in casa» (art. n. 3.026)</a:t>
            </a:r>
          </a:p>
          <a:p>
            <a:pPr lvl="1">
              <a:spcAft>
                <a:spcPts val="0"/>
              </a:spcAft>
            </a:pPr>
            <a:r>
              <a:rPr lang="it-IT" sz="2200" dirty="0"/>
              <a:t>«Indipendenti fino a un’età avanzata» (art. n. 3.159)</a:t>
            </a:r>
          </a:p>
          <a:p>
            <a:pPr>
              <a:spcBef>
                <a:spcPts val="1200"/>
              </a:spcBef>
            </a:pPr>
            <a:r>
              <a:rPr lang="it-IT" dirty="0"/>
              <a:t>Sono gratuiti. Ordinazione su </a:t>
            </a:r>
            <a:r>
              <a:rPr lang="it-IT" dirty="0">
                <a:hlinkClick r:id="rId3"/>
              </a:rPr>
              <a:t>ordinare.upi.ch</a:t>
            </a:r>
            <a:r>
              <a:rPr lang="it-IT" dirty="0"/>
              <a:t>.</a:t>
            </a:r>
          </a:p>
          <a:p>
            <a:pPr>
              <a:lnSpc>
                <a:spcPct val="100000"/>
              </a:lnSpc>
              <a:spcAft>
                <a:spcPts val="0"/>
              </a:spcAft>
            </a:pPr>
            <a:endParaRPr lang="de-CH" dirty="0"/>
          </a:p>
          <a:p>
            <a:pPr>
              <a:lnSpc>
                <a:spcPct val="100000"/>
              </a:lnSpc>
              <a:spcAft>
                <a:spcPts val="0"/>
              </a:spcAft>
            </a:pPr>
            <a:r>
              <a:rPr lang="it-IT" dirty="0"/>
              <a:t>Il sito </a:t>
            </a:r>
            <a:r>
              <a:rPr lang="it-IT" u="sng" dirty="0"/>
              <a:t>upi.ch</a:t>
            </a:r>
            <a:r>
              <a:rPr lang="it-IT" dirty="0"/>
              <a:t> offre diversi altri suggerimenti per prevenire gli infortuni</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a:p>
        </p:txBody>
      </p:sp>
      <p:pic>
        <p:nvPicPr>
          <p:cNvPr id="5" name="Grafik 4">
            <a:extLst>
              <a:ext uri="{FF2B5EF4-FFF2-40B4-BE49-F238E27FC236}">
                <a16:creationId xmlns:a16="http://schemas.microsoft.com/office/drawing/2014/main" id="{DE90D02F-BCB2-A829-449A-D78B556B4926}"/>
              </a:ext>
            </a:extLst>
          </p:cNvPr>
          <p:cNvPicPr>
            <a:picLocks noChangeAspect="1"/>
          </p:cNvPicPr>
          <p:nvPr/>
        </p:nvPicPr>
        <p:blipFill>
          <a:blip r:embed="rId4"/>
          <a:stretch>
            <a:fillRect/>
          </a:stretch>
        </p:blipFill>
        <p:spPr>
          <a:xfrm>
            <a:off x="335360" y="1196752"/>
            <a:ext cx="2054797" cy="2932890"/>
          </a:xfrm>
          <a:prstGeom prst="rect">
            <a:avLst/>
          </a:prstGeom>
          <a:ln>
            <a:solidFill>
              <a:schemeClr val="bg2">
                <a:lumMod val="40000"/>
                <a:lumOff val="60000"/>
              </a:schemeClr>
            </a:solidFill>
          </a:ln>
        </p:spPr>
      </p:pic>
      <p:pic>
        <p:nvPicPr>
          <p:cNvPr id="11" name="Grafik 10">
            <a:extLst>
              <a:ext uri="{FF2B5EF4-FFF2-40B4-BE49-F238E27FC236}">
                <a16:creationId xmlns:a16="http://schemas.microsoft.com/office/drawing/2014/main" id="{4A8BC421-B421-4A03-88A3-FEC2469C04E8}"/>
              </a:ext>
            </a:extLst>
          </p:cNvPr>
          <p:cNvPicPr>
            <a:picLocks noChangeAspect="1"/>
          </p:cNvPicPr>
          <p:nvPr/>
        </p:nvPicPr>
        <p:blipFill>
          <a:blip r:embed="rId5"/>
          <a:stretch>
            <a:fillRect/>
          </a:stretch>
        </p:blipFill>
        <p:spPr>
          <a:xfrm>
            <a:off x="1631504" y="2364043"/>
            <a:ext cx="2071689" cy="2933659"/>
          </a:xfrm>
          <a:prstGeom prst="rect">
            <a:avLst/>
          </a:prstGeom>
          <a:ln>
            <a:solidFill>
              <a:schemeClr val="bg2"/>
            </a:solidFill>
          </a:ln>
        </p:spPr>
      </p:pic>
    </p:spTree>
    <p:extLst>
      <p:ext uri="{BB962C8B-B14F-4D97-AF65-F5344CB8AC3E}">
        <p14:creationId xmlns:p14="http://schemas.microsoft.com/office/powerpoint/2010/main" val="378987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C5827-A4DA-F1F8-79AD-415B291F33A3}"/>
            </a:ext>
          </a:extLst>
        </p:cNvPr>
        <p:cNvGrpSpPr/>
        <p:nvPr/>
      </p:nvGrpSpPr>
      <p:grpSpPr>
        <a:xfrm>
          <a:off x="0" y="0"/>
          <a:ext cx="0" cy="0"/>
          <a:chOff x="0" y="0"/>
          <a:chExt cx="0" cy="0"/>
        </a:xfrm>
      </p:grpSpPr>
      <p:pic>
        <p:nvPicPr>
          <p:cNvPr id="8" name="Bildplatzhalter 7">
            <a:extLst>
              <a:ext uri="{FF2B5EF4-FFF2-40B4-BE49-F238E27FC236}">
                <a16:creationId xmlns:a16="http://schemas.microsoft.com/office/drawing/2014/main" id="{9AA2F82F-5956-6C05-EB24-A9B27C546BA2}"/>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30" r="30"/>
          <a:stretch/>
        </p:blipFill>
        <p:spPr>
          <a:xfrm>
            <a:off x="479425" y="1268413"/>
            <a:ext cx="11231563" cy="4691062"/>
          </a:xfrm>
        </p:spPr>
      </p:pic>
      <p:sp>
        <p:nvSpPr>
          <p:cNvPr id="3" name="Titel 2">
            <a:extLst>
              <a:ext uri="{FF2B5EF4-FFF2-40B4-BE49-F238E27FC236}">
                <a16:creationId xmlns:a16="http://schemas.microsoft.com/office/drawing/2014/main" id="{1AFF8581-E91D-484D-B759-70B2F81CF2B8}"/>
              </a:ext>
            </a:extLst>
          </p:cNvPr>
          <p:cNvSpPr>
            <a:spLocks noGrp="1"/>
          </p:cNvSpPr>
          <p:nvPr>
            <p:ph type="title"/>
          </p:nvPr>
        </p:nvSpPr>
        <p:spPr/>
        <p:txBody>
          <a:bodyPr/>
          <a:lstStyle/>
          <a:p>
            <a:r>
              <a:rPr lang="it-IT"/>
              <a:t>Circa 1 mln di infortuni non professionali della popolazione residente in Svizzera, Ø 2016−2020</a:t>
            </a:r>
            <a:endParaRPr lang="de-CH"/>
          </a:p>
        </p:txBody>
      </p:sp>
      <p:sp>
        <p:nvSpPr>
          <p:cNvPr id="4" name="Foliennummernplatzhalter 3">
            <a:extLst>
              <a:ext uri="{FF2B5EF4-FFF2-40B4-BE49-F238E27FC236}">
                <a16:creationId xmlns:a16="http://schemas.microsoft.com/office/drawing/2014/main" id="{315C09B2-5013-C464-A9E5-25572B94AB0C}"/>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6" name="Textplatzhalter 5">
            <a:extLst>
              <a:ext uri="{FF2B5EF4-FFF2-40B4-BE49-F238E27FC236}">
                <a16:creationId xmlns:a16="http://schemas.microsoft.com/office/drawing/2014/main" id="{22B21795-11D1-D889-CDE0-65AF3B0ED395}"/>
              </a:ext>
            </a:extLst>
          </p:cNvPr>
          <p:cNvSpPr>
            <a:spLocks noGrp="1"/>
          </p:cNvSpPr>
          <p:nvPr>
            <p:ph type="body" sz="quarter" idx="15"/>
          </p:nvPr>
        </p:nvSpPr>
        <p:spPr/>
        <p:txBody>
          <a:bodyPr/>
          <a:lstStyle/>
          <a:p>
            <a:r>
              <a:rPr lang="it-IT">
                <a:solidFill>
                  <a:schemeClr val="tx1"/>
                </a:solidFill>
                <a:effectLst/>
              </a:rPr>
              <a:t>Fonte: estrapolazione dell’UPI, valutazione speciale</a:t>
            </a:r>
            <a:endParaRPr lang="de-CH">
              <a:solidFill>
                <a:schemeClr val="tx1"/>
              </a:solidFill>
              <a:effectLst/>
            </a:endParaRPr>
          </a:p>
        </p:txBody>
      </p:sp>
    </p:spTree>
    <p:extLst>
      <p:ext uri="{BB962C8B-B14F-4D97-AF65-F5344CB8AC3E}">
        <p14:creationId xmlns:p14="http://schemas.microsoft.com/office/powerpoint/2010/main" val="57550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3E719-895C-0293-6BFF-F64A49350B3A}"/>
            </a:ext>
          </a:extLst>
        </p:cNvPr>
        <p:cNvGrpSpPr/>
        <p:nvPr/>
      </p:nvGrpSpPr>
      <p:grpSpPr>
        <a:xfrm>
          <a:off x="0" y="0"/>
          <a:ext cx="0" cy="0"/>
          <a:chOff x="0" y="0"/>
          <a:chExt cx="0" cy="0"/>
        </a:xfrm>
      </p:grpSpPr>
      <p:pic>
        <p:nvPicPr>
          <p:cNvPr id="8" name="Bildplatzhalter 7">
            <a:extLst>
              <a:ext uri="{FF2B5EF4-FFF2-40B4-BE49-F238E27FC236}">
                <a16:creationId xmlns:a16="http://schemas.microsoft.com/office/drawing/2014/main" id="{447EA317-5713-23CE-A904-E4D7EE06E4B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0" r="30"/>
          <a:stretch/>
        </p:blipFill>
        <p:spPr>
          <a:xfrm>
            <a:off x="479425" y="1268413"/>
            <a:ext cx="11231563" cy="4691062"/>
          </a:xfrm>
        </p:spPr>
      </p:pic>
      <p:sp>
        <p:nvSpPr>
          <p:cNvPr id="3" name="Titel 2">
            <a:extLst>
              <a:ext uri="{FF2B5EF4-FFF2-40B4-BE49-F238E27FC236}">
                <a16:creationId xmlns:a16="http://schemas.microsoft.com/office/drawing/2014/main" id="{4A1E84C2-7762-CBC0-4A00-E1FBCC645946}"/>
              </a:ext>
            </a:extLst>
          </p:cNvPr>
          <p:cNvSpPr>
            <a:spLocks noGrp="1"/>
          </p:cNvSpPr>
          <p:nvPr>
            <p:ph type="title"/>
          </p:nvPr>
        </p:nvSpPr>
        <p:spPr/>
        <p:txBody>
          <a:bodyPr/>
          <a:lstStyle/>
          <a:p>
            <a:r>
              <a:rPr lang="it-IT" dirty="0"/>
              <a:t>Feriti nell</a:t>
            </a:r>
            <a:r>
              <a:rPr lang="it-IT" dirty="0">
                <a:latin typeface="BFU Suisse" panose="020B0504000000000000" pitchFamily="34" charset="-78"/>
                <a:cs typeface="BFU Suisse" panose="020B0504000000000000" pitchFamily="34" charset="-78"/>
              </a:rPr>
              <a:t>’</a:t>
            </a:r>
            <a:r>
              <a:rPr lang="it-IT" dirty="0"/>
              <a:t>ambito non professionale della popolazione residente in Svizzera, </a:t>
            </a:r>
            <a:r>
              <a:rPr lang="it-IT" dirty="0">
                <a:solidFill>
                  <a:srgbClr val="FF0000"/>
                </a:solidFill>
              </a:rPr>
              <a:t>17−64 anni</a:t>
            </a:r>
            <a:r>
              <a:rPr lang="it-IT" dirty="0"/>
              <a:t>, Ø 2016−2020</a:t>
            </a:r>
            <a:endParaRPr lang="de-CH" dirty="0"/>
          </a:p>
        </p:txBody>
      </p:sp>
      <p:sp>
        <p:nvSpPr>
          <p:cNvPr id="4" name="Foliennummernplatzhalter 3">
            <a:extLst>
              <a:ext uri="{FF2B5EF4-FFF2-40B4-BE49-F238E27FC236}">
                <a16:creationId xmlns:a16="http://schemas.microsoft.com/office/drawing/2014/main" id="{40260BA5-D0F4-CE93-F3C0-BFB750262C7D}"/>
              </a:ext>
            </a:extLst>
          </p:cNvPr>
          <p:cNvSpPr>
            <a:spLocks noGrp="1"/>
          </p:cNvSpPr>
          <p:nvPr>
            <p:ph type="sldNum" sz="quarter" idx="12"/>
          </p:nvPr>
        </p:nvSpPr>
        <p:spPr/>
        <p:txBody>
          <a:bodyPr/>
          <a:lstStyle/>
          <a:p>
            <a:fld id="{442AD375-037F-43D0-B059-5172DA06796A}" type="slidenum">
              <a:rPr lang="de-CH" smtClean="0"/>
              <a:pPr/>
              <a:t>3</a:t>
            </a:fld>
            <a:endParaRPr lang="de-CH"/>
          </a:p>
        </p:txBody>
      </p:sp>
      <p:sp>
        <p:nvSpPr>
          <p:cNvPr id="6" name="Textplatzhalter 5">
            <a:extLst>
              <a:ext uri="{FF2B5EF4-FFF2-40B4-BE49-F238E27FC236}">
                <a16:creationId xmlns:a16="http://schemas.microsoft.com/office/drawing/2014/main" id="{119DED96-5C58-4D82-0EFB-E8039371322E}"/>
              </a:ext>
            </a:extLst>
          </p:cNvPr>
          <p:cNvSpPr>
            <a:spLocks noGrp="1"/>
          </p:cNvSpPr>
          <p:nvPr>
            <p:ph type="body" sz="quarter" idx="15"/>
          </p:nvPr>
        </p:nvSpPr>
        <p:spPr/>
        <p:txBody>
          <a:bodyPr/>
          <a:lstStyle/>
          <a:p>
            <a:r>
              <a:rPr lang="it-IT" sz="1000">
                <a:solidFill>
                  <a:schemeClr val="tx1"/>
                </a:solidFill>
                <a:effectLst/>
              </a:rPr>
              <a:t>Fonte: estrapolazione dell’UPI, valutazione speciale</a:t>
            </a:r>
            <a:endParaRPr lang="de-CH"/>
          </a:p>
        </p:txBody>
      </p:sp>
    </p:spTree>
    <p:extLst>
      <p:ext uri="{BB962C8B-B14F-4D97-AF65-F5344CB8AC3E}">
        <p14:creationId xmlns:p14="http://schemas.microsoft.com/office/powerpoint/2010/main" val="297308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22D7E-B4A7-C3E4-DDF6-AB44B929EEE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0835C44-CE91-9F7E-5925-78ADDB60201A}"/>
              </a:ext>
            </a:extLst>
          </p:cNvPr>
          <p:cNvSpPr>
            <a:spLocks noGrp="1"/>
          </p:cNvSpPr>
          <p:nvPr>
            <p:ph type="title"/>
          </p:nvPr>
        </p:nvSpPr>
        <p:spPr>
          <a:xfrm>
            <a:off x="479377" y="365126"/>
            <a:ext cx="11395124" cy="315911"/>
          </a:xfrm>
        </p:spPr>
        <p:txBody>
          <a:bodyPr/>
          <a:lstStyle/>
          <a:p>
            <a:r>
              <a:rPr lang="it-IT" dirty="0"/>
              <a:t>Tasso di cadute con lesioni secondo la dinamica dell’incidente nel nucleo familiare, in giardino e nel tempo libero, persone </a:t>
            </a:r>
            <a:r>
              <a:rPr lang="it-IT" dirty="0">
                <a:solidFill>
                  <a:srgbClr val="FF0000"/>
                </a:solidFill>
              </a:rPr>
              <a:t>17−64 anni</a:t>
            </a:r>
            <a:r>
              <a:rPr lang="it-IT" dirty="0"/>
              <a:t>, Ø 2016−2020</a:t>
            </a:r>
            <a:endParaRPr lang="de-CH" dirty="0"/>
          </a:p>
        </p:txBody>
      </p:sp>
      <p:sp>
        <p:nvSpPr>
          <p:cNvPr id="4" name="Foliennummernplatzhalter 3">
            <a:extLst>
              <a:ext uri="{FF2B5EF4-FFF2-40B4-BE49-F238E27FC236}">
                <a16:creationId xmlns:a16="http://schemas.microsoft.com/office/drawing/2014/main" id="{78F304F2-720C-5795-9CBF-7C30772FB89F}"/>
              </a:ext>
            </a:extLst>
          </p:cNvPr>
          <p:cNvSpPr>
            <a:spLocks noGrp="1"/>
          </p:cNvSpPr>
          <p:nvPr>
            <p:ph type="sldNum" sz="quarter" idx="12"/>
          </p:nvPr>
        </p:nvSpPr>
        <p:spPr/>
        <p:txBody>
          <a:bodyPr/>
          <a:lstStyle/>
          <a:p>
            <a:fld id="{442AD375-037F-43D0-B059-5172DA06796A}" type="slidenum">
              <a:rPr lang="de-CH" smtClean="0"/>
              <a:pPr/>
              <a:t>4</a:t>
            </a:fld>
            <a:endParaRPr lang="de-CH"/>
          </a:p>
        </p:txBody>
      </p:sp>
      <p:sp>
        <p:nvSpPr>
          <p:cNvPr id="6" name="Textplatzhalter 5">
            <a:extLst>
              <a:ext uri="{FF2B5EF4-FFF2-40B4-BE49-F238E27FC236}">
                <a16:creationId xmlns:a16="http://schemas.microsoft.com/office/drawing/2014/main" id="{81CBC7C3-85D0-1033-E83B-6A27F2263CCF}"/>
              </a:ext>
            </a:extLst>
          </p:cNvPr>
          <p:cNvSpPr>
            <a:spLocks noGrp="1"/>
          </p:cNvSpPr>
          <p:nvPr>
            <p:ph type="body" sz="quarter" idx="15"/>
          </p:nvPr>
        </p:nvSpPr>
        <p:spPr/>
        <p:txBody>
          <a:bodyPr/>
          <a:lstStyle/>
          <a:p>
            <a:r>
              <a:rPr lang="it-IT" sz="1000">
                <a:solidFill>
                  <a:schemeClr val="tx1"/>
                </a:solidFill>
                <a:effectLst/>
              </a:rPr>
              <a:t>Fonte: estrapolazione UPI, Status 2023, UHF.T.05 Tasso di cadute secondo la dinamica dell’incidente, persone 17−64 anni</a:t>
            </a:r>
            <a:endParaRPr lang="de-CH"/>
          </a:p>
        </p:txBody>
      </p:sp>
      <p:pic>
        <p:nvPicPr>
          <p:cNvPr id="2" name="Bildplatzhalter 6">
            <a:extLst>
              <a:ext uri="{FF2B5EF4-FFF2-40B4-BE49-F238E27FC236}">
                <a16:creationId xmlns:a16="http://schemas.microsoft.com/office/drawing/2014/main" id="{E88F427F-F9CD-974A-AE20-E1ECD597210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5" r="165"/>
          <a:stretch/>
        </p:blipFill>
        <p:spPr>
          <a:xfrm>
            <a:off x="479425" y="1268413"/>
            <a:ext cx="11231563" cy="4691062"/>
          </a:xfrm>
        </p:spPr>
      </p:pic>
    </p:spTree>
    <p:extLst>
      <p:ext uri="{BB962C8B-B14F-4D97-AF65-F5344CB8AC3E}">
        <p14:creationId xmlns:p14="http://schemas.microsoft.com/office/powerpoint/2010/main" val="185746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Cause di cadute frequenti</a:t>
            </a:r>
          </a:p>
        </p:txBody>
      </p:sp>
      <p:sp>
        <p:nvSpPr>
          <p:cNvPr id="3" name="Inhaltsplatzhalter 2"/>
          <p:cNvSpPr>
            <a:spLocks noGrp="1"/>
          </p:cNvSpPr>
          <p:nvPr>
            <p:ph idx="1"/>
          </p:nvPr>
        </p:nvSpPr>
        <p:spPr/>
        <p:txBody>
          <a:bodyPr>
            <a:noAutofit/>
          </a:bodyPr>
          <a:lstStyle/>
          <a:p>
            <a:pPr lvl="1" fontAlgn="base">
              <a:spcAft>
                <a:spcPts val="600"/>
              </a:spcAft>
            </a:pPr>
            <a:r>
              <a:rPr lang="it-IT" sz="2200" dirty="0"/>
              <a:t>assunzione di alcol o farmaci</a:t>
            </a:r>
          </a:p>
          <a:p>
            <a:pPr lvl="1" fontAlgn="base">
              <a:spcAft>
                <a:spcPts val="600"/>
              </a:spcAft>
            </a:pPr>
            <a:r>
              <a:rPr lang="it-IT" sz="2200" dirty="0"/>
              <a:t>capacità visiva ridotta</a:t>
            </a:r>
          </a:p>
          <a:p>
            <a:pPr lvl="1" fontAlgn="base">
              <a:spcAft>
                <a:spcPts val="600"/>
              </a:spcAft>
            </a:pPr>
            <a:r>
              <a:rPr lang="it-IT" sz="2200" dirty="0"/>
              <a:t>diminuzione della forza e dell’equilibrio</a:t>
            </a:r>
          </a:p>
          <a:p>
            <a:pPr lvl="1" fontAlgn="base">
              <a:spcAft>
                <a:spcPts val="600"/>
              </a:spcAft>
            </a:pPr>
            <a:r>
              <a:rPr lang="it-IT" sz="2200" dirty="0"/>
              <a:t>debolezza, vertigini o dolori dovuti a malattia</a:t>
            </a:r>
          </a:p>
          <a:p>
            <a:pPr lvl="1" fontAlgn="base">
              <a:spcAft>
                <a:spcPts val="600"/>
              </a:spcAft>
            </a:pPr>
            <a:r>
              <a:rPr lang="it-IT" sz="2200" dirty="0"/>
              <a:t>calzature inadatte</a:t>
            </a:r>
          </a:p>
          <a:p>
            <a:pPr lvl="1" fontAlgn="base">
              <a:spcAft>
                <a:spcPts val="600"/>
              </a:spcAft>
            </a:pPr>
            <a:r>
              <a:rPr lang="it-IT" sz="2200" dirty="0"/>
              <a:t>lacune infrastrutturali, ad esempio gradini poco visibili, scale irregolari, assenza di corrimano, pavimenti scivolosi o ringhiere troppo basse, pessima illuminazione</a:t>
            </a:r>
          </a:p>
          <a:p>
            <a:pPr lvl="1" fontAlgn="base">
              <a:spcAft>
                <a:spcPts val="600"/>
              </a:spcAft>
            </a:pPr>
            <a:r>
              <a:rPr lang="it-IT" sz="2200" dirty="0"/>
              <a:t>oggetti nei quali si potrebbe inciampare, come cavi o tappeti senza antiscivolo</a:t>
            </a:r>
          </a:p>
          <a:p>
            <a:pPr lvl="1" fontAlgn="base">
              <a:spcAft>
                <a:spcPts val="600"/>
              </a:spcAft>
            </a:pPr>
            <a:r>
              <a:rPr lang="it-IT" sz="2200" dirty="0"/>
              <a:t>comportamento a rischio</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a:p>
        </p:txBody>
      </p:sp>
    </p:spTree>
    <p:extLst>
      <p:ext uri="{BB962C8B-B14F-4D97-AF65-F5344CB8AC3E}">
        <p14:creationId xmlns:p14="http://schemas.microsoft.com/office/powerpoint/2010/main" val="383180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b="0" i="0">
                <a:solidFill>
                  <a:srgbClr val="000000"/>
                </a:solidFill>
                <a:latin typeface="BFU Suisse Medium" panose="020B0604000000000000" pitchFamily="34" charset="-78"/>
                <a:cs typeface="BFU Suisse Medium" panose="020B0604000000000000" pitchFamily="34" charset="-78"/>
              </a:rPr>
              <a:t>Eliminare i punti a rischio di caduta</a:t>
            </a:r>
          </a:p>
        </p:txBody>
      </p:sp>
      <p:sp>
        <p:nvSpPr>
          <p:cNvPr id="3" name="Inhaltsplatzhalter 2"/>
          <p:cNvSpPr>
            <a:spLocks noGrp="1"/>
          </p:cNvSpPr>
          <p:nvPr>
            <p:ph idx="1"/>
          </p:nvPr>
        </p:nvSpPr>
        <p:spPr>
          <a:xfrm>
            <a:off x="3863752" y="1484784"/>
            <a:ext cx="7848872" cy="4692179"/>
          </a:xfrm>
        </p:spPr>
        <p:txBody>
          <a:bodyPr>
            <a:noAutofit/>
          </a:bodyPr>
          <a:lstStyle/>
          <a:p>
            <a:pPr lvl="1"/>
            <a:r>
              <a:rPr lang="it-IT">
                <a:solidFill>
                  <a:prstClr val="black"/>
                </a:solidFill>
              </a:rPr>
              <a:t>Non utilizzare le zone di passaggio, le scale, le entrate e i corridoi come depositi.</a:t>
            </a:r>
          </a:p>
          <a:p>
            <a:pPr lvl="1"/>
            <a:r>
              <a:rPr lang="it-IT">
                <a:solidFill>
                  <a:prstClr val="black"/>
                </a:solidFill>
              </a:rPr>
              <a:t>Sistemare bene le trappole da inciampo (ad es. cavi, giocattoli, scarpe).</a:t>
            </a:r>
          </a:p>
          <a:p>
            <a:pPr lvl="1"/>
            <a:r>
              <a:rPr lang="it-IT">
                <a:solidFill>
                  <a:prstClr val="black"/>
                </a:solidFill>
              </a:rPr>
              <a:t>Assicurare i tappeti con un tappetino antiscivolo e ancorare i bordi non piani con un apposito nastro biadesivo.</a:t>
            </a:r>
          </a:p>
          <a:p>
            <a:pPr lvl="1"/>
            <a:r>
              <a:rPr lang="it-IT">
                <a:solidFill>
                  <a:prstClr val="black"/>
                </a:solidFill>
              </a:rPr>
              <a:t>Assicurarsi che il pavimento sia pulito.</a:t>
            </a:r>
          </a:p>
          <a:p>
            <a:pPr lvl="1"/>
            <a:r>
              <a:rPr lang="it-IT">
                <a:solidFill>
                  <a:prstClr val="black"/>
                </a:solidFill>
              </a:rPr>
              <a:t>Applicare strisce antiscivolo nella vasca da bagno e nella doccia.</a:t>
            </a:r>
          </a:p>
          <a:p>
            <a:pPr lvl="1"/>
            <a:r>
              <a:rPr lang="it-IT">
                <a:solidFill>
                  <a:prstClr val="black"/>
                </a:solidFill>
              </a:rPr>
              <a:t>Indossare scarpe adatte.</a:t>
            </a:r>
          </a:p>
          <a:p>
            <a:pPr lvl="1"/>
            <a:endParaRPr lang="de-CH" sz="2000" dirty="0">
              <a:solidFill>
                <a:prstClr val="black"/>
              </a:solidFill>
            </a:endParaRPr>
          </a:p>
          <a:p>
            <a:pPr lvl="1"/>
            <a:endParaRPr lang="de-CH" dirty="0">
              <a:solidFill>
                <a:prstClr val="black"/>
              </a:solidFill>
            </a:endParaRPr>
          </a:p>
          <a:p>
            <a:r>
              <a:rPr lang="it-IT" sz="1600"/>
              <a:t>.</a:t>
            </a:r>
            <a:br>
              <a:rPr lang="it-IT"/>
            </a:br>
            <a:endParaRPr lang="it-IT"/>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484784"/>
            <a:ext cx="3067659" cy="3974282"/>
          </a:xfrm>
          <a:prstGeom prst="rect">
            <a:avLst/>
          </a:prstGeom>
        </p:spPr>
      </p:pic>
    </p:spTree>
    <p:extLst>
      <p:ext uri="{BB962C8B-B14F-4D97-AF65-F5344CB8AC3E}">
        <p14:creationId xmlns:p14="http://schemas.microsoft.com/office/powerpoint/2010/main" val="374819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Scale più sicure</a:t>
            </a:r>
          </a:p>
        </p:txBody>
      </p:sp>
      <p:sp>
        <p:nvSpPr>
          <p:cNvPr id="3" name="Inhaltsplatzhalter 2"/>
          <p:cNvSpPr>
            <a:spLocks noGrp="1"/>
          </p:cNvSpPr>
          <p:nvPr>
            <p:ph idx="1"/>
          </p:nvPr>
        </p:nvSpPr>
        <p:spPr>
          <a:xfrm>
            <a:off x="3647728" y="1560248"/>
            <a:ext cx="8136904" cy="4692179"/>
          </a:xfrm>
        </p:spPr>
        <p:txBody>
          <a:bodyPr>
            <a:noAutofit/>
          </a:bodyPr>
          <a:lstStyle/>
          <a:p>
            <a:pPr lvl="1"/>
            <a:r>
              <a:rPr lang="it-IT"/>
              <a:t>Garantire un’illuminazione sufficiente e anabbagliante.</a:t>
            </a:r>
          </a:p>
          <a:p>
            <a:pPr lvl="1"/>
            <a:r>
              <a:rPr lang="it-IT">
                <a:solidFill>
                  <a:prstClr val="black"/>
                </a:solidFill>
              </a:rPr>
              <a:t>Evidenziare gli scalini e i gradini delle scale che non si distinguono bene, per renderli più visibili.</a:t>
            </a:r>
          </a:p>
          <a:p>
            <a:pPr lvl="1"/>
            <a:r>
              <a:rPr lang="it-IT" b="0" i="0" u="none" strike="noStrike">
                <a:solidFill>
                  <a:srgbClr val="000000"/>
                </a:solidFill>
                <a:latin typeface="BFU Suisse" panose="020B0504000000000000" pitchFamily="34" charset="-78"/>
              </a:rPr>
              <a:t>Applicare sui bordi dei gradini lisci strisce antiscivolo autoadesive.</a:t>
            </a:r>
          </a:p>
          <a:p>
            <a:pPr lvl="1"/>
            <a:r>
              <a:rPr lang="it-IT">
                <a:solidFill>
                  <a:prstClr val="black"/>
                </a:solidFill>
              </a:rPr>
              <a:t>Dotare le scale di corrimano su entrambi i lati. </a:t>
            </a:r>
          </a:p>
          <a:p>
            <a:pPr lvl="1"/>
            <a:r>
              <a:rPr lang="it-IT"/>
              <a:t>Non utilizzare le scale come piano d’appoggio.</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a:p>
        </p:txBody>
      </p:sp>
      <p:pic>
        <p:nvPicPr>
          <p:cNvPr id="6" name="Grafik 5" descr="Ein Bild, das drinnen, stehend, Gebäude, Raum enthält.&#10;&#10;Automatisch generierte Beschreibung">
            <a:extLst>
              <a:ext uri="{FF2B5EF4-FFF2-40B4-BE49-F238E27FC236}">
                <a16:creationId xmlns:a16="http://schemas.microsoft.com/office/drawing/2014/main" id="{9F90A6BE-CCB7-4C47-B261-CA5AF5F4D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556792"/>
            <a:ext cx="2650082" cy="3974282"/>
          </a:xfrm>
          <a:prstGeom prst="rect">
            <a:avLst/>
          </a:prstGeom>
        </p:spPr>
      </p:pic>
    </p:spTree>
    <p:extLst>
      <p:ext uri="{BB962C8B-B14F-4D97-AF65-F5344CB8AC3E}">
        <p14:creationId xmlns:p14="http://schemas.microsoft.com/office/powerpoint/2010/main" val="132133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Utilizzare scale con una buona stabilità</a:t>
            </a:r>
          </a:p>
        </p:txBody>
      </p:sp>
      <p:sp>
        <p:nvSpPr>
          <p:cNvPr id="3" name="Inhaltsplatzhalter 2"/>
          <p:cNvSpPr>
            <a:spLocks noGrp="1"/>
          </p:cNvSpPr>
          <p:nvPr>
            <p:ph idx="1"/>
          </p:nvPr>
        </p:nvSpPr>
        <p:spPr>
          <a:xfrm>
            <a:off x="3215679" y="1484784"/>
            <a:ext cx="8496945" cy="4692179"/>
          </a:xfrm>
        </p:spPr>
        <p:txBody>
          <a:bodyPr>
            <a:noAutofit/>
          </a:bodyPr>
          <a:lstStyle/>
          <a:p>
            <a:pPr lvl="1"/>
            <a:r>
              <a:rPr lang="it-IT">
                <a:solidFill>
                  <a:prstClr val="black"/>
                </a:solidFill>
              </a:rPr>
              <a:t>Usare una scala stabile per svolgere lavori a una certa altezza. </a:t>
            </a:r>
          </a:p>
          <a:p>
            <a:pPr lvl="1"/>
            <a:r>
              <a:rPr lang="it-IT">
                <a:solidFill>
                  <a:prstClr val="black"/>
                </a:solidFill>
              </a:rPr>
              <a:t>Scegliere scale con le seguenti caratteristiche: gradini larghi (invece di pioli), un rivestimento antisdrucciolo, solidi piedini di gomma e un guarda-corpo sulla pedana che arrivi almeno al ginocchio.</a:t>
            </a:r>
          </a:p>
          <a:p>
            <a:pPr lvl="1"/>
            <a:r>
              <a:rPr lang="it-IT">
                <a:solidFill>
                  <a:prstClr val="black"/>
                </a:solidFill>
              </a:rPr>
              <a:t>In presenza di bambini in casa non lasciare ausili di salita davanti a finestre e balconi.</a:t>
            </a:r>
          </a:p>
          <a:p>
            <a:pPr lvl="1"/>
            <a:r>
              <a:rPr lang="it-IT">
                <a:solidFill>
                  <a:prstClr val="black"/>
                </a:solidFill>
              </a:rPr>
              <a:t>Non salire su scale portatili dopo avere consumato alcolici.</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7" y="1484784"/>
            <a:ext cx="2530136" cy="3918025"/>
          </a:xfrm>
          <a:prstGeom prst="rect">
            <a:avLst/>
          </a:prstGeom>
        </p:spPr>
      </p:pic>
    </p:spTree>
    <p:extLst>
      <p:ext uri="{BB962C8B-B14F-4D97-AF65-F5344CB8AC3E}">
        <p14:creationId xmlns:p14="http://schemas.microsoft.com/office/powerpoint/2010/main" val="343044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Camminare con attenzione</a:t>
            </a:r>
          </a:p>
        </p:txBody>
      </p:sp>
      <p:sp>
        <p:nvSpPr>
          <p:cNvPr id="3" name="Inhaltsplatzhalter 2"/>
          <p:cNvSpPr>
            <a:spLocks noGrp="1"/>
          </p:cNvSpPr>
          <p:nvPr>
            <p:ph idx="1"/>
          </p:nvPr>
        </p:nvSpPr>
        <p:spPr/>
        <p:txBody>
          <a:bodyPr>
            <a:noAutofit/>
          </a:bodyPr>
          <a:lstStyle/>
          <a:p>
            <a:pPr lvl="1"/>
            <a:r>
              <a:rPr lang="it-IT">
                <a:solidFill>
                  <a:prstClr val="black"/>
                </a:solidFill>
              </a:rPr>
              <a:t>Anche con i minuti contati: resta concentrato e non correre.</a:t>
            </a:r>
          </a:p>
          <a:p>
            <a:pPr lvl="1"/>
            <a:r>
              <a:rPr lang="it-IT">
                <a:solidFill>
                  <a:prstClr val="black"/>
                </a:solidFill>
              </a:rPr>
              <a:t>Guarda dove metti i piedi e fai attenzione ai dislivelli.</a:t>
            </a:r>
          </a:p>
          <a:p>
            <a:pPr lvl="1"/>
            <a:r>
              <a:rPr lang="it-IT" b="0" i="0" u="none" strike="noStrike">
                <a:solidFill>
                  <a:srgbClr val="000000"/>
                </a:solidFill>
                <a:latin typeface="BFU Suisse" panose="020B0504000000000000" pitchFamily="34" charset="-78"/>
                <a:cs typeface="BFU Suisse" panose="020B0504000000000000" pitchFamily="34" charset="-78"/>
              </a:rPr>
              <a:t>Sulle scale usa il corrimano. </a:t>
            </a:r>
            <a:r>
              <a:rPr lang="it-IT" b="0" i="0">
                <a:solidFill>
                  <a:srgbClr val="000000"/>
                </a:solidFill>
                <a:latin typeface="BFU Suisse" panose="020B0504000000000000" pitchFamily="34" charset="-78"/>
                <a:cs typeface="BFU Suisse" panose="020B0504000000000000" pitchFamily="34" charset="-78"/>
              </a:rPr>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a:p>
        </p:txBody>
      </p:sp>
    </p:spTree>
    <p:extLst>
      <p:ext uri="{BB962C8B-B14F-4D97-AF65-F5344CB8AC3E}">
        <p14:creationId xmlns:p14="http://schemas.microsoft.com/office/powerpoint/2010/main" val="2737903017"/>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Props1.xml><?xml version="1.0" encoding="utf-8"?>
<ds:datastoreItem xmlns:ds="http://schemas.openxmlformats.org/officeDocument/2006/customXml" ds:itemID="{C9E4B6F8-D0AD-40B1-ACEB-2C0D4A7B6E72}">
  <ds:schemaRefs>
    <ds:schemaRef ds:uri="http://schemas.microsoft.com/sharepoint/v3/contenttype/forms"/>
  </ds:schemaRefs>
</ds:datastoreItem>
</file>

<file path=customXml/itemProps2.xml><?xml version="1.0" encoding="utf-8"?>
<ds:datastoreItem xmlns:ds="http://schemas.openxmlformats.org/officeDocument/2006/customXml" ds:itemID="{4359A1B7-EF7D-463B-91E6-A96FC8DE9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5E5B8F-8475-4516-AC2E-6F1401A05ABF}">
  <ds:schemaRefs>
    <ds:schemaRef ds:uri="http://purl.org/dc/terms/"/>
    <ds:schemaRef ds:uri="http://www.w3.org/XML/1998/namespace"/>
    <ds:schemaRef ds:uri="bb4941f2-48be-4bb0-a3d9-a0ff0057a962"/>
    <ds:schemaRef ds:uri="28b27246-006c-4c52-ba09-a14edd98252a"/>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1238</Words>
  <Application>Microsoft Office PowerPoint</Application>
  <PresentationFormat>Breitbild</PresentationFormat>
  <Paragraphs>104</Paragraphs>
  <Slides>15</Slides>
  <Notes>12</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Design bfu</vt:lpstr>
      <vt:lpstr>Cadere è un gioco da ragazzi.</vt:lpstr>
      <vt:lpstr>Circa 1 mln di infortuni non professionali della popolazione residente in Svizzera, Ø 2016−2020</vt:lpstr>
      <vt:lpstr>Feriti nell’ambito non professionale della popolazione residente in Svizzera, 17−64 anni, Ø 2016−2020</vt:lpstr>
      <vt:lpstr>Tasso di cadute con lesioni secondo la dinamica dell’incidente nel nucleo familiare, in giardino e nel tempo libero, persone 17−64 anni, Ø 2016−2020</vt:lpstr>
      <vt:lpstr>Cause di cadute frequenti</vt:lpstr>
      <vt:lpstr>Eliminare i punti a rischio di caduta</vt:lpstr>
      <vt:lpstr>Scale più sicure</vt:lpstr>
      <vt:lpstr>Utilizzare scale con una buona stabilità</vt:lpstr>
      <vt:lpstr>Camminare con attenzione</vt:lpstr>
      <vt:lpstr>Mantenere l’equilibrio</vt:lpstr>
      <vt:lpstr>Raccomandazioni di movimento</vt:lpstr>
      <vt:lpstr>Esercizio per la forza: divaricare la gamba</vt:lpstr>
      <vt:lpstr>Esercizio per l’equilibrio: stare in piedi su una gamba</vt:lpstr>
      <vt:lpstr>PowerPoint-Präsentation</vt:lpstr>
      <vt:lpstr>Maggiori informazioni</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Baeriswyl Michelle</dc:creator>
  <cp:lastModifiedBy>Baeriswyl Michelle</cp:lastModifiedBy>
  <cp:revision>37</cp:revision>
  <cp:lastPrinted>2019-03-22T15:02:17Z</cp:lastPrinted>
  <dcterms:created xsi:type="dcterms:W3CDTF">2020-06-18T12:59:55Z</dcterms:created>
  <dcterms:modified xsi:type="dcterms:W3CDTF">2024-06-19T08:38:42Z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