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3"/>
  </p:notesMasterIdLst>
  <p:handoutMasterIdLst>
    <p:handoutMasterId r:id="rId14"/>
  </p:handoutMasterIdLst>
  <p:sldIdLst>
    <p:sldId id="262" r:id="rId5"/>
    <p:sldId id="293" r:id="rId6"/>
    <p:sldId id="289" r:id="rId7"/>
    <p:sldId id="291" r:id="rId8"/>
    <p:sldId id="290" r:id="rId9"/>
    <p:sldId id="288" r:id="rId10"/>
    <p:sldId id="292" r:id="rId11"/>
    <p:sldId id="287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 Andrea" initials="KA" lastIdx="2" clrIdx="0">
    <p:extLst>
      <p:ext uri="{19B8F6BF-5375-455C-9EA6-DF929625EA0E}">
        <p15:presenceInfo xmlns:p15="http://schemas.microsoft.com/office/powerpoint/2012/main" userId="S-1-5-21-1475044384-693701708-1244863647-20654" providerId="AD"/>
      </p:ext>
    </p:extLst>
  </p:cmAuthor>
  <p:cmAuthor id="2" name="Benedikt Heer" initials="BH" lastIdx="1" clrIdx="1">
    <p:extLst>
      <p:ext uri="{19B8F6BF-5375-455C-9EA6-DF929625EA0E}">
        <p15:presenceInfo xmlns:p15="http://schemas.microsoft.com/office/powerpoint/2012/main" userId="Benedikt He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77739" autoAdjust="0"/>
  </p:normalViewPr>
  <p:slideViewPr>
    <p:cSldViewPr showGuides="1">
      <p:cViewPr varScale="1">
        <p:scale>
          <a:sx n="71" d="100"/>
          <a:sy n="71" d="100"/>
        </p:scale>
        <p:origin x="57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EB949E68-1B23-4519-A4A5-C17B9BB48639}"/>
    <pc:docChg chg="modSld">
      <pc:chgData name="Baeriswyl Michelle" userId="7dbe6026-e9b7-4e33-982d-84db899c07af" providerId="ADAL" clId="{EB949E68-1B23-4519-A4A5-C17B9BB48639}" dt="2020-10-28T08:59:20.020" v="3" actId="20577"/>
      <pc:docMkLst>
        <pc:docMk/>
      </pc:docMkLst>
      <pc:sldChg chg="modSp">
        <pc:chgData name="Baeriswyl Michelle" userId="7dbe6026-e9b7-4e33-982d-84db899c07af" providerId="ADAL" clId="{EB949E68-1B23-4519-A4A5-C17B9BB48639}" dt="2020-10-28T08:59:20.020" v="3" actId="20577"/>
        <pc:sldMkLst>
          <pc:docMk/>
          <pc:sldMk cId="3350764025" sldId="292"/>
        </pc:sldMkLst>
        <pc:spChg chg="mod">
          <ac:chgData name="Baeriswyl Michelle" userId="7dbe6026-e9b7-4e33-982d-84db899c07af" providerId="ADAL" clId="{EB949E68-1B23-4519-A4A5-C17B9BB48639}" dt="2020-10-28T08:59:20.020" v="3" actId="20577"/>
          <ac:spMkLst>
            <pc:docMk/>
            <pc:sldMk cId="3350764025" sldId="29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277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333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Oktober 20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hyperlink" Target="http://www.bfu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Don’t be thrown off track! 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SafetyKit</a:t>
            </a:r>
            <a:r>
              <a:rPr lang="en-GB" dirty="0"/>
              <a:t> Sledding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560839" cy="4692179"/>
          </a:xfrm>
        </p:spPr>
        <p:txBody>
          <a:bodyPr/>
          <a:lstStyle/>
          <a:p>
            <a:pPr marL="0" lvl="1" indent="0">
              <a:buNone/>
            </a:pPr>
            <a:r>
              <a:rPr lang="en-GB" dirty="0"/>
              <a:t>Ready, steady, go! Let your sled run and feel the snow swirling on your face – sledding is fantastic fun for </a:t>
            </a:r>
            <a:r>
              <a:rPr lang="en-GB"/>
              <a:t>all the family</a:t>
            </a:r>
            <a:r>
              <a:rPr lang="en-GB" dirty="0"/>
              <a:t>.</a:t>
            </a:r>
          </a:p>
          <a:p>
            <a:pPr marL="0" lvl="1" indent="0">
              <a:buNone/>
            </a:pPr>
            <a:r>
              <a:rPr lang="en-GB" dirty="0"/>
              <a:t>The other side of the coin is that every year, 6500 sled rides end at a doctor’s surgery. </a:t>
            </a:r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692696"/>
            <a:ext cx="316861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right equipment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560839" cy="4692179"/>
          </a:xfrm>
        </p:spPr>
        <p:txBody>
          <a:bodyPr/>
          <a:lstStyle/>
          <a:p>
            <a:pPr lvl="1"/>
            <a:r>
              <a:rPr lang="en-GB" dirty="0"/>
              <a:t>Helmet and ski goggles </a:t>
            </a:r>
          </a:p>
          <a:p>
            <a:pPr lvl="1"/>
            <a:r>
              <a:rPr lang="en-GB" dirty="0"/>
              <a:t>Boots with a high shaft and good treads. We also recommend braking aids, especially in icy conditions. </a:t>
            </a:r>
          </a:p>
          <a:p>
            <a:pPr lvl="1"/>
            <a:r>
              <a:rPr lang="en-GB" dirty="0"/>
              <a:t>Winter jacket, ski/snow trousers and gloves </a:t>
            </a:r>
          </a:p>
          <a:p>
            <a:pPr lvl="1"/>
            <a:r>
              <a:rPr lang="en-GB" dirty="0"/>
              <a:t>Sled in perfect condition</a:t>
            </a:r>
          </a:p>
          <a:p>
            <a:pPr marL="896964" lvl="1" indent="-625475">
              <a:spcAft>
                <a:spcPts val="600"/>
              </a:spcAft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604667"/>
            <a:ext cx="3618756" cy="24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ideal sled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5"/>
            <a:ext cx="7632847" cy="3672408"/>
          </a:xfrm>
        </p:spPr>
        <p:txBody>
          <a:bodyPr/>
          <a:lstStyle/>
          <a:p>
            <a:pPr lvl="1"/>
            <a:r>
              <a:rPr lang="en-GB" dirty="0"/>
              <a:t>Only sports sleds ensure accurate steering on hard and icy surfaces. </a:t>
            </a:r>
          </a:p>
          <a:p>
            <a:pPr lvl="1"/>
            <a:r>
              <a:rPr lang="en-GB" dirty="0"/>
              <a:t>Wooden sleds with stiff, flat runners have poor steerability.</a:t>
            </a:r>
          </a:p>
          <a:p>
            <a:pPr lvl="1"/>
            <a:r>
              <a:rPr lang="en-GB" dirty="0"/>
              <a:t>A plastic bob can only be controlled on soft, wet snow. On hard and icy surfaces, it will pick up speed very fast, making braking and steering difficult.  </a:t>
            </a:r>
            <a:br>
              <a:rPr lang="en-GB" dirty="0"/>
            </a:b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604667"/>
            <a:ext cx="3618756" cy="2412504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519453" y="5240861"/>
            <a:ext cx="8579509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8400" lvl="1" indent="-1168400">
              <a:buFont typeface="Suisse Int'l" panose="020B0504000000000000" pitchFamily="34" charset="0"/>
              <a:buNone/>
            </a:pPr>
            <a:r>
              <a:rPr lang="en-GB" dirty="0">
                <a:solidFill>
                  <a:schemeClr val="accent2"/>
                </a:solidFill>
              </a:rPr>
              <a:t>Choose a sports sled for better </a:t>
            </a:r>
            <a:r>
              <a:rPr lang="en-GB" dirty="0" err="1">
                <a:solidFill>
                  <a:schemeClr val="accent2"/>
                </a:solidFill>
              </a:rPr>
              <a:t>steerability</a:t>
            </a:r>
            <a:r>
              <a:rPr lang="en-GB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55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can I sled?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344815" cy="4692179"/>
          </a:xfrm>
        </p:spPr>
        <p:txBody>
          <a:bodyPr/>
          <a:lstStyle/>
          <a:p>
            <a:pPr lvl="1"/>
            <a:r>
              <a:rPr lang="en-GB" dirty="0"/>
              <a:t>On obstacle-free slopes and trails (no walls, fences, pedestrians, motor vehicles). </a:t>
            </a:r>
          </a:p>
          <a:p>
            <a:pPr lvl="1"/>
            <a:r>
              <a:rPr lang="en-GB" dirty="0"/>
              <a:t>Specially signposted sled runs and trails are ideal. </a:t>
            </a:r>
          </a:p>
          <a:p>
            <a:pPr lvl="1"/>
            <a:r>
              <a:rPr lang="en-GB" dirty="0"/>
              <a:t>Sledding on snow sports slopes is normally prohibited.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41" y="1772816"/>
            <a:ext cx="283927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0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sledding rules of conduct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280919" cy="4692179"/>
          </a:xfrm>
        </p:spPr>
        <p:txBody>
          <a:bodyPr/>
          <a:lstStyle/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Be considerate of others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Adapt your speed and style to suit your ability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Respect the route of the person ahead of you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Leave sufficient room when overtaking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Look uphill before entering or starting a run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Always stop at the side of the run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Always climb or descend at the side of the run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Follow the signage and markings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Provide assistance</a:t>
            </a:r>
          </a:p>
          <a:p>
            <a:pPr marL="625475" indent="-625475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/>
              <a:t>In the event of an accident: provide contact </a:t>
            </a:r>
            <a:br>
              <a:rPr lang="en-GB" dirty="0"/>
            </a:br>
            <a:r>
              <a:rPr lang="en-GB" dirty="0"/>
              <a:t>details</a:t>
            </a:r>
          </a:p>
          <a:p>
            <a:pPr marL="625475" indent="-625475">
              <a:spcAft>
                <a:spcPts val="600"/>
              </a:spcAft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677093"/>
            <a:ext cx="4027754" cy="557021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14095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en-GB" dirty="0"/>
              <a:t>Sledding</a:t>
            </a:r>
            <a:r>
              <a:rPr lang="de-CH" dirty="0">
                <a:solidFill>
                  <a:prstClr val="black"/>
                </a:solidFill>
              </a:rPr>
              <a:t>»</a:t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/>
              <a:t>(available in French, German and Italian)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6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pPr marL="0" lvl="1" indent="0">
              <a:spcAft>
                <a:spcPts val="0"/>
              </a:spcAft>
              <a:buNone/>
            </a:pPr>
            <a:r>
              <a:rPr lang="en-GB" dirty="0"/>
              <a:t>Get more information on this topic in the BFU brochure</a:t>
            </a:r>
          </a:p>
          <a:p>
            <a:pPr marL="0" lvl="1" indent="0">
              <a:buNone/>
            </a:pPr>
            <a:r>
              <a:rPr lang="en-GB" dirty="0"/>
              <a:t>«Sledding» </a:t>
            </a:r>
            <a:r>
              <a:rPr lang="en-GB" sz="1600" dirty="0"/>
              <a:t>(Art. 3.001 - available in French, German and Italian):</a:t>
            </a:r>
          </a:p>
          <a:p>
            <a:pPr marL="0" lvl="1" indent="0">
              <a:buNone/>
            </a:pPr>
            <a:endParaRPr lang="en-GB" sz="1600" dirty="0"/>
          </a:p>
          <a:p>
            <a:pPr>
              <a:spcBef>
                <a:spcPts val="1200"/>
              </a:spcBef>
            </a:pPr>
            <a:r>
              <a:rPr lang="en-GB" dirty="0"/>
              <a:t>Order it free of charge at </a:t>
            </a:r>
            <a:r>
              <a:rPr lang="en-GB" dirty="0">
                <a:hlinkClick r:id="rId3"/>
              </a:rPr>
              <a:t>bestellen.bfu.ch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>
                <a:hlinkClick r:id="rId4"/>
              </a:rPr>
              <a:t>bfu.ch</a:t>
            </a:r>
            <a:r>
              <a:rPr lang="en-GB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52" y="1510716"/>
            <a:ext cx="2270865" cy="32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8322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56EFB5-193B-4F92-87FD-E22B629F4E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F25DE8-B092-4FB3-8D7A-EEA427753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F6E6CB-DDC5-40CB-A374-27F83FEB90E0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bb4941f2-48be-4bb0-a3d9-a0ff0057a962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358</Words>
  <Application>Microsoft Office PowerPoint</Application>
  <PresentationFormat>Breitbild</PresentationFormat>
  <Paragraphs>47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BFU Suisse</vt:lpstr>
      <vt:lpstr>BFU Suisse </vt:lpstr>
      <vt:lpstr>BFU Suisse Medium</vt:lpstr>
      <vt:lpstr>Suisse Int'l</vt:lpstr>
      <vt:lpstr>Design bfu</vt:lpstr>
      <vt:lpstr>Don’t be thrown off track!  </vt:lpstr>
      <vt:lpstr>PowerPoint-Präsentation</vt:lpstr>
      <vt:lpstr>The right equipment</vt:lpstr>
      <vt:lpstr>The ideal sled</vt:lpstr>
      <vt:lpstr>Where can I sled?</vt:lpstr>
      <vt:lpstr>10 sledding rules of conduct</vt:lpstr>
      <vt:lpstr>PowerPoint-Präsentation</vt:lpstr>
      <vt:lpstr>More information</vt:lpstr>
    </vt:vector>
  </TitlesOfParts>
  <Manager/>
  <Company>bfu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</dc:title>
  <dc:subject/>
  <dc:creator>Baeriswyl Michelle</dc:creator>
  <cp:keywords/>
  <dc:description/>
  <cp:lastModifiedBy>Baeriswyl Michelle</cp:lastModifiedBy>
  <cp:revision>84</cp:revision>
  <cp:lastPrinted>2020-06-25T08:15:24Z</cp:lastPrinted>
  <dcterms:created xsi:type="dcterms:W3CDTF">2019-07-08T10:42:09Z</dcterms:created>
  <dcterms:modified xsi:type="dcterms:W3CDTF">2020-10-28T08:59:26Z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</Properties>
</file>