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306" r:id="rId6"/>
    <p:sldId id="314" r:id="rId7"/>
    <p:sldId id="313" r:id="rId8"/>
    <p:sldId id="315" r:id="rId9"/>
    <p:sldId id="296" r:id="rId10"/>
    <p:sldId id="310" r:id="rId11"/>
    <p:sldId id="311" r:id="rId12"/>
    <p:sldId id="312" r:id="rId13"/>
    <p:sldId id="307" r:id="rId14"/>
    <p:sldId id="290" r:id="rId15"/>
    <p:sldId id="28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E6D21-7F7E-5D0A-F2FF-F936E5AE299E}" v="12" dt="2023-05-15T13:38:45.319"/>
    <p1510:client id="{734C9C20-6FF9-48C4-9A28-C78C18C3B011}" v="1" dt="2023-05-15T06:15:27.37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155" d="100"/>
          <a:sy n="155" d="100"/>
        </p:scale>
        <p:origin x="267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06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5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Bureau de 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6574"/>
            <a:ext cx="2206228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fr-CH" sz="1000" spc="19" baseline="0" noProof="0" dirty="0">
                <a:solidFill>
                  <a:schemeClr val="bg1"/>
                </a:solidFill>
              </a:rPr>
              <a:t> 5a, 3011 Berne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info@bpa.ch bpa.ch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BJ7aGT-U7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%2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780927"/>
            <a:ext cx="7632327" cy="1584177"/>
          </a:xfrm>
        </p:spPr>
        <p:txBody>
          <a:bodyPr/>
          <a:lstStyle/>
          <a:p>
            <a:br>
              <a:rPr lang="fr-CH" dirty="0"/>
            </a:br>
            <a:r>
              <a:rPr lang="fr-CH" dirty="0"/>
              <a:t>La sécurité à vélo: plus qu’une simple question de chance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Équipez votre vélo correctement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CH" sz="2200" dirty="0"/>
              <a:t>La loi prescrit l’équipement suivant pour le vélo:</a:t>
            </a:r>
          </a:p>
          <a:p>
            <a:pPr lvl="1"/>
            <a:r>
              <a:rPr lang="fr-CH" sz="2200" dirty="0"/>
              <a:t>Éclairage non clignotant, blanc à l’avant et rouge à l’arrière, fixe ou amovible, visible à 100 m de nuit et par beau temps.</a:t>
            </a:r>
          </a:p>
          <a:p>
            <a:pPr lvl="1"/>
            <a:r>
              <a:rPr lang="fr-CH" sz="2200" dirty="0"/>
              <a:t>Catadioptres ou feuilles réfléchissantes fixes, blanc(</a:t>
            </a:r>
            <a:r>
              <a:rPr lang="fr-CH" sz="2200" dirty="0" err="1"/>
              <a:t>he</a:t>
            </a:r>
            <a:r>
              <a:rPr lang="fr-CH" sz="2200" dirty="0"/>
              <a:t>) à l’avant et rouge à l’arrière, avec une surface réfléchissante de 10 cm</a:t>
            </a:r>
            <a:r>
              <a:rPr lang="fr-CH" sz="2200" baseline="30000" dirty="0"/>
              <a:t>2</a:t>
            </a:r>
            <a:r>
              <a:rPr lang="fr-CH" sz="2200" dirty="0"/>
              <a:t> au moins et visibles à 100 m.</a:t>
            </a:r>
          </a:p>
          <a:p>
            <a:pPr lvl="1"/>
            <a:r>
              <a:rPr lang="fr-CH" sz="2200" dirty="0"/>
              <a:t>Catadioptres à l’avant et à l’arrière des pédales (sauf pour les pédales de course et les pédales de sécurité).</a:t>
            </a:r>
          </a:p>
          <a:p>
            <a:pPr lvl="1"/>
            <a:r>
              <a:rPr lang="fr-CH" sz="2200" dirty="0"/>
              <a:t>Pneus dont la toile n’est pas apparente.</a:t>
            </a:r>
          </a:p>
          <a:p>
            <a:pPr lvl="1"/>
            <a:r>
              <a:rPr lang="fr-CH" sz="2200" dirty="0"/>
              <a:t>Frein puissant à chaque roue.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3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fr-CH" dirty="0">
                <a:solidFill>
                  <a:prstClr val="black"/>
                </a:solidFill>
              </a:rPr>
              <a:t>Vidéo «</a:t>
            </a:r>
            <a:r>
              <a:rPr lang="fr-CH" dirty="0">
                <a:hlinkClick r:id="rId3"/>
              </a:rPr>
              <a:t>Faire du vélo</a:t>
            </a:r>
            <a:r>
              <a:rPr lang="fr-CH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76048"/>
            <a:ext cx="11132663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Découvrez plus de conseils en matière de prévention des accidents sur </a:t>
            </a:r>
            <a:br>
              <a:rPr lang="fr-CH"/>
            </a:br>
            <a:r>
              <a:rPr lang="fr-CH"/>
              <a:t>bpa.ch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5B7B03-19FC-ABB2-441A-E8621AC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2" b="2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00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En Suisse, plus de trois millions de personnes font du vélo.</a:t>
            </a:r>
          </a:p>
          <a:p>
            <a:pPr marL="0" lvl="1" indent="0">
              <a:buNone/>
            </a:pPr>
            <a:r>
              <a:rPr lang="fr-CH" dirty="0"/>
              <a:t>Hélas, cet engouement s’accompagne aussi d’un risque d’accident. </a:t>
            </a:r>
          </a:p>
          <a:p>
            <a:pPr marL="0" lvl="1" indent="0">
              <a:buNone/>
            </a:pPr>
            <a:r>
              <a:rPr lang="fr-CH" dirty="0"/>
              <a:t>Voici nos conseils pour arriver à bon port.</a:t>
            </a:r>
          </a:p>
          <a:p>
            <a:pPr marL="273050" lvl="1" indent="-27305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Anticipez et roulez de manière défensive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 vert="horz" lIns="0" tIns="0" rIns="0" bIns="0" rtlCol="0" anchor="t">
            <a:normAutofit/>
          </a:bodyPr>
          <a:lstStyle/>
          <a:p>
            <a:pPr marL="0" lvl="1" indent="0">
              <a:buNone/>
            </a:pPr>
            <a:r>
              <a:rPr lang="fr-CH" dirty="0"/>
              <a:t>Les cyclistes qui anticipent, roulent de manière défensive et sont prêts à freiner peuvent identifier les dangers à temps et réagir de manière appropriée.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0A135-1378-857B-5DE5-8E19F434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49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Circulez au milieu de la voie dans les giratoires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Dans un giratoire, circulez au milieu de la chaussée. L’obligation de tenir sa droite ne s’applique pas, ce qui permet d’éviter les conflits avec les véhicules à moteur tentés de dépasser les cyclistes.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F250E8-C3E1-378F-8F10-D61AA061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66" y="1556792"/>
            <a:ext cx="5472610" cy="45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Rendez-vous visible, même de jour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1EB74D9-BAC3-4A5B-3992-14DC14E51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95000"/>
              </a:lnSpc>
              <a:buNone/>
            </a:pPr>
            <a:r>
              <a:rPr lang="fr-CH" sz="2200" dirty="0"/>
              <a:t>Qui réfléchit est vu plus tôt et mieux. C’est vrai non seulement en cas de mauvais temps, au crépuscule et la nuit, mais aussi la journée.</a:t>
            </a:r>
          </a:p>
          <a:p>
            <a:pPr lvl="1">
              <a:lnSpc>
                <a:spcPct val="95000"/>
              </a:lnSpc>
            </a:pPr>
            <a:r>
              <a:rPr lang="fr-CH" sz="2200" dirty="0"/>
              <a:t>Portez des vêtements clairs ou voyants, dans l’idéal un gilet </a:t>
            </a:r>
            <a:r>
              <a:rPr lang="fr-CH" sz="2200"/>
              <a:t>de sécurité.</a:t>
            </a:r>
            <a:endParaRPr lang="fr-CH" sz="2200" dirty="0"/>
          </a:p>
          <a:p>
            <a:pPr lvl="1">
              <a:lnSpc>
                <a:spcPct val="95000"/>
              </a:lnSpc>
            </a:pPr>
            <a:r>
              <a:rPr lang="fr-CH" sz="2200" dirty="0"/>
              <a:t>Portez en plus des éléments réfléchissants la nuit, en particulier sur les parties du corps qui sont en mouvement.</a:t>
            </a:r>
          </a:p>
          <a:p>
            <a:pPr lvl="1">
              <a:lnSpc>
                <a:spcPct val="95000"/>
              </a:lnSpc>
            </a:pPr>
            <a:r>
              <a:rPr lang="fr-CH" sz="2200" i="0" dirty="0">
                <a:effectLst/>
              </a:rPr>
              <a:t>Des catadioptres sur les rayons ou des pneus réfléchissants augmentent votre visibilité latérale.</a:t>
            </a:r>
          </a:p>
          <a:p>
            <a:pPr marL="0" lvl="1" indent="0">
              <a:lnSpc>
                <a:spcPct val="95000"/>
              </a:lnSpc>
              <a:buNone/>
            </a:pPr>
            <a:endParaRPr lang="de-CH" sz="2200" spc="10" dirty="0">
              <a:effectLst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CE162F-BF16-8B54-0915-F979B8CC3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37977"/>
            <a:ext cx="3096344" cy="44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Roulez toujours avec un casque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fontScale="92500"/>
          </a:bodyPr>
          <a:lstStyle/>
          <a:p>
            <a:pPr lvl="1"/>
            <a:r>
              <a:rPr lang="fr-CH"/>
              <a:t>Portez un casque de vélo conforme à la norme EN 1078.</a:t>
            </a:r>
          </a:p>
          <a:p>
            <a:pPr lvl="1"/>
            <a:r>
              <a:rPr lang="fr-CH"/>
              <a:t>Essayez le casque avant de l’acheter: il doit être bien adapté, sans serrer ni bouger.</a:t>
            </a:r>
          </a:p>
          <a:p>
            <a:pPr lvl="1"/>
            <a:r>
              <a:rPr lang="fr-CH"/>
              <a:t>Veillez à ce que le casque soit bien visible.</a:t>
            </a:r>
          </a:p>
          <a:p>
            <a:pPr lvl="1"/>
            <a:r>
              <a:rPr lang="fr-CH"/>
              <a:t>Nettoyez le casque à l’eau et au savon.</a:t>
            </a:r>
          </a:p>
          <a:p>
            <a:pPr lvl="1"/>
            <a:r>
              <a:rPr lang="fr-CH"/>
              <a:t>Remplacez-le s’il a subi un choc important ou selon les instructions du fabricant.</a:t>
            </a:r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D14168-DE44-E60C-97F6-E75D6691B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86821-E4DC-C1FE-6312-E0931F97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522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2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/>
              <a:t>Resserrez le casque au moyen de la molette de réglage à l’arrière: il ne doit pas bouger, même avec la jugulaire ouverte.</a:t>
            </a:r>
          </a:p>
        </p:txBody>
      </p:sp>
      <p:pic>
        <p:nvPicPr>
          <p:cNvPr id="16" name="Grafik 15" descr="Ein Bild, das draußen, tragen, Helm enthält.&#10;&#10;Automatisch generierte Beschreibung">
            <a:extLst>
              <a:ext uri="{FF2B5EF4-FFF2-40B4-BE49-F238E27FC236}">
                <a16:creationId xmlns:a16="http://schemas.microsoft.com/office/drawing/2014/main" id="{E3C62059-D5A2-B39B-30F0-2901DC89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Mettez le casque de vélo correctement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EB9866-784F-7C01-09A9-2ABC70EC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Mettez le casque de vélo correctement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A21D2-F025-3772-14B4-1E03B974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BD4D5-041D-6EE3-2415-A4660A09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Le casque est à deux largeurs de doigt au-dessus du nez.</a:t>
            </a:r>
          </a:p>
          <a:p>
            <a:pPr marL="0" lvl="1" indent="0">
              <a:buNone/>
            </a:pPr>
            <a:r>
              <a:rPr lang="fr-CH" dirty="0"/>
              <a:t>Les sangles se rejoignent juste en dessous de l’oreille.</a:t>
            </a:r>
          </a:p>
        </p:txBody>
      </p:sp>
    </p:spTree>
    <p:extLst>
      <p:ext uri="{BB962C8B-B14F-4D97-AF65-F5344CB8AC3E}">
        <p14:creationId xmlns:p14="http://schemas.microsoft.com/office/powerpoint/2010/main" val="17319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Serrez les sangles de manière uniforme et de sorte à pouvoir placer un ou deux doigts entre le menton et la jugulaire.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BCDE64-D72E-DB8C-8183-9C10650F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129" b="2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Mettez le casque de vélo correctement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4C2A8E-7BAC-7E2F-F2B1-2E448FB9E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63958-12C6-40F8-9D24-81707E075516}">
  <ds:schemaRefs>
    <ds:schemaRef ds:uri="http://schemas.microsoft.com/office/2006/metadata/properties"/>
    <ds:schemaRef ds:uri="bb4941f2-48be-4bb0-a3d9-a0ff0057a962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b27246-006c-4c52-ba09-a14edd98252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425D36-B8F1-454A-883F-9D6E72DBA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522</Words>
  <Application>Microsoft Office PowerPoint</Application>
  <PresentationFormat>Breitbild</PresentationFormat>
  <Paragraphs>61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BFU Suisse </vt:lpstr>
      <vt:lpstr>Suisse Int'l</vt:lpstr>
      <vt:lpstr>Arial</vt:lpstr>
      <vt:lpstr>BFU Suisse</vt:lpstr>
      <vt:lpstr>BFU Suisse Medium</vt:lpstr>
      <vt:lpstr>Design bfu</vt:lpstr>
      <vt:lpstr> La sécurité à vélo: plus qu’une simple question de chance</vt:lpstr>
      <vt:lpstr>PowerPoint-Präsentation</vt:lpstr>
      <vt:lpstr>Anticipez et roulez de manière défensive</vt:lpstr>
      <vt:lpstr>Circulez au milieu de la voie dans les giratoires</vt:lpstr>
      <vt:lpstr>Rendez-vous visible, même de jour</vt:lpstr>
      <vt:lpstr>Roulez toujours avec un casque</vt:lpstr>
      <vt:lpstr>Mettez le casque de vélo correctement</vt:lpstr>
      <vt:lpstr>Mettez le casque de vélo correctement</vt:lpstr>
      <vt:lpstr>Mettez le casque de vélo correctement</vt:lpstr>
      <vt:lpstr>Équipez votre vélo correctement</vt:lpstr>
      <vt:lpstr>PowerPoint-Präsentation</vt:lpstr>
      <vt:lpstr>Plus d’informations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Bucherer Benedikt</cp:lastModifiedBy>
  <cp:revision>44</cp:revision>
  <cp:lastPrinted>2020-02-05T11:31:12Z</cp:lastPrinted>
  <dcterms:created xsi:type="dcterms:W3CDTF">2019-07-18T09:51:56Z</dcterms:created>
  <dcterms:modified xsi:type="dcterms:W3CDTF">2023-06-08T13:13:51Z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