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62" r:id="rId5"/>
    <p:sldId id="305" r:id="rId6"/>
    <p:sldId id="306" r:id="rId7"/>
    <p:sldId id="301" r:id="rId8"/>
    <p:sldId id="308" r:id="rId9"/>
    <p:sldId id="309" r:id="rId10"/>
    <p:sldId id="307" r:id="rId11"/>
    <p:sldId id="272" r:id="rId12"/>
    <p:sldId id="30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54972" autoAdjust="0"/>
  </p:normalViewPr>
  <p:slideViewPr>
    <p:cSldViewPr showGuides="1">
      <p:cViewPr varScale="1">
        <p:scale>
          <a:sx n="57" d="100"/>
          <a:sy n="57" d="100"/>
        </p:scale>
        <p:origin x="444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0881943E-14F6-43A4-9B1A-6F71EADE6DE8}"/>
    <pc:docChg chg="custSel modMainMaster">
      <pc:chgData name="Baeriswyl Michelle" userId="7dbe6026-e9b7-4e33-982d-84db899c07af" providerId="ADAL" clId="{0881943E-14F6-43A4-9B1A-6F71EADE6DE8}" dt="2022-07-12T06:24:42.247" v="3"/>
      <pc:docMkLst>
        <pc:docMk/>
      </pc:docMkLst>
      <pc:sldMasterChg chg="modSldLayout">
        <pc:chgData name="Baeriswyl Michelle" userId="7dbe6026-e9b7-4e33-982d-84db899c07af" providerId="ADAL" clId="{0881943E-14F6-43A4-9B1A-6F71EADE6DE8}" dt="2022-07-12T06:24:42.247" v="3"/>
        <pc:sldMasterMkLst>
          <pc:docMk/>
          <pc:sldMasterMk cId="1011663896" sldId="2147483657"/>
        </pc:sldMasterMkLst>
        <pc:sldLayoutChg chg="addSp delSp modSp mod">
          <pc:chgData name="Baeriswyl Michelle" userId="7dbe6026-e9b7-4e33-982d-84db899c07af" providerId="ADAL" clId="{0881943E-14F6-43A4-9B1A-6F71EADE6DE8}" dt="2022-07-12T06:24:42.247" v="3"/>
          <pc:sldLayoutMkLst>
            <pc:docMk/>
            <pc:sldMasterMk cId="1011663896" sldId="2147483657"/>
            <pc:sldLayoutMk cId="3891886669" sldId="2147483658"/>
          </pc:sldLayoutMkLst>
          <pc:spChg chg="del">
            <ac:chgData name="Baeriswyl Michelle" userId="7dbe6026-e9b7-4e33-982d-84db899c07af" providerId="ADAL" clId="{0881943E-14F6-43A4-9B1A-6F71EADE6DE8}" dt="2022-07-12T06:24:31.241" v="0" actId="478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add mod">
            <ac:chgData name="Baeriswyl Michelle" userId="7dbe6026-e9b7-4e33-982d-84db899c07af" providerId="ADAL" clId="{0881943E-14F6-43A4-9B1A-6F71EADE6DE8}" dt="2022-07-12T06:24:31.519" v="1"/>
            <ac:spMkLst>
              <pc:docMk/>
              <pc:sldMasterMk cId="1011663896" sldId="2147483657"/>
              <pc:sldLayoutMk cId="3891886669" sldId="2147483658"/>
              <ac:spMk id="9" creationId="{31C1AB84-DE5F-BCC6-F231-EFF617382C45}"/>
            </ac:spMkLst>
          </pc:spChg>
          <pc:spChg chg="add mod">
            <ac:chgData name="Baeriswyl Michelle" userId="7dbe6026-e9b7-4e33-982d-84db899c07af" providerId="ADAL" clId="{0881943E-14F6-43A4-9B1A-6F71EADE6DE8}" dt="2022-07-12T06:24:42.247" v="3"/>
            <ac:spMkLst>
              <pc:docMk/>
              <pc:sldMasterMk cId="1011663896" sldId="2147483657"/>
              <pc:sldLayoutMk cId="3891886669" sldId="2147483658"/>
              <ac:spMk id="10" creationId="{832021F4-CAD8-4AC5-83F7-592EFF138EBD}"/>
            </ac:spMkLst>
          </pc:spChg>
          <pc:spChg chg="del">
            <ac:chgData name="Baeriswyl Michelle" userId="7dbe6026-e9b7-4e33-982d-84db899c07af" providerId="ADAL" clId="{0881943E-14F6-43A4-9B1A-6F71EADE6DE8}" dt="2022-07-12T06:24:42.065" v="2" actId="478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  <pc:docChgLst>
    <pc:chgData name="Baeriswyl Michelle" userId="7dbe6026-e9b7-4e33-982d-84db899c07af" providerId="ADAL" clId="{F7FF53CB-B373-4433-8A05-5E909085318A}"/>
    <pc:docChg chg="modSld">
      <pc:chgData name="Baeriswyl Michelle" userId="7dbe6026-e9b7-4e33-982d-84db899c07af" providerId="ADAL" clId="{F7FF53CB-B373-4433-8A05-5E909085318A}" dt="2023-07-26T10:31:09.372" v="1" actId="20577"/>
      <pc:docMkLst>
        <pc:docMk/>
      </pc:docMkLst>
      <pc:sldChg chg="modSp mod">
        <pc:chgData name="Baeriswyl Michelle" userId="7dbe6026-e9b7-4e33-982d-84db899c07af" providerId="ADAL" clId="{F7FF53CB-B373-4433-8A05-5E909085318A}" dt="2023-07-26T10:31:09.372" v="1" actId="20577"/>
        <pc:sldMkLst>
          <pc:docMk/>
          <pc:sldMk cId="1152384647" sldId="305"/>
        </pc:sldMkLst>
        <pc:spChg chg="mod">
          <ac:chgData name="Baeriswyl Michelle" userId="7dbe6026-e9b7-4e33-982d-84db899c07af" providerId="ADAL" clId="{F7FF53CB-B373-4433-8A05-5E909085318A}" dt="2023-07-26T10:31:09.372" v="1" actId="20577"/>
          <ac:spMkLst>
            <pc:docMk/>
            <pc:sldMk cId="1152384647" sldId="305"/>
            <ac:spMk id="6" creationId="{161916D2-EB64-4D9E-84F2-A0CCA990F7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70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60"/>
              </a:lnSpc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Good tread = shoes not worn out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 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Replace your running shoes regularly. Signs of excess wear and tear in running shoes: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Sections of the rubber outer sole are so worn that you can see the softer foam underneath.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The midsole feels too soft and collapses easily under pressure.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You may see longitudinal creases in the midsole.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The heel counter becomes mobile and less supportive.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Your toes wear through the toe-box and the shoe upper tears.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One shoe sole becomes asymmetrically worn when compared to the other.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One or both shoes no longer stand up straight when placed on a flat surface.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You feel increased muscle soreness after running.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Source: asics.com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en-US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 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How many pairs of running shoes do you need? One pair for each running session per week, i.e. if you run twice weekly, it is advisable to change shoes.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947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474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1C1AB84-DE5F-BCC6-F231-EFF617382C45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32021F4-CAD8-4AC5-83F7-592EFF138EBD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csukZmyk0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s://youtu.be/0qDTwJMh-g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8928471" cy="1543314"/>
          </a:xfrm>
        </p:spPr>
        <p:txBody>
          <a:bodyPr/>
          <a:lstStyle/>
          <a:p>
            <a:r>
              <a:rPr lang="en-GB"/>
              <a:t>Run smart and stay the course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Name last 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Boden, Person, draußen enthält.&#10;&#10;Automatisch generierte Beschreibung">
            <a:extLst>
              <a:ext uri="{FF2B5EF4-FFF2-40B4-BE49-F238E27FC236}">
                <a16:creationId xmlns:a16="http://schemas.microsoft.com/office/drawing/2014/main" id="{A2520784-6468-4E90-914A-D326D98974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4391"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10131A"/>
                </a:solidFill>
                <a:latin typeface="Arial" panose="020B0604020202020204" pitchFamily="34" charset="0"/>
              </a:rPr>
              <a:t>Running is a great mood booster – and a relatively safe one at that. Serious accidents are quite rare. Nevertheless, </a:t>
            </a:r>
            <a:r>
              <a:rPr lang="en-GB">
                <a:solidFill>
                  <a:srgbClr val="10131A"/>
                </a:solidFill>
                <a:latin typeface="Arial" panose="020B0604020202020204" pitchFamily="34" charset="0"/>
              </a:rPr>
              <a:t>around 20,000 </a:t>
            </a:r>
            <a:r>
              <a:rPr lang="en-GB" dirty="0">
                <a:solidFill>
                  <a:srgbClr val="10131A"/>
                </a:solidFill>
                <a:latin typeface="Arial" panose="020B0604020202020204" pitchFamily="34" charset="0"/>
              </a:rPr>
              <a:t>runners are injured in Switzerland every year.</a:t>
            </a:r>
          </a:p>
          <a:p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 source: Gettyimages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23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688509" cy="4896520"/>
          </a:xfrm>
        </p:spPr>
        <p:txBody>
          <a:bodyPr/>
          <a:lstStyle/>
          <a:p>
            <a:pPr lvl="1"/>
            <a:r>
              <a:rPr lang="en-GB" sz="2200"/>
              <a:t>Buy from a specialist retailer and ask for advice.</a:t>
            </a:r>
          </a:p>
          <a:p>
            <a:pPr lvl="1"/>
            <a:r>
              <a:rPr lang="en-GB" sz="2200"/>
              <a:t>Try on different models.</a:t>
            </a:r>
          </a:p>
          <a:p>
            <a:pPr lvl="1"/>
            <a:r>
              <a:rPr lang="en-GB" sz="2200"/>
              <a:t>Running shoes should have a good tread.</a:t>
            </a:r>
          </a:p>
          <a:p>
            <a:pPr lvl="1"/>
            <a:r>
              <a:rPr lang="en-GB" sz="2200"/>
              <a:t>They should be appropriate for your chosen running surface (tarmac roads, woodland paths etc.).</a:t>
            </a:r>
          </a:p>
          <a:p>
            <a:pPr lvl="1"/>
            <a:r>
              <a:rPr lang="en-GB" sz="2200"/>
              <a:t>Replace your running shoes regularly.</a:t>
            </a:r>
          </a:p>
          <a:p>
            <a:pPr lvl="1"/>
            <a:r>
              <a:rPr lang="en-GB" sz="2200"/>
              <a:t>If you run regularly, you should own more than one pair of running shoes.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pic>
        <p:nvPicPr>
          <p:cNvPr id="9" name="Bildplatzhalter 8" descr="Ein Bild, das Person, draußen, Boden, Bordstein enthält.&#10;&#10;Automatisch generierte Beschreibung">
            <a:extLst>
              <a:ext uri="{FF2B5EF4-FFF2-40B4-BE49-F238E27FC236}">
                <a16:creationId xmlns:a16="http://schemas.microsoft.com/office/drawing/2014/main" id="{6105CF55-7787-4223-9F90-FD10F1DB19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r="11314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Wear the right footwear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 source: Gettyimages</a:t>
            </a:r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Hit your stride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b="0" i="0">
                <a:solidFill>
                  <a:srgbClr val="333333"/>
                </a:solidFill>
                <a:effectLst/>
                <a:latin typeface="BFU Suisse Regular"/>
              </a:rPr>
              <a:t>Tips for beginners:</a:t>
            </a:r>
          </a:p>
          <a:p>
            <a:pPr lvl="1"/>
            <a:r>
              <a:rPr lang="en-GB" b="0" i="0">
                <a:solidFill>
                  <a:srgbClr val="333333"/>
                </a:solidFill>
                <a:effectLst/>
                <a:latin typeface="BFU Suisse Regular"/>
              </a:rPr>
              <a:t>Plan your training and recovery periods carefully.</a:t>
            </a:r>
          </a:p>
          <a:p>
            <a:pPr lvl="1"/>
            <a:r>
              <a:rPr lang="en-GB">
                <a:solidFill>
                  <a:srgbClr val="333333"/>
                </a:solidFill>
                <a:latin typeface="BFU Suisse Regular"/>
              </a:rPr>
              <a:t>Make sure you adopt a good running technique.</a:t>
            </a:r>
          </a:p>
          <a:p>
            <a:pPr lvl="1"/>
            <a:r>
              <a:rPr lang="en-GB"/>
              <a:t>Start off with short, gentle jogs in flat terrain.</a:t>
            </a:r>
          </a:p>
          <a:p>
            <a:pPr lvl="1"/>
            <a:r>
              <a:rPr lang="en-GB"/>
              <a:t>Alternate between walking and running.</a:t>
            </a:r>
          </a:p>
          <a:p>
            <a:pPr lvl="1"/>
            <a:r>
              <a:rPr lang="en-GB"/>
              <a:t>Choose a pace that allows you to talk to your running partner without getting out of breath.</a:t>
            </a:r>
          </a:p>
          <a:p>
            <a:pPr lvl="1"/>
            <a:r>
              <a:rPr lang="en-GB"/>
              <a:t>Gradually step up frequency, duration and intensity.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GB">
                <a:solidFill>
                  <a:srgbClr val="333333"/>
                </a:solidFill>
                <a:latin typeface="BFU Suisse Regular"/>
              </a:rPr>
              <a:t>To stabilise your foot and knee joints as well as your core, it is important to add strength, mobilisation and stretching exercises to your training regimen – particularly after an injury.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9" name="Bildplatzhalter 8" descr="Ein Bild, das Baum, draußen, Gras, Parken enthält.&#10;&#10;Automatisch generierte Beschreibung">
            <a:extLst>
              <a:ext uri="{FF2B5EF4-FFF2-40B4-BE49-F238E27FC236}">
                <a16:creationId xmlns:a16="http://schemas.microsoft.com/office/drawing/2014/main" id="{265E2F9C-A5C4-4FA0-BD09-7740516C7D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 strength exercises to your training regimen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787D2-AD76-4F30-859C-2A3E2CB8E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 source: Gettyimages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Stay focused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b="0" i="0">
                <a:solidFill>
                  <a:srgbClr val="333333"/>
                </a:solidFill>
                <a:effectLst/>
                <a:latin typeface="BFU Suisse Regular"/>
              </a:rPr>
              <a:t>Stay focused; particularly:</a:t>
            </a:r>
          </a:p>
          <a:p>
            <a:pPr lvl="2"/>
            <a:r>
              <a:rPr lang="en-GB" b="0" i="0">
                <a:solidFill>
                  <a:srgbClr val="333333"/>
                </a:solidFill>
                <a:effectLst/>
                <a:latin typeface="BFU Suisse Regular"/>
              </a:rPr>
              <a:t>in challenging terrain</a:t>
            </a:r>
          </a:p>
          <a:p>
            <a:pPr lvl="2"/>
            <a:r>
              <a:rPr lang="en-GB">
                <a:solidFill>
                  <a:srgbClr val="333333"/>
                </a:solidFill>
                <a:latin typeface="BFU Suisse Regular"/>
              </a:rPr>
              <a:t>if you are mentally and physically fatigued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236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719FC-40CF-4B89-B6C1-D544AF3ACFA9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lvl="1"/>
            <a:r>
              <a:rPr lang="en-GB"/>
              <a:t>Wear light-coloured clothing.</a:t>
            </a:r>
          </a:p>
          <a:p>
            <a:pPr lvl="1"/>
            <a:r>
              <a:rPr lang="en-GB"/>
              <a:t>Equip yourself with reflective elements that make you visible from all angles (e.g high-visibility vest, fluorescent tapes) and a headlamp if needed.</a:t>
            </a:r>
          </a:p>
          <a:p>
            <a:pPr lvl="1"/>
            <a:r>
              <a:rPr lang="en-GB"/>
              <a:t>Wear reflective accessories especially on moving body parts (arms and legs).</a:t>
            </a:r>
          </a:p>
        </p:txBody>
      </p:sp>
      <p:pic>
        <p:nvPicPr>
          <p:cNvPr id="9" name="Bildplatzhalter 8" descr="Ein Bild, das Person, grün enthält.&#10;&#10;Automatisch generierte Beschreibung">
            <a:extLst>
              <a:ext uri="{FF2B5EF4-FFF2-40B4-BE49-F238E27FC236}">
                <a16:creationId xmlns:a16="http://schemas.microsoft.com/office/drawing/2014/main" id="{A4B9729A-6E63-4E96-BF3E-03A123695F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4F83E0A-F7A3-4A24-9B0F-DCED3784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 visible – in daylight too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F247D0-6E51-4DC5-9868-9DABF85D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C14B60F-3C5E-4D30-AB3B-11CB39799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 source: Gettyimages</a:t>
            </a:r>
          </a:p>
        </p:txBody>
      </p:sp>
    </p:spTree>
    <p:extLst>
      <p:ext uri="{BB962C8B-B14F-4D97-AF65-F5344CB8AC3E}">
        <p14:creationId xmlns:p14="http://schemas.microsoft.com/office/powerpoint/2010/main" val="32000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en-GB"/>
              <a:t>Video </a:t>
            </a:r>
            <a:r>
              <a:rPr lang="en-GB">
                <a:hlinkClick r:id="rId3"/>
              </a:rPr>
              <a:t>Accident-free running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12" name="Grafik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/>
              <a:t>Find more accident prevention tips at bfu.ch.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7512F2-D14B-4B90-8FEF-5C388E54BC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bb4941f2-48be-4bb0-a3d9-a0ff0057a962"/>
    <ds:schemaRef ds:uri="http://www.w3.org/XML/1998/namespace"/>
    <ds:schemaRef ds:uri="http://purl.org/dc/terms/"/>
    <ds:schemaRef ds:uri="http://schemas.microsoft.com/office/2006/metadata/properties"/>
    <ds:schemaRef ds:uri="28b27246-006c-4c52-ba09-a14edd98252a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499</Words>
  <Application>Microsoft Office PowerPoint</Application>
  <PresentationFormat>Breitbild</PresentationFormat>
  <Paragraphs>67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BFU Suisse</vt:lpstr>
      <vt:lpstr>BFU Suisse </vt:lpstr>
      <vt:lpstr>BFU Suisse Medium</vt:lpstr>
      <vt:lpstr>BFU Suisse Regular</vt:lpstr>
      <vt:lpstr>Suisse Int'l</vt:lpstr>
      <vt:lpstr>Times New Roman</vt:lpstr>
      <vt:lpstr>Design bfu</vt:lpstr>
      <vt:lpstr>Run smart and stay the course</vt:lpstr>
      <vt:lpstr>PowerPoint-Präsentation</vt:lpstr>
      <vt:lpstr>Wear the right footwear</vt:lpstr>
      <vt:lpstr>Hit your stride</vt:lpstr>
      <vt:lpstr>Add strength exercises to your training regimen</vt:lpstr>
      <vt:lpstr>Stay focused</vt:lpstr>
      <vt:lpstr>Be visible – in daylight too</vt:lpstr>
      <vt:lpstr>PowerPoint-Präsentation</vt:lpstr>
      <vt:lpstr>More information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147</cp:revision>
  <cp:lastPrinted>2022-05-30T12:53:45Z</cp:lastPrinted>
  <dcterms:created xsi:type="dcterms:W3CDTF">2014-01-21T17:34:46Z</dcterms:created>
  <dcterms:modified xsi:type="dcterms:W3CDTF">2023-07-26T10:31:10Z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