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7"/>
  </p:notesMasterIdLst>
  <p:handoutMasterIdLst>
    <p:handoutMasterId r:id="rId18"/>
  </p:handoutMasterIdLst>
  <p:sldIdLst>
    <p:sldId id="262" r:id="rId2"/>
    <p:sldId id="259" r:id="rId3"/>
    <p:sldId id="281" r:id="rId4"/>
    <p:sldId id="284" r:id="rId5"/>
    <p:sldId id="285" r:id="rId6"/>
    <p:sldId id="286" r:id="rId7"/>
    <p:sldId id="287" r:id="rId8"/>
    <p:sldId id="288" r:id="rId9"/>
    <p:sldId id="289" r:id="rId10"/>
    <p:sldId id="290" r:id="rId11"/>
    <p:sldId id="291" r:id="rId12"/>
    <p:sldId id="292" r:id="rId13"/>
    <p:sldId id="293" r:id="rId14"/>
    <p:sldId id="294" r:id="rId15"/>
    <p:sldId id="28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12" autoAdjust="0"/>
  </p:normalViewPr>
  <p:slideViewPr>
    <p:cSldViewPr showGuides="1">
      <p:cViewPr varScale="1">
        <p:scale>
          <a:sx n="117" d="100"/>
          <a:sy n="117" d="100"/>
        </p:scale>
        <p:origin x="2155"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22130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127560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368490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97777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367868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426327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2</a:t>
            </a:fld>
            <a:endParaRPr lang="de-CH" dirty="0"/>
          </a:p>
        </p:txBody>
      </p:sp>
    </p:spTree>
    <p:extLst>
      <p:ext uri="{BB962C8B-B14F-4D97-AF65-F5344CB8AC3E}">
        <p14:creationId xmlns:p14="http://schemas.microsoft.com/office/powerpoint/2010/main" val="149452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198915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00053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361369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6683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81403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126289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82324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smtClean="0"/>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smtClean="0"/>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smtClean="0"/>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August 19</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August 19</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August 19</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August 19</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bestellen.bfu.ch/"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DE" dirty="0"/>
              <a:t>Smarte Heimwerker schützen sich</a:t>
            </a:r>
            <a:endParaRPr lang="de-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DE"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Winkelschleifer (Flex)</a:t>
            </a:r>
          </a:p>
        </p:txBody>
      </p:sp>
      <p:sp>
        <p:nvSpPr>
          <p:cNvPr id="3" name="Inhaltsplatzhalter 2"/>
          <p:cNvSpPr>
            <a:spLocks noGrp="1"/>
          </p:cNvSpPr>
          <p:nvPr>
            <p:ph idx="1"/>
          </p:nvPr>
        </p:nvSpPr>
        <p:spPr>
          <a:xfrm>
            <a:off x="479377" y="1484784"/>
            <a:ext cx="10873207" cy="4692179"/>
          </a:xfrm>
        </p:spPr>
        <p:txBody>
          <a:bodyPr>
            <a:noAutofit/>
          </a:bodyPr>
          <a:lstStyle/>
          <a:p>
            <a:pPr lvl="1"/>
            <a:r>
              <a:rPr lang="de-CH" dirty="0" smtClean="0"/>
              <a:t>Spannen </a:t>
            </a:r>
            <a:r>
              <a:rPr lang="de-CH" dirty="0"/>
              <a:t>Sie das Werkstück </a:t>
            </a:r>
            <a:r>
              <a:rPr lang="de-CH" dirty="0" smtClean="0"/>
              <a:t>fest.</a:t>
            </a:r>
          </a:p>
          <a:p>
            <a:pPr lvl="1"/>
            <a:r>
              <a:rPr lang="de-CH" dirty="0" smtClean="0"/>
              <a:t>Lassen </a:t>
            </a:r>
            <a:r>
              <a:rPr lang="de-CH" dirty="0"/>
              <a:t>Sie das Elektrowerkzeug nicht laufen, während Sie es </a:t>
            </a:r>
            <a:r>
              <a:rPr lang="de-CH" dirty="0" smtClean="0"/>
              <a:t>umhertragen.</a:t>
            </a:r>
          </a:p>
          <a:p>
            <a:pPr lvl="1"/>
            <a:r>
              <a:rPr lang="de-CH" dirty="0" smtClean="0"/>
              <a:t>Beachten </a:t>
            </a:r>
            <a:r>
              <a:rPr lang="de-CH" dirty="0"/>
              <a:t>Sie den Funkenflug (Brandgefahr</a:t>
            </a:r>
            <a:r>
              <a:rPr lang="de-CH" dirty="0" smtClean="0"/>
              <a:t>).</a:t>
            </a:r>
          </a:p>
          <a:p>
            <a:pPr lvl="1"/>
            <a:r>
              <a:rPr lang="de-CH" dirty="0" smtClean="0"/>
              <a:t>Beachten </a:t>
            </a:r>
            <a:r>
              <a:rPr lang="de-CH" dirty="0"/>
              <a:t>Sie das Ablaufdatum der Scheiben (Angaben in der Mitte der Scheibe).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248521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Stichsäge / Fuchsschwanz</a:t>
            </a:r>
          </a:p>
        </p:txBody>
      </p:sp>
      <p:sp>
        <p:nvSpPr>
          <p:cNvPr id="3" name="Inhaltsplatzhalter 2"/>
          <p:cNvSpPr>
            <a:spLocks noGrp="1"/>
          </p:cNvSpPr>
          <p:nvPr>
            <p:ph idx="1"/>
          </p:nvPr>
        </p:nvSpPr>
        <p:spPr>
          <a:xfrm>
            <a:off x="479377" y="1484784"/>
            <a:ext cx="7848871" cy="4692179"/>
          </a:xfrm>
        </p:spPr>
        <p:txBody>
          <a:bodyPr>
            <a:noAutofit/>
          </a:bodyPr>
          <a:lstStyle/>
          <a:p>
            <a:pPr lvl="1"/>
            <a:r>
              <a:rPr lang="de-CH" dirty="0" smtClean="0"/>
              <a:t>Tragen </a:t>
            </a:r>
            <a:r>
              <a:rPr lang="de-CH" dirty="0"/>
              <a:t>Sie eine Schutzbrille und </a:t>
            </a:r>
            <a:r>
              <a:rPr lang="de-CH" dirty="0" smtClean="0"/>
              <a:t>Gehörschutz.</a:t>
            </a:r>
          </a:p>
          <a:p>
            <a:pPr lvl="1"/>
            <a:r>
              <a:rPr lang="de-CH" dirty="0" smtClean="0"/>
              <a:t>Spannen </a:t>
            </a:r>
            <a:r>
              <a:rPr lang="de-CH" dirty="0"/>
              <a:t>Sie das Werkstück </a:t>
            </a:r>
            <a:r>
              <a:rPr lang="de-CH" dirty="0" smtClean="0"/>
              <a:t>fest.</a:t>
            </a:r>
          </a:p>
          <a:p>
            <a:pPr lvl="1"/>
            <a:r>
              <a:rPr lang="de-CH" dirty="0" smtClean="0"/>
              <a:t>Schalten </a:t>
            </a:r>
            <a:r>
              <a:rPr lang="de-CH" dirty="0"/>
              <a:t>Sie die Stichsäge ein und setzen Sie erst dann am Werkstück </a:t>
            </a:r>
            <a:r>
              <a:rPr lang="de-CH" dirty="0" smtClean="0"/>
              <a:t>an.</a:t>
            </a:r>
          </a:p>
          <a:p>
            <a:pPr lvl="1"/>
            <a:r>
              <a:rPr lang="de-CH" dirty="0" smtClean="0"/>
              <a:t>Halten </a:t>
            </a:r>
            <a:r>
              <a:rPr lang="de-CH" dirty="0"/>
              <a:t>Sie die Hände vom Sägebereich fern. Greifen Sie nicht unter das </a:t>
            </a:r>
            <a:r>
              <a:rPr lang="de-CH" dirty="0" smtClean="0"/>
              <a:t>Werkstück.</a:t>
            </a:r>
          </a:p>
          <a:p>
            <a:pPr lvl="1"/>
            <a:r>
              <a:rPr lang="de-CH" dirty="0" smtClean="0"/>
              <a:t>Führen </a:t>
            </a:r>
            <a:r>
              <a:rPr lang="de-CH" dirty="0"/>
              <a:t>Sie die Stichsäge mit beiden </a:t>
            </a:r>
            <a:r>
              <a:rPr lang="de-CH" dirty="0" smtClean="0"/>
              <a:t>Händen.</a:t>
            </a:r>
          </a:p>
          <a:p>
            <a:pPr lvl="1"/>
            <a:r>
              <a:rPr lang="de-CH" dirty="0" smtClean="0"/>
              <a:t>Entfernen </a:t>
            </a:r>
            <a:r>
              <a:rPr lang="de-CH" dirty="0"/>
              <a:t>Sie die Stichsäge erst im Stillstand vom Werkstück.</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436" y="1700808"/>
            <a:ext cx="2903189" cy="3870920"/>
          </a:xfrm>
          <a:prstGeom prst="rect">
            <a:avLst/>
          </a:prstGeom>
        </p:spPr>
      </p:pic>
    </p:spTree>
    <p:extLst>
      <p:ext uri="{BB962C8B-B14F-4D97-AF65-F5344CB8AC3E}">
        <p14:creationId xmlns:p14="http://schemas.microsoft.com/office/powerpoint/2010/main" val="41533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Hochdruckreiniger</a:t>
            </a:r>
          </a:p>
        </p:txBody>
      </p:sp>
      <p:sp>
        <p:nvSpPr>
          <p:cNvPr id="3" name="Inhaltsplatzhalter 2"/>
          <p:cNvSpPr>
            <a:spLocks noGrp="1"/>
          </p:cNvSpPr>
          <p:nvPr>
            <p:ph idx="1"/>
          </p:nvPr>
        </p:nvSpPr>
        <p:spPr>
          <a:xfrm>
            <a:off x="479377" y="1484784"/>
            <a:ext cx="7848871" cy="4692179"/>
          </a:xfrm>
        </p:spPr>
        <p:txBody>
          <a:bodyPr>
            <a:noAutofit/>
          </a:bodyPr>
          <a:lstStyle/>
          <a:p>
            <a:pPr lvl="1"/>
            <a:r>
              <a:rPr lang="de-CH" dirty="0" smtClean="0"/>
              <a:t>Tragen </a:t>
            </a:r>
            <a:r>
              <a:rPr lang="de-CH" dirty="0"/>
              <a:t>Sie eine Schutzbrille, Handschuhe und lange </a:t>
            </a:r>
            <a:r>
              <a:rPr lang="de-CH" dirty="0" smtClean="0"/>
              <a:t>Hosen.</a:t>
            </a:r>
          </a:p>
          <a:p>
            <a:pPr lvl="1"/>
            <a:r>
              <a:rPr lang="de-CH" dirty="0" smtClean="0"/>
              <a:t>Richten </a:t>
            </a:r>
            <a:r>
              <a:rPr lang="de-CH" dirty="0"/>
              <a:t>Sie das Gerät nie auf Menschen, Tiere oder elektrische </a:t>
            </a:r>
            <a:r>
              <a:rPr lang="de-CH" dirty="0" smtClean="0"/>
              <a:t>Teile.</a:t>
            </a:r>
          </a:p>
          <a:p>
            <a:pPr lvl="1"/>
            <a:r>
              <a:rPr lang="de-CH" dirty="0" smtClean="0"/>
              <a:t>Schliessen </a:t>
            </a:r>
            <a:r>
              <a:rPr lang="de-CH" dirty="0"/>
              <a:t>Sie das Gerät nur an Steckdosen mit FI-Schutzschalter </a:t>
            </a:r>
            <a:r>
              <a:rPr lang="de-CH" dirty="0" smtClean="0"/>
              <a:t>an.</a:t>
            </a:r>
          </a:p>
          <a:p>
            <a:pPr lvl="1"/>
            <a:r>
              <a:rPr lang="de-CH" dirty="0" smtClean="0"/>
              <a:t>Stellen </a:t>
            </a:r>
            <a:r>
              <a:rPr lang="de-CH" dirty="0"/>
              <a:t>Sie sicher, dass der </a:t>
            </a:r>
            <a:r>
              <a:rPr lang="de-CH" dirty="0" smtClean="0"/>
              <a:t>Hochdruckschlauch </a:t>
            </a:r>
            <a:r>
              <a:rPr lang="de-CH" dirty="0"/>
              <a:t>nicht beschädigt ist (</a:t>
            </a:r>
            <a:r>
              <a:rPr lang="de-CH" dirty="0" err="1"/>
              <a:t>Berstgefahr</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435" y="1484784"/>
            <a:ext cx="2903190" cy="3870920"/>
          </a:xfrm>
          <a:prstGeom prst="rect">
            <a:avLst/>
          </a:prstGeom>
        </p:spPr>
      </p:pic>
    </p:spTree>
    <p:extLst>
      <p:ext uri="{BB962C8B-B14F-4D97-AF65-F5344CB8AC3E}">
        <p14:creationId xmlns:p14="http://schemas.microsoft.com/office/powerpoint/2010/main" val="286960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Hochdruckreiniger</a:t>
            </a:r>
          </a:p>
        </p:txBody>
      </p:sp>
      <p:sp>
        <p:nvSpPr>
          <p:cNvPr id="3" name="Inhaltsplatzhalter 2"/>
          <p:cNvSpPr>
            <a:spLocks noGrp="1"/>
          </p:cNvSpPr>
          <p:nvPr>
            <p:ph idx="1"/>
          </p:nvPr>
        </p:nvSpPr>
        <p:spPr>
          <a:xfrm>
            <a:off x="479377" y="1484784"/>
            <a:ext cx="10873207" cy="4692179"/>
          </a:xfrm>
        </p:spPr>
        <p:txBody>
          <a:bodyPr>
            <a:noAutofit/>
          </a:bodyPr>
          <a:lstStyle/>
          <a:p>
            <a:pPr lvl="1"/>
            <a:r>
              <a:rPr lang="de-CH" dirty="0" smtClean="0"/>
              <a:t>Saugen </a:t>
            </a:r>
            <a:r>
              <a:rPr lang="de-CH" dirty="0"/>
              <a:t>Sie niemals lösungsmittelhaltige Flüssigkeiten, unverdünnte Säuren und Lösungsmittel an.	</a:t>
            </a:r>
            <a:endParaRPr lang="de-CH" dirty="0" smtClean="0"/>
          </a:p>
          <a:p>
            <a:pPr lvl="1"/>
            <a:r>
              <a:rPr lang="de-CH" dirty="0" smtClean="0"/>
              <a:t>Klemmen </a:t>
            </a:r>
            <a:r>
              <a:rPr lang="de-CH" dirty="0"/>
              <a:t>Sie den Auslösehebel der Sprühpistole bei Betrieb nicht </a:t>
            </a:r>
            <a:r>
              <a:rPr lang="de-CH" dirty="0" smtClean="0"/>
              <a:t>fest.</a:t>
            </a:r>
          </a:p>
          <a:p>
            <a:pPr lvl="1"/>
            <a:r>
              <a:rPr lang="de-CH" dirty="0" smtClean="0"/>
              <a:t>Reinigen </a:t>
            </a:r>
            <a:r>
              <a:rPr lang="de-CH" dirty="0"/>
              <a:t>Sie mit einem Mindestabstand von 30 </a:t>
            </a:r>
            <a:r>
              <a:rPr lang="de-CH" dirty="0" smtClean="0"/>
              <a:t>cm.</a:t>
            </a:r>
          </a:p>
          <a:p>
            <a:pPr lvl="1"/>
            <a:r>
              <a:rPr lang="de-CH" dirty="0" smtClean="0"/>
              <a:t>Lassen </a:t>
            </a:r>
            <a:r>
              <a:rPr lang="de-CH" dirty="0"/>
              <a:t>Sie das Gerät niemals unbeaufsichtigt, solange der Motor in Betrieb </a:t>
            </a:r>
            <a:r>
              <a:rPr lang="de-CH" dirty="0" smtClean="0"/>
              <a:t>ist.</a:t>
            </a:r>
          </a:p>
          <a:p>
            <a:pPr lvl="1"/>
            <a:r>
              <a:rPr lang="de-CH" dirty="0" smtClean="0"/>
              <a:t>Nehmen </a:t>
            </a:r>
            <a:r>
              <a:rPr lang="de-CH" dirty="0"/>
              <a:t>Sie die Lanze ab, wenn Sie sich entfernen.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96276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Fehlerstrom-Schutzschalter FI</a:t>
            </a:r>
          </a:p>
        </p:txBody>
      </p:sp>
      <p:sp>
        <p:nvSpPr>
          <p:cNvPr id="3" name="Inhaltsplatzhalter 2"/>
          <p:cNvSpPr>
            <a:spLocks noGrp="1"/>
          </p:cNvSpPr>
          <p:nvPr>
            <p:ph idx="1"/>
          </p:nvPr>
        </p:nvSpPr>
        <p:spPr>
          <a:xfrm>
            <a:off x="479377" y="1484784"/>
            <a:ext cx="5809941" cy="4692179"/>
          </a:xfrm>
        </p:spPr>
        <p:txBody>
          <a:bodyPr>
            <a:noAutofit/>
          </a:bodyPr>
          <a:lstStyle/>
          <a:p>
            <a:r>
              <a:rPr lang="de-CH" kern="0" dirty="0"/>
              <a:t>Vergewissern Sie sich, dass die Steckdose durch einen </a:t>
            </a:r>
            <a:r>
              <a:rPr lang="de-CH" b="1" kern="0" dirty="0"/>
              <a:t>Fehlerstrom-Schutzschalter FI </a:t>
            </a:r>
            <a:r>
              <a:rPr lang="de-CH" kern="0" dirty="0"/>
              <a:t>(auch Residual </a:t>
            </a:r>
            <a:r>
              <a:rPr lang="de-CH" kern="0" dirty="0" err="1"/>
              <a:t>Current</a:t>
            </a:r>
            <a:r>
              <a:rPr lang="de-CH" kern="0" dirty="0"/>
              <a:t> Device RCD genannt) abgesichert ist, besonders bei Arbeiten im Freien.</a:t>
            </a:r>
          </a:p>
          <a:p>
            <a:endParaRPr lang="de-CH" kern="0" dirty="0"/>
          </a:p>
          <a:p>
            <a:r>
              <a:rPr lang="de-CH" kern="0" dirty="0"/>
              <a:t>Überprüfen Sie Elektrokabel auf Defekte und führen Sie sie so, dass sie nicht beschädigt werden.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0414" y="1844824"/>
            <a:ext cx="2512211" cy="3349614"/>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761" y="1844824"/>
            <a:ext cx="2512210" cy="3349614"/>
          </a:xfrm>
          <a:prstGeom prst="rect">
            <a:avLst/>
          </a:prstGeom>
        </p:spPr>
      </p:pic>
    </p:spTree>
    <p:extLst>
      <p:ext uri="{BB962C8B-B14F-4D97-AF65-F5344CB8AC3E}">
        <p14:creationId xmlns:p14="http://schemas.microsoft.com/office/powerpoint/2010/main" val="39727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a:t>
            </a:r>
            <a:br>
              <a:rPr lang="de-CH" dirty="0"/>
            </a:br>
            <a:r>
              <a:rPr lang="de-CH" dirty="0"/>
              <a:t>der </a:t>
            </a:r>
            <a:r>
              <a:rPr lang="de-CH" dirty="0" smtClean="0"/>
              <a:t>BFU-Broschüre </a:t>
            </a:r>
            <a:r>
              <a:rPr lang="de-CH" dirty="0"/>
              <a:t>«</a:t>
            </a:r>
            <a:r>
              <a:rPr lang="de-CH" b="1" dirty="0"/>
              <a:t>Geräte im Haushalt</a:t>
            </a:r>
            <a:r>
              <a:rPr lang="de-CH" dirty="0"/>
              <a:t>».</a:t>
            </a:r>
          </a:p>
          <a:p>
            <a:r>
              <a:rPr lang="de-CH" dirty="0"/>
              <a:t>Bestellen Sie sie kostenlos auf</a:t>
            </a:r>
            <a:br>
              <a:rPr lang="de-CH" dirty="0"/>
            </a:br>
            <a:r>
              <a:rPr lang="de-CH" dirty="0">
                <a:hlinkClick r:id="rId3"/>
              </a:rPr>
              <a:t>www.bestellen.bfu.ch</a:t>
            </a:r>
            <a:r>
              <a:rPr lang="de-CH" dirty="0"/>
              <a:t> </a:t>
            </a:r>
            <a:r>
              <a:rPr lang="de-CH" sz="1800" dirty="0"/>
              <a:t>(Art.-Nr. 3.012).</a:t>
            </a:r>
          </a:p>
          <a:p>
            <a:pPr>
              <a:lnSpc>
                <a:spcPct val="100000"/>
              </a:lnSpc>
              <a:spcAft>
                <a:spcPts val="0"/>
              </a:spcAft>
            </a:pPr>
            <a:endParaRPr lang="de-CH" dirty="0" smtClean="0"/>
          </a:p>
          <a:p>
            <a:pPr>
              <a:lnSpc>
                <a:spcPct val="100000"/>
              </a:lnSpc>
              <a:spcAft>
                <a:spcPts val="0"/>
              </a:spcAft>
            </a:pPr>
            <a:r>
              <a:rPr lang="de-CH" dirty="0" smtClean="0"/>
              <a:t>Noch </a:t>
            </a:r>
            <a:r>
              <a:rPr lang="de-CH" dirty="0"/>
              <a:t>mehr Unfallverhütungstipps findest du auf </a:t>
            </a:r>
            <a:r>
              <a:rPr lang="de-CH" dirty="0">
                <a:hlinkClick r:id="rId4"/>
              </a:rPr>
              <a:t>www.bfu.ch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pic>
        <p:nvPicPr>
          <p:cNvPr id="7" name="Grafik 6"/>
          <p:cNvPicPr>
            <a:picLocks noChangeAspect="1"/>
          </p:cNvPicPr>
          <p:nvPr/>
        </p:nvPicPr>
        <p:blipFill>
          <a:blip r:embed="rId5"/>
          <a:stretch>
            <a:fillRect/>
          </a:stretch>
        </p:blipFill>
        <p:spPr>
          <a:xfrm>
            <a:off x="535312" y="1484784"/>
            <a:ext cx="2487767" cy="3535656"/>
          </a:xfrm>
          <a:prstGeom prst="rect">
            <a:avLst/>
          </a:prstGeom>
        </p:spPr>
      </p:pic>
    </p:spTree>
    <p:extLst>
      <p:ext uri="{BB962C8B-B14F-4D97-AF65-F5344CB8AC3E}">
        <p14:creationId xmlns:p14="http://schemas.microsoft.com/office/powerpoint/2010/main" val="168352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Häufige Unfallursachen</a:t>
            </a:r>
            <a:endParaRPr lang="de-CH" dirty="0"/>
          </a:p>
        </p:txBody>
      </p:sp>
      <p:sp>
        <p:nvSpPr>
          <p:cNvPr id="3" name="Inhaltsplatzhalter 2"/>
          <p:cNvSpPr>
            <a:spLocks noGrp="1"/>
          </p:cNvSpPr>
          <p:nvPr>
            <p:ph idx="1"/>
          </p:nvPr>
        </p:nvSpPr>
        <p:spPr/>
        <p:txBody>
          <a:bodyPr>
            <a:noAutofit/>
          </a:bodyPr>
          <a:lstStyle/>
          <a:p>
            <a:pPr lvl="1">
              <a:spcAft>
                <a:spcPts val="600"/>
              </a:spcAft>
            </a:pPr>
            <a:r>
              <a:rPr lang="de-CH" dirty="0" smtClean="0"/>
              <a:t>Mangelnde </a:t>
            </a:r>
            <a:r>
              <a:rPr lang="de-CH" dirty="0"/>
              <a:t>Kompetenz im Umgang mit </a:t>
            </a:r>
            <a:r>
              <a:rPr lang="de-CH" dirty="0" smtClean="0"/>
              <a:t>Geräten/Maschinen</a:t>
            </a:r>
          </a:p>
          <a:p>
            <a:pPr lvl="1">
              <a:spcAft>
                <a:spcPts val="600"/>
              </a:spcAft>
            </a:pPr>
            <a:r>
              <a:rPr lang="de-CH" dirty="0" smtClean="0"/>
              <a:t>Zeitdruck</a:t>
            </a:r>
          </a:p>
          <a:p>
            <a:pPr lvl="1">
              <a:spcAft>
                <a:spcPts val="600"/>
              </a:spcAft>
            </a:pPr>
            <a:r>
              <a:rPr lang="de-CH" dirty="0" smtClean="0"/>
              <a:t>Unzweckmässiger </a:t>
            </a:r>
            <a:r>
              <a:rPr lang="de-CH" dirty="0"/>
              <a:t>Einsatz von Geräten, </a:t>
            </a:r>
            <a:r>
              <a:rPr lang="de-CH" dirty="0" smtClean="0"/>
              <a:t>Werkzeugen</a:t>
            </a:r>
          </a:p>
          <a:p>
            <a:pPr lvl="1">
              <a:spcAft>
                <a:spcPts val="600"/>
              </a:spcAft>
            </a:pPr>
            <a:r>
              <a:rPr lang="de-CH" dirty="0" smtClean="0"/>
              <a:t>Unsachgemässe </a:t>
            </a:r>
            <a:r>
              <a:rPr lang="de-CH" dirty="0"/>
              <a:t>Verwendung von </a:t>
            </a:r>
            <a:r>
              <a:rPr lang="de-CH" dirty="0" smtClean="0"/>
              <a:t>Werkzeugen</a:t>
            </a:r>
          </a:p>
          <a:p>
            <a:pPr lvl="1">
              <a:spcAft>
                <a:spcPts val="600"/>
              </a:spcAft>
            </a:pPr>
            <a:r>
              <a:rPr lang="de-CH" dirty="0" smtClean="0"/>
              <a:t>Arbeitsgerät </a:t>
            </a:r>
            <a:r>
              <a:rPr lang="de-CH" dirty="0"/>
              <a:t>defekt oder in schlechtem </a:t>
            </a:r>
            <a:r>
              <a:rPr lang="de-CH" dirty="0" smtClean="0"/>
              <a:t>Zustand</a:t>
            </a:r>
          </a:p>
          <a:p>
            <a:pPr lvl="1">
              <a:spcAft>
                <a:spcPts val="600"/>
              </a:spcAft>
            </a:pPr>
            <a:r>
              <a:rPr lang="de-CH" dirty="0"/>
              <a:t>Reinigung/Reparatur an laufender </a:t>
            </a:r>
            <a:r>
              <a:rPr lang="de-CH" dirty="0" smtClean="0"/>
              <a:t>Maschine</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85124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de-CH" dirty="0"/>
              <a:t>Video «Smarte Heimwerker schützen sich»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dirty="0"/>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385735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Generelle Sicherheitshinweise</a:t>
            </a:r>
          </a:p>
        </p:txBody>
      </p:sp>
      <p:sp>
        <p:nvSpPr>
          <p:cNvPr id="3" name="Inhaltsplatzhalter 2"/>
          <p:cNvSpPr>
            <a:spLocks noGrp="1"/>
          </p:cNvSpPr>
          <p:nvPr>
            <p:ph idx="1"/>
          </p:nvPr>
        </p:nvSpPr>
        <p:spPr>
          <a:xfrm>
            <a:off x="479377" y="1484784"/>
            <a:ext cx="7848871" cy="4692179"/>
          </a:xfrm>
        </p:spPr>
        <p:txBody>
          <a:bodyPr>
            <a:noAutofit/>
          </a:bodyPr>
          <a:lstStyle/>
          <a:p>
            <a:pPr lvl="1"/>
            <a:r>
              <a:rPr lang="de-DE" kern="0" dirty="0" smtClean="0"/>
              <a:t>Planen </a:t>
            </a:r>
            <a:r>
              <a:rPr lang="de-DE" kern="0" dirty="0"/>
              <a:t>Sie </a:t>
            </a:r>
            <a:r>
              <a:rPr lang="de-DE" b="1" kern="0" dirty="0"/>
              <a:t>genügend Zeit </a:t>
            </a:r>
            <a:r>
              <a:rPr lang="de-DE" kern="0" dirty="0"/>
              <a:t>ein und bereiten Sie sich gut </a:t>
            </a:r>
            <a:r>
              <a:rPr lang="de-DE" kern="0" dirty="0" smtClean="0"/>
              <a:t>vor.</a:t>
            </a:r>
          </a:p>
          <a:p>
            <a:pPr lvl="1"/>
            <a:r>
              <a:rPr lang="de-CH" b="1" kern="0" dirty="0" smtClean="0"/>
              <a:t>Lesen</a:t>
            </a:r>
            <a:r>
              <a:rPr lang="de-CH" kern="0" dirty="0" smtClean="0"/>
              <a:t> </a:t>
            </a:r>
            <a:r>
              <a:rPr lang="de-CH" kern="0" dirty="0"/>
              <a:t>Sie vor dem Gebrauch einer </a:t>
            </a:r>
            <a:r>
              <a:rPr lang="de-CH" kern="0" dirty="0" smtClean="0"/>
              <a:t>Maschine/eines </a:t>
            </a:r>
            <a:r>
              <a:rPr lang="de-CH" kern="0" dirty="0"/>
              <a:t>Gerätes die </a:t>
            </a:r>
            <a:r>
              <a:rPr lang="de-CH" b="1" kern="0" dirty="0"/>
              <a:t>Bedienungsanleitung</a:t>
            </a:r>
            <a:r>
              <a:rPr lang="de-CH" kern="0" dirty="0"/>
              <a:t> und machen Sie sich mögliche Gefahren </a:t>
            </a:r>
            <a:r>
              <a:rPr lang="de-CH" kern="0" dirty="0" smtClean="0"/>
              <a:t>bewusst.</a:t>
            </a:r>
            <a:endParaRPr lang="de-DE" kern="0" dirty="0" smtClean="0"/>
          </a:p>
          <a:p>
            <a:pPr lvl="1"/>
            <a:r>
              <a:rPr lang="de-DE" kern="0" dirty="0" smtClean="0"/>
              <a:t>Überprüfen </a:t>
            </a:r>
            <a:r>
              <a:rPr lang="de-DE" kern="0" dirty="0"/>
              <a:t>Sie die Geräte vor dem Einsatz</a:t>
            </a:r>
            <a:br>
              <a:rPr lang="de-DE" kern="0" dirty="0"/>
            </a:br>
            <a:r>
              <a:rPr lang="de-DE" kern="0" dirty="0"/>
              <a:t>auf ihre Sicherheit: </a:t>
            </a:r>
            <a:r>
              <a:rPr lang="de-DE" b="1" kern="0" dirty="0"/>
              <a:t>Kabel und Stecker intakt</a:t>
            </a:r>
            <a:r>
              <a:rPr lang="de-DE" kern="0" dirty="0"/>
              <a:t>? </a:t>
            </a:r>
            <a:r>
              <a:rPr lang="de-DE" b="1" kern="0" dirty="0"/>
              <a:t>Zubehörteile vorhanden</a:t>
            </a:r>
            <a:r>
              <a:rPr lang="de-DE" kern="0" dirty="0"/>
              <a:t>? </a:t>
            </a:r>
            <a:r>
              <a:rPr lang="de-DE" kern="0" dirty="0" smtClean="0"/>
              <a:t>Werkzeuge </a:t>
            </a:r>
            <a:r>
              <a:rPr lang="de-DE" b="1" kern="0" dirty="0"/>
              <a:t>gut geschärft und sauber</a:t>
            </a:r>
            <a:r>
              <a:rPr lang="de-DE" kern="0" dirty="0" smtClean="0"/>
              <a:t>?</a:t>
            </a:r>
          </a:p>
          <a:p>
            <a:pPr lvl="1"/>
            <a:r>
              <a:rPr lang="de-DE" kern="0" dirty="0"/>
              <a:t>Entfernen Sie die Sicherheitseinrichtungen nicht</a:t>
            </a:r>
            <a:r>
              <a:rPr lang="de-DE" kern="0" dirty="0" smtClean="0"/>
              <a:t>.</a:t>
            </a:r>
            <a:endParaRPr lang="de-DE" kern="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327" y="1700808"/>
            <a:ext cx="2914298" cy="3888432"/>
          </a:xfrm>
          <a:prstGeom prst="rect">
            <a:avLst/>
          </a:prstGeom>
        </p:spPr>
      </p:pic>
    </p:spTree>
    <p:extLst>
      <p:ext uri="{BB962C8B-B14F-4D97-AF65-F5344CB8AC3E}">
        <p14:creationId xmlns:p14="http://schemas.microsoft.com/office/powerpoint/2010/main" val="56951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Generelle Sicherheitshinweise</a:t>
            </a:r>
          </a:p>
        </p:txBody>
      </p:sp>
      <p:sp>
        <p:nvSpPr>
          <p:cNvPr id="3" name="Inhaltsplatzhalter 2"/>
          <p:cNvSpPr>
            <a:spLocks noGrp="1"/>
          </p:cNvSpPr>
          <p:nvPr>
            <p:ph idx="1"/>
          </p:nvPr>
        </p:nvSpPr>
        <p:spPr>
          <a:xfrm>
            <a:off x="4871864" y="1916832"/>
            <a:ext cx="6840761" cy="2736304"/>
          </a:xfrm>
        </p:spPr>
        <p:txBody>
          <a:bodyPr>
            <a:noAutofit/>
          </a:bodyPr>
          <a:lstStyle/>
          <a:p>
            <a:r>
              <a:rPr lang="de-CH" kern="0" dirty="0"/>
              <a:t>Tragen Sie je nach Arbeit und Gerät die </a:t>
            </a:r>
            <a:r>
              <a:rPr lang="de-CH" b="1" kern="0" dirty="0"/>
              <a:t>entsprechende persönliche Schutzausrüstung</a:t>
            </a:r>
            <a:r>
              <a:rPr lang="de-CH" kern="0" dirty="0"/>
              <a:t>.</a:t>
            </a:r>
          </a:p>
          <a:p>
            <a:r>
              <a:rPr lang="de-CH" kern="0" dirty="0" smtClean="0"/>
              <a:t>Tragen </a:t>
            </a:r>
            <a:r>
              <a:rPr lang="de-CH" kern="0" dirty="0"/>
              <a:t>Sie keine weite Kleidung, Halstücher oder Schmuck. Tragen Sie festes Schuhwerk.</a:t>
            </a:r>
          </a:p>
          <a:p>
            <a:r>
              <a:rPr lang="de-CH" kern="0" dirty="0"/>
              <a:t>Binden Sie lange Haare </a:t>
            </a:r>
            <a:r>
              <a:rPr lang="de-CH" kern="0" dirty="0" smtClean="0"/>
              <a:t>zusammen</a:t>
            </a:r>
            <a:r>
              <a:rPr lang="de-CH" kern="0"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88" y="1484784"/>
            <a:ext cx="3561099" cy="3312368"/>
          </a:xfrm>
          <a:prstGeom prst="rect">
            <a:avLst/>
          </a:prstGeom>
        </p:spPr>
      </p:pic>
    </p:spTree>
    <p:extLst>
      <p:ext uri="{BB962C8B-B14F-4D97-AF65-F5344CB8AC3E}">
        <p14:creationId xmlns:p14="http://schemas.microsoft.com/office/powerpoint/2010/main" val="175340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Generelle Sicherheitshinweise</a:t>
            </a:r>
          </a:p>
        </p:txBody>
      </p:sp>
      <p:sp>
        <p:nvSpPr>
          <p:cNvPr id="3" name="Inhaltsplatzhalter 2"/>
          <p:cNvSpPr>
            <a:spLocks noGrp="1"/>
          </p:cNvSpPr>
          <p:nvPr>
            <p:ph idx="1"/>
          </p:nvPr>
        </p:nvSpPr>
        <p:spPr>
          <a:xfrm>
            <a:off x="479377" y="1484784"/>
            <a:ext cx="10873207" cy="4692179"/>
          </a:xfrm>
        </p:spPr>
        <p:txBody>
          <a:bodyPr>
            <a:noAutofit/>
          </a:bodyPr>
          <a:lstStyle/>
          <a:p>
            <a:pPr lvl="1"/>
            <a:r>
              <a:rPr lang="de-CH" dirty="0" smtClean="0"/>
              <a:t>Vergewissern </a:t>
            </a:r>
            <a:r>
              <a:rPr lang="de-CH" dirty="0"/>
              <a:t>Sie sich, dass das Gerät ausgeschaltet ist, bevor Sie es am Strom/Akku </a:t>
            </a:r>
            <a:r>
              <a:rPr lang="de-CH" dirty="0" smtClean="0"/>
              <a:t>anschliessen.</a:t>
            </a:r>
          </a:p>
          <a:p>
            <a:pPr lvl="1"/>
            <a:r>
              <a:rPr lang="de-CH" dirty="0" smtClean="0"/>
              <a:t>Beachten </a:t>
            </a:r>
            <a:r>
              <a:rPr lang="de-CH" dirty="0"/>
              <a:t>Sie die Kabelführung (Stolpergefahr</a:t>
            </a:r>
            <a:r>
              <a:rPr lang="de-CH" dirty="0" smtClean="0"/>
              <a:t>).</a:t>
            </a:r>
          </a:p>
          <a:p>
            <a:pPr lvl="1"/>
            <a:r>
              <a:rPr lang="de-CH" dirty="0" smtClean="0"/>
              <a:t>Legen </a:t>
            </a:r>
            <a:r>
              <a:rPr lang="de-CH" dirty="0"/>
              <a:t>Sie das Gerät erst aus der Hand, wenn das rotierende Werkzeug völlig </a:t>
            </a:r>
            <a:r>
              <a:rPr lang="de-CH" dirty="0" smtClean="0"/>
              <a:t>stillsteht.</a:t>
            </a:r>
          </a:p>
          <a:p>
            <a:pPr lvl="1"/>
            <a:r>
              <a:rPr lang="de-CH" dirty="0" smtClean="0"/>
              <a:t>Ziehen </a:t>
            </a:r>
            <a:r>
              <a:rPr lang="de-CH" dirty="0"/>
              <a:t>Sie den Netzstecker aus der Steckdose, wenn die Arbeit </a:t>
            </a:r>
            <a:r>
              <a:rPr lang="de-CH" dirty="0" smtClean="0"/>
              <a:t>unter-</a:t>
            </a:r>
            <a:r>
              <a:rPr lang="de-CH" dirty="0" err="1" smtClean="0"/>
              <a:t>brochen</a:t>
            </a:r>
            <a:r>
              <a:rPr lang="de-CH" dirty="0" smtClean="0"/>
              <a:t> </a:t>
            </a:r>
            <a:r>
              <a:rPr lang="de-CH" dirty="0"/>
              <a:t>oder das Gerät gereinigt </a:t>
            </a:r>
            <a:r>
              <a:rPr lang="de-CH" dirty="0" smtClean="0"/>
              <a:t>wird.</a:t>
            </a:r>
          </a:p>
          <a:p>
            <a:pPr lvl="1"/>
            <a:r>
              <a:rPr lang="de-CH" dirty="0" smtClean="0"/>
              <a:t>Entfernen </a:t>
            </a:r>
            <a:r>
              <a:rPr lang="de-CH" dirty="0"/>
              <a:t>Sie bei Verbrennungsmotoren den Kerzenstecker.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275800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Generelle Sicherheitshinweise</a:t>
            </a:r>
          </a:p>
        </p:txBody>
      </p:sp>
      <p:sp>
        <p:nvSpPr>
          <p:cNvPr id="3" name="Inhaltsplatzhalter 2"/>
          <p:cNvSpPr>
            <a:spLocks noGrp="1"/>
          </p:cNvSpPr>
          <p:nvPr>
            <p:ph idx="1"/>
          </p:nvPr>
        </p:nvSpPr>
        <p:spPr>
          <a:xfrm>
            <a:off x="479377" y="1484784"/>
            <a:ext cx="11089231" cy="4692179"/>
          </a:xfrm>
        </p:spPr>
        <p:txBody>
          <a:bodyPr>
            <a:noAutofit/>
          </a:bodyPr>
          <a:lstStyle/>
          <a:p>
            <a:pPr lvl="1"/>
            <a:r>
              <a:rPr lang="de-CH" dirty="0" smtClean="0"/>
              <a:t>Halten </a:t>
            </a:r>
            <a:r>
              <a:rPr lang="de-CH" dirty="0"/>
              <a:t>Sie Ihren Arbeitsbereich sauber und achten Sie auf gute </a:t>
            </a:r>
            <a:r>
              <a:rPr lang="de-CH" dirty="0" smtClean="0"/>
              <a:t>Beleuchtung.</a:t>
            </a:r>
          </a:p>
          <a:p>
            <a:pPr lvl="1"/>
            <a:r>
              <a:rPr lang="de-CH" dirty="0" smtClean="0"/>
              <a:t>Verwenden </a:t>
            </a:r>
            <a:r>
              <a:rPr lang="de-CH" dirty="0"/>
              <a:t>Sie eine geeignete Unterlage zum Bohren, Sägen und Schleifen. Sie muss stabil </a:t>
            </a:r>
            <a:r>
              <a:rPr lang="de-CH" dirty="0" smtClean="0"/>
              <a:t>sein.</a:t>
            </a:r>
          </a:p>
          <a:p>
            <a:pPr lvl="1"/>
            <a:r>
              <a:rPr lang="de-CH" dirty="0" smtClean="0"/>
              <a:t>Sorgen </a:t>
            </a:r>
            <a:r>
              <a:rPr lang="de-CH" dirty="0"/>
              <a:t>Sie für einen sicheren Stand und halten Sie jederzeit das </a:t>
            </a:r>
            <a:r>
              <a:rPr lang="de-CH" dirty="0" smtClean="0"/>
              <a:t>Gleichgewicht.</a:t>
            </a:r>
          </a:p>
          <a:p>
            <a:pPr lvl="1"/>
            <a:r>
              <a:rPr lang="de-CH" dirty="0" smtClean="0"/>
              <a:t>Halten </a:t>
            </a:r>
            <a:r>
              <a:rPr lang="de-CH" dirty="0"/>
              <a:t>Sie Kinder und andere Personen während der Benutzung von Elektrowerkzeugen fern oder statten Sie sie mit der entsprechenden Schutzausrüstung aus.</a:t>
            </a:r>
            <a:endParaRPr lang="de-CH" dirty="0">
              <a:solidFill>
                <a:srgbClr val="FF0000"/>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427829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Bohrmaschine</a:t>
            </a:r>
          </a:p>
        </p:txBody>
      </p:sp>
      <p:sp>
        <p:nvSpPr>
          <p:cNvPr id="3" name="Inhaltsplatzhalter 2"/>
          <p:cNvSpPr>
            <a:spLocks noGrp="1"/>
          </p:cNvSpPr>
          <p:nvPr>
            <p:ph idx="1"/>
          </p:nvPr>
        </p:nvSpPr>
        <p:spPr>
          <a:xfrm>
            <a:off x="479377" y="1484784"/>
            <a:ext cx="7848871" cy="4692179"/>
          </a:xfrm>
        </p:spPr>
        <p:txBody>
          <a:bodyPr>
            <a:noAutofit/>
          </a:bodyPr>
          <a:lstStyle/>
          <a:p>
            <a:pPr lvl="1"/>
            <a:r>
              <a:rPr lang="de-CH" dirty="0" smtClean="0"/>
              <a:t>Tragen </a:t>
            </a:r>
            <a:r>
              <a:rPr lang="de-CH" dirty="0"/>
              <a:t>Sie Gehörschutz und Schutzbrille, beim Bohren über Kopf eine geschlossene </a:t>
            </a:r>
            <a:r>
              <a:rPr lang="de-CH" dirty="0" smtClean="0"/>
              <a:t>Brille.</a:t>
            </a:r>
          </a:p>
          <a:p>
            <a:pPr lvl="1"/>
            <a:r>
              <a:rPr lang="de-CH" dirty="0" smtClean="0"/>
              <a:t>Benutzen </a:t>
            </a:r>
            <a:r>
              <a:rPr lang="de-CH" dirty="0"/>
              <a:t>Sie den Zusatzgriff (meistens mitgeliefert</a:t>
            </a:r>
            <a:r>
              <a:rPr lang="de-CH" dirty="0" smtClean="0"/>
              <a:t>).</a:t>
            </a:r>
          </a:p>
          <a:p>
            <a:pPr lvl="1"/>
            <a:r>
              <a:rPr lang="de-CH" dirty="0" smtClean="0"/>
              <a:t>Bohren </a:t>
            </a:r>
            <a:r>
              <a:rPr lang="de-CH" dirty="0"/>
              <a:t>Sie nicht auf </a:t>
            </a:r>
            <a:r>
              <a:rPr lang="de-CH" dirty="0" smtClean="0"/>
              <a:t>Augenhöhe.</a:t>
            </a:r>
          </a:p>
          <a:p>
            <a:pPr lvl="1"/>
            <a:r>
              <a:rPr lang="de-CH" dirty="0" smtClean="0"/>
              <a:t>Entfernen </a:t>
            </a:r>
            <a:r>
              <a:rPr lang="de-CH" dirty="0"/>
              <a:t>Sie den </a:t>
            </a:r>
            <a:r>
              <a:rPr lang="de-CH" dirty="0" smtClean="0"/>
              <a:t>Bohrfutterschlüssel.</a:t>
            </a:r>
          </a:p>
          <a:p>
            <a:pPr lvl="1"/>
            <a:r>
              <a:rPr lang="de-CH" dirty="0" smtClean="0"/>
              <a:t>Sichern </a:t>
            </a:r>
            <a:r>
              <a:rPr lang="de-CH" dirty="0"/>
              <a:t>Sie das </a:t>
            </a:r>
            <a:r>
              <a:rPr lang="de-CH" dirty="0" smtClean="0"/>
              <a:t>Werkstück.</a:t>
            </a:r>
          </a:p>
          <a:p>
            <a:pPr lvl="1"/>
            <a:r>
              <a:rPr lang="de-CH" dirty="0" smtClean="0"/>
              <a:t>Bearbeiten </a:t>
            </a:r>
            <a:r>
              <a:rPr lang="de-CH" dirty="0"/>
              <a:t>Sie mit montierter </a:t>
            </a:r>
            <a:r>
              <a:rPr lang="de-CH" dirty="0" smtClean="0"/>
              <a:t>Absaugvorrichtung </a:t>
            </a:r>
            <a:r>
              <a:rPr lang="de-CH" dirty="0"/>
              <a:t>keine metallischen Werkstoffe (Brandgefahr).</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301" y="1700808"/>
            <a:ext cx="2916324" cy="3888432"/>
          </a:xfrm>
          <a:prstGeom prst="rect">
            <a:avLst/>
          </a:prstGeom>
        </p:spPr>
      </p:pic>
    </p:spTree>
    <p:extLst>
      <p:ext uri="{BB962C8B-B14F-4D97-AF65-F5344CB8AC3E}">
        <p14:creationId xmlns:p14="http://schemas.microsoft.com/office/powerpoint/2010/main" val="121013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Winkelschleifer (Flex)</a:t>
            </a:r>
          </a:p>
        </p:txBody>
      </p:sp>
      <p:sp>
        <p:nvSpPr>
          <p:cNvPr id="3" name="Inhaltsplatzhalter 2"/>
          <p:cNvSpPr>
            <a:spLocks noGrp="1"/>
          </p:cNvSpPr>
          <p:nvPr>
            <p:ph idx="1"/>
          </p:nvPr>
        </p:nvSpPr>
        <p:spPr>
          <a:xfrm>
            <a:off x="479377" y="1484784"/>
            <a:ext cx="7200799" cy="4692179"/>
          </a:xfrm>
        </p:spPr>
        <p:txBody>
          <a:bodyPr>
            <a:noAutofit/>
          </a:bodyPr>
          <a:lstStyle/>
          <a:p>
            <a:pPr lvl="1"/>
            <a:r>
              <a:rPr lang="de-CH" dirty="0" smtClean="0"/>
              <a:t>Tragen </a:t>
            </a:r>
            <a:r>
              <a:rPr lang="de-CH" dirty="0"/>
              <a:t>Sie eine geschlossene Schutzbrille, Gehörschutz und </a:t>
            </a:r>
            <a:r>
              <a:rPr lang="de-CH" dirty="0" smtClean="0"/>
              <a:t>Schutzhandschuhe</a:t>
            </a:r>
            <a:r>
              <a:rPr lang="de-CH" dirty="0"/>
              <a:t>, evtl. </a:t>
            </a:r>
            <a:r>
              <a:rPr lang="de-CH" dirty="0" smtClean="0"/>
              <a:t>Staubmaske.</a:t>
            </a:r>
          </a:p>
          <a:p>
            <a:pPr lvl="1"/>
            <a:r>
              <a:rPr lang="de-CH" dirty="0" smtClean="0"/>
              <a:t>Bedecken </a:t>
            </a:r>
            <a:r>
              <a:rPr lang="de-CH" dirty="0"/>
              <a:t>Sie die </a:t>
            </a:r>
            <a:r>
              <a:rPr lang="de-CH" dirty="0" smtClean="0"/>
              <a:t>Arme.</a:t>
            </a:r>
          </a:p>
          <a:p>
            <a:pPr lvl="1"/>
            <a:r>
              <a:rPr lang="de-CH" dirty="0" smtClean="0"/>
              <a:t>Verwenden </a:t>
            </a:r>
            <a:r>
              <a:rPr lang="de-CH" dirty="0"/>
              <a:t>Sie nur vom Hersteller empfohlenes </a:t>
            </a:r>
            <a:r>
              <a:rPr lang="de-CH" dirty="0" smtClean="0"/>
              <a:t>Zubehör.</a:t>
            </a:r>
          </a:p>
          <a:p>
            <a:pPr lvl="1"/>
            <a:r>
              <a:rPr lang="de-CH" dirty="0" smtClean="0"/>
              <a:t>Halten </a:t>
            </a:r>
            <a:r>
              <a:rPr lang="de-CH" dirty="0"/>
              <a:t>Sie den Winkelschleifer mit beiden Händen fest.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5192" y="1916832"/>
            <a:ext cx="3936437" cy="2952328"/>
          </a:xfrm>
          <a:prstGeom prst="rect">
            <a:avLst/>
          </a:prstGeom>
        </p:spPr>
      </p:pic>
    </p:spTree>
    <p:extLst>
      <p:ext uri="{BB962C8B-B14F-4D97-AF65-F5344CB8AC3E}">
        <p14:creationId xmlns:p14="http://schemas.microsoft.com/office/powerpoint/2010/main" val="3942866059"/>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B8D787B642D4D4887DF6B7ABE0F43DA" ma:contentTypeVersion="1" ma:contentTypeDescription="Ein neues Dokument erstellen." ma:contentTypeScope="" ma:versionID="33c23cd5a899b6e4dc6042854949d0d4">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418D7B-9FD7-479E-8111-D72732720203}"/>
</file>

<file path=customXml/itemProps2.xml><?xml version="1.0" encoding="utf-8"?>
<ds:datastoreItem xmlns:ds="http://schemas.openxmlformats.org/officeDocument/2006/customXml" ds:itemID="{1903E3B0-E955-4839-8822-F42BCF6F1D3E}"/>
</file>

<file path=customXml/itemProps3.xml><?xml version="1.0" encoding="utf-8"?>
<ds:datastoreItem xmlns:ds="http://schemas.openxmlformats.org/officeDocument/2006/customXml" ds:itemID="{E17E79F7-9E44-4A98-A68D-41FB45D93452}"/>
</file>

<file path=docProps/app.xml><?xml version="1.0" encoding="utf-8"?>
<Properties xmlns="http://schemas.openxmlformats.org/officeDocument/2006/extended-properties" xmlns:vt="http://schemas.openxmlformats.org/officeDocument/2006/docPropsVTypes">
  <Template>Praesentation_BFU_de</Template>
  <TotalTime>0</TotalTime>
  <Words>594</Words>
  <Application>Microsoft Office PowerPoint</Application>
  <PresentationFormat>Breitbild</PresentationFormat>
  <Paragraphs>104</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BFU Suisse</vt:lpstr>
      <vt:lpstr>BFU Suisse </vt:lpstr>
      <vt:lpstr>BFU Suisse Medium</vt:lpstr>
      <vt:lpstr>Suisse Int'l</vt:lpstr>
      <vt:lpstr>Design bfu</vt:lpstr>
      <vt:lpstr>Smarte Heimwerker schützen sich</vt:lpstr>
      <vt:lpstr>Häufige Unfallursachen</vt:lpstr>
      <vt:lpstr>PowerPoint-Präsentation</vt:lpstr>
      <vt:lpstr>Generelle Sicherheitshinweise</vt:lpstr>
      <vt:lpstr>Generelle Sicherheitshinweise</vt:lpstr>
      <vt:lpstr>Generelle Sicherheitshinweise</vt:lpstr>
      <vt:lpstr>Generelle Sicherheitshinweise</vt:lpstr>
      <vt:lpstr>Bohrmaschine</vt:lpstr>
      <vt:lpstr>Winkelschleifer (Flex)</vt:lpstr>
      <vt:lpstr>Winkelschleifer (Flex)</vt:lpstr>
      <vt:lpstr>Stichsäge / Fuchsschwanz</vt:lpstr>
      <vt:lpstr>Hochdruckreiniger</vt:lpstr>
      <vt:lpstr>Hochdruckreiniger</vt:lpstr>
      <vt:lpstr>Fehlerstrom-Schutzschalter FI</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 Heimwerker schützen sich</dc:title>
  <dc:creator>Baeriswyl Michelle</dc:creator>
  <cp:lastModifiedBy>Baeriswyl Michelle</cp:lastModifiedBy>
  <cp:revision>7</cp:revision>
  <cp:lastPrinted>2019-03-22T15:02:17Z</cp:lastPrinted>
  <dcterms:created xsi:type="dcterms:W3CDTF">2019-08-08T04:56:23Z</dcterms:created>
  <dcterms:modified xsi:type="dcterms:W3CDTF">2019-08-27T11:00:09Z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0x0101006B8D787B642D4D4887DF6B7ABE0F43DA</vt:lpwstr>
  </property>
</Properties>
</file>