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62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5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77553" autoAdjust="0"/>
  </p:normalViewPr>
  <p:slideViewPr>
    <p:cSldViewPr showGuides="1">
      <p:cViewPr varScale="1">
        <p:scale>
          <a:sx n="82" d="100"/>
          <a:sy n="82" d="100"/>
        </p:scale>
        <p:origin x="303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4104" y="1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riswyl Michelle" userId="7dbe6026-e9b7-4e33-982d-84db899c07af" providerId="ADAL" clId="{ADEF7AD3-308A-4D44-8580-6A74270A39EE}"/>
    <pc:docChg chg="delSld">
      <pc:chgData name="Baeriswyl Michelle" userId="7dbe6026-e9b7-4e33-982d-84db899c07af" providerId="ADAL" clId="{ADEF7AD3-308A-4D44-8580-6A74270A39EE}" dt="2023-07-26T09:58:22.648" v="0" actId="47"/>
      <pc:docMkLst>
        <pc:docMk/>
      </pc:docMkLst>
      <pc:sldChg chg="del">
        <pc:chgData name="Baeriswyl Michelle" userId="7dbe6026-e9b7-4e33-982d-84db899c07af" providerId="ADAL" clId="{ADEF7AD3-308A-4D44-8580-6A74270A39EE}" dt="2023-07-26T09:58:22.648" v="0" actId="47"/>
        <pc:sldMkLst>
          <pc:docMk/>
          <pc:sldMk cId="271774633" sldId="284"/>
        </pc:sldMkLst>
      </pc:sldChg>
    </pc:docChg>
  </pc:docChgLst>
  <pc:docChgLst>
    <pc:chgData name="Baeriswyl Michelle" userId="7dbe6026-e9b7-4e33-982d-84db899c07af" providerId="ADAL" clId="{C64F0167-D954-48DA-A51F-80306DC29F0E}"/>
    <pc:docChg chg="modSld">
      <pc:chgData name="Baeriswyl Michelle" userId="7dbe6026-e9b7-4e33-982d-84db899c07af" providerId="ADAL" clId="{C64F0167-D954-48DA-A51F-80306DC29F0E}" dt="2022-08-25T08:13:22.016" v="7" actId="6549"/>
      <pc:docMkLst>
        <pc:docMk/>
      </pc:docMkLst>
      <pc:sldChg chg="modSp mod">
        <pc:chgData name="Baeriswyl Michelle" userId="7dbe6026-e9b7-4e33-982d-84db899c07af" providerId="ADAL" clId="{C64F0167-D954-48DA-A51F-80306DC29F0E}" dt="2022-08-25T08:13:22.016" v="7" actId="6549"/>
        <pc:sldMkLst>
          <pc:docMk/>
          <pc:sldMk cId="1740496890" sldId="285"/>
        </pc:sldMkLst>
        <pc:spChg chg="mod">
          <ac:chgData name="Baeriswyl Michelle" userId="7dbe6026-e9b7-4e33-982d-84db899c07af" providerId="ADAL" clId="{C64F0167-D954-48DA-A51F-80306DC29F0E}" dt="2022-08-25T08:13:22.016" v="7" actId="6549"/>
          <ac:spMkLst>
            <pc:docMk/>
            <pc:sldMk cId="1740496890" sldId="285"/>
            <ac:spMk id="3" creationId="{B3534CFC-4BCD-4C8E-9B82-D4B11C11E85E}"/>
          </ac:spMkLst>
        </pc:spChg>
      </pc:sldChg>
    </pc:docChg>
  </pc:docChgLst>
  <pc:docChgLst>
    <pc:chgData name="Baeriswyl Michelle" userId="7dbe6026-e9b7-4e33-982d-84db899c07af" providerId="ADAL" clId="{8FB44950-42D2-4C70-A416-333DFA1BC698}"/>
    <pc:docChg chg="addSld delSld modSld">
      <pc:chgData name="Baeriswyl Michelle" userId="7dbe6026-e9b7-4e33-982d-84db899c07af" providerId="ADAL" clId="{8FB44950-42D2-4C70-A416-333DFA1BC698}" dt="2022-07-20T12:31:50.604" v="8" actId="47"/>
      <pc:docMkLst>
        <pc:docMk/>
      </pc:docMkLst>
      <pc:sldChg chg="modSp add mod">
        <pc:chgData name="Baeriswyl Michelle" userId="7dbe6026-e9b7-4e33-982d-84db899c07af" providerId="ADAL" clId="{8FB44950-42D2-4C70-A416-333DFA1BC698}" dt="2022-07-20T12:17:15.308" v="3"/>
        <pc:sldMkLst>
          <pc:docMk/>
          <pc:sldMk cId="271774633" sldId="284"/>
        </pc:sldMkLst>
        <pc:spChg chg="mod">
          <ac:chgData name="Baeriswyl Michelle" userId="7dbe6026-e9b7-4e33-982d-84db899c07af" providerId="ADAL" clId="{8FB44950-42D2-4C70-A416-333DFA1BC698}" dt="2022-07-20T12:17:08.146" v="2" actId="6549"/>
          <ac:spMkLst>
            <pc:docMk/>
            <pc:sldMk cId="271774633" sldId="284"/>
            <ac:spMk id="2" creationId="{2DD8B9DB-CFD3-4DCC-B6F9-0A67AC893E46}"/>
          </ac:spMkLst>
        </pc:spChg>
        <pc:spChg chg="mod">
          <ac:chgData name="Baeriswyl Michelle" userId="7dbe6026-e9b7-4e33-982d-84db899c07af" providerId="ADAL" clId="{8FB44950-42D2-4C70-A416-333DFA1BC698}" dt="2022-07-20T12:17:15.308" v="3"/>
          <ac:spMkLst>
            <pc:docMk/>
            <pc:sldMk cId="271774633" sldId="284"/>
            <ac:spMk id="10" creationId="{B3534CFC-4BCD-4C8E-9B82-D4B11C11E85E}"/>
          </ac:spMkLst>
        </pc:spChg>
      </pc:sldChg>
      <pc:sldChg chg="modSp mod">
        <pc:chgData name="Baeriswyl Michelle" userId="7dbe6026-e9b7-4e33-982d-84db899c07af" providerId="ADAL" clId="{8FB44950-42D2-4C70-A416-333DFA1BC698}" dt="2022-07-20T12:28:33.689" v="6" actId="20577"/>
        <pc:sldMkLst>
          <pc:docMk/>
          <pc:sldMk cId="2385885774" sldId="293"/>
        </pc:sldMkLst>
        <pc:spChg chg="mod">
          <ac:chgData name="Baeriswyl Michelle" userId="7dbe6026-e9b7-4e33-982d-84db899c07af" providerId="ADAL" clId="{8FB44950-42D2-4C70-A416-333DFA1BC698}" dt="2022-07-20T12:28:33.689" v="6" actId="20577"/>
          <ac:spMkLst>
            <pc:docMk/>
            <pc:sldMk cId="2385885774" sldId="293"/>
            <ac:spMk id="3" creationId="{00000000-0000-0000-0000-000000000000}"/>
          </ac:spMkLst>
        </pc:spChg>
      </pc:sldChg>
      <pc:sldChg chg="del">
        <pc:chgData name="Baeriswyl Michelle" userId="7dbe6026-e9b7-4e33-982d-84db899c07af" providerId="ADAL" clId="{8FB44950-42D2-4C70-A416-333DFA1BC698}" dt="2022-07-20T12:31:50.604" v="8" actId="47"/>
        <pc:sldMkLst>
          <pc:docMk/>
          <pc:sldMk cId="180441073" sldId="294"/>
        </pc:sldMkLst>
      </pc:sldChg>
      <pc:sldChg chg="del">
        <pc:chgData name="Baeriswyl Michelle" userId="7dbe6026-e9b7-4e33-982d-84db899c07af" providerId="ADAL" clId="{8FB44950-42D2-4C70-A416-333DFA1BC698}" dt="2022-07-20T12:17:17.410" v="4" actId="47"/>
        <pc:sldMkLst>
          <pc:docMk/>
          <pc:sldMk cId="772122364" sldId="295"/>
        </pc:sldMkLst>
      </pc:sldChg>
      <pc:sldChg chg="add">
        <pc:chgData name="Baeriswyl Michelle" userId="7dbe6026-e9b7-4e33-982d-84db899c07af" providerId="ADAL" clId="{8FB44950-42D2-4C70-A416-333DFA1BC698}" dt="2022-07-20T12:31:48.468" v="7"/>
        <pc:sldMkLst>
          <pc:docMk/>
          <pc:sldMk cId="4133843649" sldId="295"/>
        </pc:sldMkLst>
      </pc:sldChg>
    </pc:docChg>
  </pc:docChgLst>
  <pc:docChgLst>
    <pc:chgData name="Baeriswyl Michelle" userId="7dbe6026-e9b7-4e33-982d-84db899c07af" providerId="ADAL" clId="{CBAEF6E5-9827-47AF-810E-ED7B44C9CB07}"/>
    <pc:docChg chg="custSel modSld">
      <pc:chgData name="Baeriswyl Michelle" userId="7dbe6026-e9b7-4e33-982d-84db899c07af" providerId="ADAL" clId="{CBAEF6E5-9827-47AF-810E-ED7B44C9CB07}" dt="2021-07-21T12:09:22.298" v="15" actId="6549"/>
      <pc:docMkLst>
        <pc:docMk/>
      </pc:docMkLst>
      <pc:sldChg chg="modSp mod">
        <pc:chgData name="Baeriswyl Michelle" userId="7dbe6026-e9b7-4e33-982d-84db899c07af" providerId="ADAL" clId="{CBAEF6E5-9827-47AF-810E-ED7B44C9CB07}" dt="2021-07-21T12:09:22.298" v="15" actId="6549"/>
        <pc:sldMkLst>
          <pc:docMk/>
          <pc:sldMk cId="891116813" sldId="291"/>
        </pc:sldMkLst>
        <pc:spChg chg="mod">
          <ac:chgData name="Baeriswyl Michelle" userId="7dbe6026-e9b7-4e33-982d-84db899c07af" providerId="ADAL" clId="{CBAEF6E5-9827-47AF-810E-ED7B44C9CB07}" dt="2021-07-21T12:09:22.298" v="15" actId="6549"/>
          <ac:spMkLst>
            <pc:docMk/>
            <pc:sldMk cId="891116813" sldId="291"/>
            <ac:spMk id="3" creationId="{00000000-0000-0000-0000-000000000000}"/>
          </ac:spMkLst>
        </pc:spChg>
      </pc:sldChg>
      <pc:sldChg chg="modSp mod">
        <pc:chgData name="Baeriswyl Michelle" userId="7dbe6026-e9b7-4e33-982d-84db899c07af" providerId="ADAL" clId="{CBAEF6E5-9827-47AF-810E-ED7B44C9CB07}" dt="2021-07-12T12:20:51.918" v="14" actId="20577"/>
        <pc:sldMkLst>
          <pc:docMk/>
          <pc:sldMk cId="180441073" sldId="294"/>
        </pc:sldMkLst>
        <pc:spChg chg="mod">
          <ac:chgData name="Baeriswyl Michelle" userId="7dbe6026-e9b7-4e33-982d-84db899c07af" providerId="ADAL" clId="{CBAEF6E5-9827-47AF-810E-ED7B44C9CB07}" dt="2021-07-12T12:20:51.918" v="14" actId="20577"/>
          <ac:spMkLst>
            <pc:docMk/>
            <pc:sldMk cId="180441073" sldId="294"/>
            <ac:spMk id="3" creationId="{00000000-0000-0000-0000-000000000000}"/>
          </ac:spMkLst>
        </pc:spChg>
      </pc:sldChg>
      <pc:sldChg chg="addSp delSp modSp mod">
        <pc:chgData name="Baeriswyl Michelle" userId="7dbe6026-e9b7-4e33-982d-84db899c07af" providerId="ADAL" clId="{CBAEF6E5-9827-47AF-810E-ED7B44C9CB07}" dt="2021-07-12T12:19:43.756" v="7"/>
        <pc:sldMkLst>
          <pc:docMk/>
          <pc:sldMk cId="772122364" sldId="295"/>
        </pc:sldMkLst>
        <pc:spChg chg="mod">
          <ac:chgData name="Baeriswyl Michelle" userId="7dbe6026-e9b7-4e33-982d-84db899c07af" providerId="ADAL" clId="{CBAEF6E5-9827-47AF-810E-ED7B44C9CB07}" dt="2021-07-12T12:19:41.156" v="5" actId="20577"/>
          <ac:spMkLst>
            <pc:docMk/>
            <pc:sldMk cId="772122364" sldId="295"/>
            <ac:spMk id="2" creationId="{2DD8B9DB-CFD3-4DCC-B6F9-0A67AC893E46}"/>
          </ac:spMkLst>
        </pc:spChg>
        <pc:graphicFrameChg chg="add mod">
          <ac:chgData name="Baeriswyl Michelle" userId="7dbe6026-e9b7-4e33-982d-84db899c07af" providerId="ADAL" clId="{CBAEF6E5-9827-47AF-810E-ED7B44C9CB07}" dt="2021-07-12T12:19:43.756" v="7"/>
          <ac:graphicFrameMkLst>
            <pc:docMk/>
            <pc:sldMk cId="772122364" sldId="295"/>
            <ac:graphicFrameMk id="8" creationId="{5646053A-D897-4D78-9E44-FF96E228E30A}"/>
          </ac:graphicFrameMkLst>
        </pc:graphicFrameChg>
        <pc:picChg chg="del">
          <ac:chgData name="Baeriswyl Michelle" userId="7dbe6026-e9b7-4e33-982d-84db899c07af" providerId="ADAL" clId="{CBAEF6E5-9827-47AF-810E-ED7B44C9CB07}" dt="2021-07-12T12:19:43.340" v="6" actId="478"/>
          <ac:picMkLst>
            <pc:docMk/>
            <pc:sldMk cId="772122364" sldId="295"/>
            <ac:picMk id="7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13865" y="8812671"/>
            <a:ext cx="1243608" cy="33132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92696" y="3563888"/>
            <a:ext cx="5641140" cy="504056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095" y="250825"/>
            <a:ext cx="5633155" cy="3169047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453335" y="8685213"/>
            <a:ext cx="403077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248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3550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0454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75265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77703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1554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27056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55367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14399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fr-CH" dirty="0">
                <a:ea typeface="ヒラギノ角ゴ Pro W3"/>
              </a:rPr>
              <a:t>La caféine peut augmenter la</a:t>
            </a:r>
            <a:r>
              <a:rPr lang="fr-CH" baseline="0" dirty="0">
                <a:ea typeface="ヒラギノ角ゴ Pro W3"/>
              </a:rPr>
              <a:t> capacité d’attention, mais uniquement à court terme.</a:t>
            </a:r>
          </a:p>
          <a:p>
            <a:pPr marL="0" indent="0">
              <a:buFontTx/>
              <a:buNone/>
            </a:pPr>
            <a:r>
              <a:rPr lang="fr-CH" sz="1100" dirty="0"/>
              <a:t>Ouvrir la fenêtre ou augmenter le volume de la musique n’ont pratiquement aucun effet sur la fatigue au volant.</a:t>
            </a:r>
            <a:endParaRPr lang="de-CH" dirty="0">
              <a:ea typeface="ヒラギノ角ゴ Pro W3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8591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Datum</a:t>
            </a:r>
            <a:r>
              <a:rPr lang="de-DE" dirty="0"/>
              <a:t>, Untertitel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Vorname</a:t>
            </a:r>
            <a:r>
              <a:rPr lang="de-DE" dirty="0"/>
              <a:t> Name</a:t>
            </a: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Bureau de </a:t>
            </a:r>
            <a:r>
              <a:rPr lang="fr-CH" sz="1000" spc="19" baseline="0" noProof="0" dirty="0">
                <a:solidFill>
                  <a:schemeClr val="bg1"/>
                </a:solidFill>
              </a:rPr>
              <a:t>prévention</a:t>
            </a:r>
          </a:p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des accidents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info@bpa.ch bpa.ch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63526" y="1279615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13" name="Titel 1"/>
          <p:cNvSpPr txBox="1">
            <a:spLocks/>
          </p:cNvSpPr>
          <p:nvPr userDrawn="1"/>
        </p:nvSpPr>
        <p:spPr>
          <a:xfrm>
            <a:off x="479377" y="376327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8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kern="1200" spc="3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CH" noProof="0" dirty="0"/>
          </a:p>
        </p:txBody>
      </p:sp>
      <p:sp>
        <p:nvSpPr>
          <p:cNvPr id="14" name="Fußzeilenplatzhalter 7"/>
          <p:cNvSpPr txBox="1">
            <a:spLocks/>
          </p:cNvSpPr>
          <p:nvPr userDrawn="1"/>
        </p:nvSpPr>
        <p:spPr>
          <a:xfrm>
            <a:off x="1506058" y="6506856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10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15" name="Foliennummernplatzhalter 8"/>
          <p:cNvSpPr txBox="1">
            <a:spLocks/>
          </p:cNvSpPr>
          <p:nvPr userDrawn="1"/>
        </p:nvSpPr>
        <p:spPr>
          <a:xfrm>
            <a:off x="507952" y="6493682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l" defTabSz="914400" rtl="0" eaLnBrk="1" latinLnBrk="0" hangingPunct="1">
              <a:defRPr sz="10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6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9328" y="744578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95774" y="1495514"/>
            <a:ext cx="7416800" cy="4752975"/>
          </a:xfrm>
        </p:spPr>
        <p:txBody>
          <a:bodyPr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fr-CH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fr-CH" noProof="0" dirty="0" err="1"/>
              <a:t>Optionale</a:t>
            </a:r>
            <a:r>
              <a:rPr lang="de-DE" dirty="0"/>
              <a:t>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, </a:t>
            </a:r>
            <a:r>
              <a:rPr lang="fr-CH" noProof="0" dirty="0" err="1"/>
              <a:t>Datum</a:t>
            </a:r>
            <a:endParaRPr lang="fr-CH" noProof="0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Vorname</a:t>
            </a:r>
            <a:r>
              <a:rPr lang="fr-CH" noProof="0" dirty="0"/>
              <a:t> Name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Schlusstext</a:t>
            </a:r>
            <a:endParaRPr lang="fr-CH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Bureau de </a:t>
            </a:r>
            <a:r>
              <a:rPr lang="fr-CH" sz="1000" spc="19" baseline="0" noProof="0" dirty="0">
                <a:solidFill>
                  <a:schemeClr val="bg1"/>
                </a:solidFill>
              </a:rPr>
              <a:t>prévention</a:t>
            </a:r>
          </a:p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bg1"/>
                </a:solidFill>
              </a:rPr>
              <a:t>des accidents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info@bpa.ch bpa.ch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Datum</a:t>
            </a:r>
            <a:r>
              <a:rPr lang="fr-CH" noProof="0" dirty="0"/>
              <a:t>, </a:t>
            </a:r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Vorname</a:t>
            </a:r>
            <a:r>
              <a:rPr lang="fr-CH" noProof="0" dirty="0"/>
              <a:t> Name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tx1"/>
                </a:solidFill>
              </a:rPr>
              <a:t>Bureau de </a:t>
            </a:r>
            <a:r>
              <a:rPr lang="fr-CH" sz="1000" spc="19" baseline="0" noProof="0" dirty="0">
                <a:solidFill>
                  <a:schemeClr val="tx1"/>
                </a:solidFill>
              </a:rPr>
              <a:t>prévention</a:t>
            </a:r>
          </a:p>
          <a:p>
            <a:pPr>
              <a:lnSpc>
                <a:spcPct val="128000"/>
              </a:lnSpc>
            </a:pPr>
            <a:r>
              <a:rPr lang="fr-CH" sz="1000" spc="19" baseline="0" dirty="0">
                <a:solidFill>
                  <a:schemeClr val="tx1"/>
                </a:solidFill>
              </a:rPr>
              <a:t>des accidents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1819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info@bpa.ch bpa.ch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 err="1"/>
              <a:t>Untertitel</a:t>
            </a:r>
            <a:endParaRPr lang="fr-CH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Titel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fr-CH" noProof="0" dirty="0"/>
              <a:t>Keyword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CH" noProof="0" dirty="0" err="1"/>
              <a:t>Highlight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de-DE" dirty="0"/>
              <a:t> </a:t>
            </a:r>
            <a:r>
              <a:rPr lang="fr-CH" noProof="0" dirty="0" err="1"/>
              <a:t>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</a:t>
            </a:r>
            <a:r>
              <a:rPr lang="fr-CH" noProof="0" dirty="0"/>
              <a:t>der</a:t>
            </a:r>
            <a:r>
              <a:rPr lang="de-DE" dirty="0"/>
              <a:t>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CH" noProof="0" dirty="0" err="1"/>
              <a:t>Untertitel</a:t>
            </a:r>
            <a:r>
              <a:rPr lang="fr-CH" noProof="0" dirty="0"/>
              <a:t> </a:t>
            </a:r>
            <a:r>
              <a:rPr lang="fr-CH" noProof="0" dirty="0" err="1"/>
              <a:t>bearbeiten</a:t>
            </a:r>
            <a:r>
              <a:rPr lang="fr-CH" noProof="0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fr-CH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CH" noProof="0" dirty="0" err="1"/>
              <a:t>Textmasterformat</a:t>
            </a:r>
            <a:r>
              <a:rPr lang="fr-CH" noProof="0" dirty="0"/>
              <a:t> </a:t>
            </a:r>
            <a:br>
              <a:rPr lang="fr-CH" noProof="0" dirty="0"/>
            </a:br>
            <a:r>
              <a:rPr lang="fr-CH" noProof="0" dirty="0" err="1"/>
              <a:t>bearbeiten</a:t>
            </a:r>
            <a:endParaRPr lang="fr-CH" noProof="0" dirty="0"/>
          </a:p>
          <a:p>
            <a:pPr lvl="1"/>
            <a:r>
              <a:rPr lang="fr-CH" noProof="0" dirty="0" err="1"/>
              <a:t>Zweite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  <a:p>
            <a:pPr lvl="2"/>
            <a:r>
              <a:rPr lang="fr-CH" noProof="0" dirty="0" err="1"/>
              <a:t>Dritte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  <a:p>
            <a:pPr lvl="3"/>
            <a:r>
              <a:rPr lang="fr-CH" noProof="0" dirty="0" err="1"/>
              <a:t>Vierte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  <a:p>
            <a:pPr lvl="4"/>
            <a:r>
              <a:rPr lang="fr-CH" noProof="0" dirty="0" err="1"/>
              <a:t>Fünfte</a:t>
            </a:r>
            <a:r>
              <a:rPr lang="fr-CH" noProof="0" dirty="0"/>
              <a:t> </a:t>
            </a:r>
            <a:r>
              <a:rPr lang="fr-CH" noProof="0" dirty="0" err="1"/>
              <a:t>Ebene</a:t>
            </a:r>
            <a:endParaRPr lang="fr-CH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fr-CH" noProof="0" smtClean="0"/>
              <a:t>juillet 23</a:t>
            </a:fld>
            <a:endParaRPr lang="fr-CH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fr-CH" noProof="0" dirty="0" err="1"/>
              <a:t>Titel</a:t>
            </a:r>
            <a:r>
              <a:rPr lang="fr-CH" noProof="0" dirty="0"/>
              <a:t> der </a:t>
            </a:r>
            <a:r>
              <a:rPr lang="fr-CH" noProof="0" dirty="0" err="1"/>
              <a:t>Präsentation</a:t>
            </a:r>
            <a:r>
              <a:rPr lang="fr-CH" noProof="0" dirty="0"/>
              <a:t> - </a:t>
            </a:r>
            <a:r>
              <a:rPr lang="fr-CH" noProof="0" dirty="0" err="1"/>
              <a:t>Fusszeile</a:t>
            </a:r>
            <a:r>
              <a:rPr lang="fr-CH" noProof="0" dirty="0"/>
              <a:t> (</a:t>
            </a:r>
            <a:r>
              <a:rPr lang="fr-CH" noProof="0" dirty="0" err="1"/>
              <a:t>einfügen</a:t>
            </a:r>
            <a:r>
              <a:rPr lang="fr-CH" noProof="0" dirty="0"/>
              <a:t> </a:t>
            </a:r>
            <a:r>
              <a:rPr lang="fr-CH" noProof="0" dirty="0" err="1"/>
              <a:t>über</a:t>
            </a:r>
            <a:r>
              <a:rPr lang="fr-CH" noProof="0" dirty="0"/>
              <a:t> «</a:t>
            </a:r>
            <a:r>
              <a:rPr lang="fr-CH" noProof="0" dirty="0" err="1"/>
              <a:t>Einfügen</a:t>
            </a:r>
            <a:r>
              <a:rPr lang="fr-CH" noProof="0" dirty="0"/>
              <a:t> &gt; </a:t>
            </a:r>
            <a:r>
              <a:rPr lang="fr-CH" noProof="0" dirty="0" err="1"/>
              <a:t>Kopf</a:t>
            </a:r>
            <a:r>
              <a:rPr lang="fr-CH" noProof="0" dirty="0"/>
              <a:t>- </a:t>
            </a:r>
            <a:r>
              <a:rPr lang="fr-CH" noProof="0" dirty="0" err="1"/>
              <a:t>und</a:t>
            </a:r>
            <a:r>
              <a:rPr lang="fr-CH" noProof="0" dirty="0"/>
              <a:t> </a:t>
            </a:r>
            <a:r>
              <a:rPr lang="fr-CH" noProof="0" dirty="0" err="1"/>
              <a:t>Fusszeile</a:t>
            </a:r>
            <a:r>
              <a:rPr lang="fr-CH" noProof="0" dirty="0"/>
              <a:t>»)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U8Bx8CtIA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SEE%20YOU%20-%20mach%20dich%20sichtbar!%20(Video%20de)_Mpeg4%20H264_238540.wmv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tgeber.bfu.ch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/>
              <a:t>15 min de </a:t>
            </a:r>
            <a:r>
              <a:rPr lang="fr-CH" dirty="0" err="1"/>
              <a:t>turbosieste</a:t>
            </a:r>
            <a:r>
              <a:rPr lang="fr-CH" dirty="0"/>
              <a:t> s’imposent!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/>
              <a:t>Entreprise, événement, date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4D73AA-0DDD-4133-AEC8-3379174222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H" dirty="0"/>
              <a:t>Nom</a:t>
            </a:r>
          </a:p>
        </p:txBody>
      </p:sp>
    </p:spTree>
    <p:extLst>
      <p:ext uri="{BB962C8B-B14F-4D97-AF65-F5344CB8AC3E}">
        <p14:creationId xmlns:p14="http://schemas.microsoft.com/office/powerpoint/2010/main" val="9209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4365104"/>
            <a:ext cx="11233248" cy="1811859"/>
          </a:xfrm>
        </p:spPr>
        <p:txBody>
          <a:bodyPr>
            <a:noAutofit/>
          </a:bodyPr>
          <a:lstStyle/>
          <a:p>
            <a:pPr algn="ctr"/>
            <a:r>
              <a:rPr lang="fr-CH" dirty="0"/>
              <a:t>Vidéo «</a:t>
            </a:r>
            <a:r>
              <a:rPr lang="de-CH" b="0" i="0" dirty="0">
                <a:effectLst/>
                <a:latin typeface="Roboto" panose="02000000000000000000" pitchFamily="2" charset="0"/>
                <a:hlinkClick r:id="rId3"/>
              </a:rPr>
              <a:t>15 min de </a:t>
            </a:r>
            <a:r>
              <a:rPr lang="de-CH" b="0" i="0" dirty="0" err="1">
                <a:effectLst/>
                <a:latin typeface="Roboto" panose="02000000000000000000" pitchFamily="2" charset="0"/>
                <a:hlinkClick r:id="rId3"/>
              </a:rPr>
              <a:t>turbosieste</a:t>
            </a:r>
            <a:r>
              <a:rPr lang="de-CH" b="0" i="0" dirty="0">
                <a:effectLst/>
                <a:latin typeface="Roboto" panose="02000000000000000000" pitchFamily="2" charset="0"/>
                <a:hlinkClick r:id="rId3"/>
              </a:rPr>
              <a:t> </a:t>
            </a:r>
            <a:r>
              <a:rPr lang="de-CH" b="0" i="0" dirty="0" err="1">
                <a:effectLst/>
                <a:latin typeface="Roboto" panose="02000000000000000000" pitchFamily="2" charset="0"/>
                <a:hlinkClick r:id="rId3"/>
              </a:rPr>
              <a:t>s’imposent</a:t>
            </a:r>
            <a:r>
              <a:rPr lang="de-CH" b="0" i="0" dirty="0">
                <a:effectLst/>
                <a:latin typeface="Roboto" panose="02000000000000000000" pitchFamily="2" charset="0"/>
              </a:rPr>
              <a:t>!</a:t>
            </a:r>
            <a:r>
              <a:rPr lang="fr-CH" dirty="0"/>
              <a:t>»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10</a:t>
            </a:fld>
            <a:endParaRPr lang="de-CH" dirty="0"/>
          </a:p>
        </p:txBody>
      </p:sp>
      <p:pic>
        <p:nvPicPr>
          <p:cNvPr id="12" name="Grafik 11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36" y="1772816"/>
            <a:ext cx="2520280" cy="24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885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Plus d’informations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8" y="1484784"/>
            <a:ext cx="8280918" cy="4692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r-CH" dirty="0"/>
              <a:t>Vous trouverez d’autres conseils en matière de prévention des accidents sur </a:t>
            </a:r>
            <a:r>
              <a:rPr lang="fr-CH" dirty="0">
                <a:hlinkClick r:id="rId3"/>
              </a:rPr>
              <a:t>bpa.ch</a:t>
            </a:r>
            <a:r>
              <a:rPr lang="fr-CH" dirty="0"/>
              <a:t>.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3843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Fatigue au volant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fatigue joue un rôle dans environ 10 % des accidents graves.</a:t>
            </a:r>
          </a:p>
          <a:p>
            <a:r>
              <a:rPr lang="fr-FR" dirty="0"/>
              <a:t>Le danger réside non seulement dans l’endormissement (</a:t>
            </a:r>
            <a:r>
              <a:rPr lang="fr-FR" dirty="0" err="1"/>
              <a:t>microsommeil</a:t>
            </a:r>
            <a:r>
              <a:rPr lang="fr-FR" dirty="0"/>
              <a:t>) au volant, mais également dans la somnolence et la diminution de la capacité de conduire qui précèdent.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40496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Causes de la fatigue au volant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Un manque de sommeil temporaire ou récurrent sur plusieurs jours ou semaines</a:t>
            </a:r>
          </a:p>
          <a:p>
            <a:pPr lvl="1"/>
            <a:r>
              <a:rPr lang="fr-CH" dirty="0"/>
              <a:t>La conduite de nuit ou à l’aube, des périodes où on dort généralement</a:t>
            </a:r>
          </a:p>
          <a:p>
            <a:pPr lvl="1"/>
            <a:r>
              <a:rPr lang="fr-CH" dirty="0"/>
              <a:t>Des phases d’éveil trop longues, p. ex. suite à une sortie</a:t>
            </a:r>
          </a:p>
          <a:p>
            <a:pPr lvl="1"/>
            <a:r>
              <a:rPr lang="fr-CH" dirty="0"/>
              <a:t>L’absence de pauses sur de longs trajets</a:t>
            </a:r>
          </a:p>
          <a:p>
            <a:pPr lvl="1"/>
            <a:r>
              <a:rPr lang="fr-CH" dirty="0"/>
              <a:t>Un rythme de sommeil perturbé, p. ex. en cas de travail par équipes</a:t>
            </a:r>
          </a:p>
          <a:p>
            <a:pPr lvl="1"/>
            <a:r>
              <a:rPr lang="fr-CH" dirty="0"/>
              <a:t>Des maladies qui perturbent le sommeil et qui favorisent la somnolence, p. ex. apnée du sommeil (interruptions de la respiration pendant le sommeil) ou dépression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4836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Effets de la fatigue au volant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CH" dirty="0"/>
              <a:t>Conduire en état de somnolence entraîne:</a:t>
            </a:r>
          </a:p>
          <a:p>
            <a:pPr lvl="1"/>
            <a:r>
              <a:rPr lang="fr-CH" dirty="0"/>
              <a:t>une mauvaise évaluation de la vitesse;</a:t>
            </a:r>
          </a:p>
          <a:p>
            <a:pPr lvl="1"/>
            <a:r>
              <a:rPr lang="fr-CH" dirty="0"/>
              <a:t>une baisse de la concentration;</a:t>
            </a:r>
          </a:p>
          <a:p>
            <a:pPr lvl="1"/>
            <a:r>
              <a:rPr lang="fr-CH" dirty="0"/>
              <a:t>une vitesse de réaction aussi faible qu’après avoir consommé de l’alcool;</a:t>
            </a:r>
          </a:p>
          <a:p>
            <a:pPr lvl="1"/>
            <a:r>
              <a:rPr lang="fr-CH" dirty="0"/>
              <a:t>un endormissement dans le pire des cas.</a:t>
            </a:r>
          </a:p>
          <a:p>
            <a:pPr>
              <a:buFont typeface="Wingdings" panose="05000000000000000000" pitchFamily="2" charset="2"/>
              <a:buChar char="Ø"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9306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Attention aux signes précurseurs: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Yeux qui brûlent</a:t>
            </a:r>
          </a:p>
          <a:p>
            <a:pPr lvl="1"/>
            <a:r>
              <a:rPr lang="fr-CH" dirty="0"/>
              <a:t>Paupières lourdes</a:t>
            </a:r>
          </a:p>
          <a:p>
            <a:pPr lvl="1"/>
            <a:r>
              <a:rPr lang="fr-CH" dirty="0"/>
              <a:t>Bâillements répétés</a:t>
            </a:r>
          </a:p>
          <a:p>
            <a:pPr lvl="1"/>
            <a:r>
              <a:rPr lang="fr-CH" dirty="0"/>
              <a:t>Vue brouillée </a:t>
            </a:r>
          </a:p>
          <a:p>
            <a:pPr lvl="1"/>
            <a:r>
              <a:rPr lang="fr-CH" dirty="0"/>
              <a:t>Bouche sèche</a:t>
            </a:r>
          </a:p>
          <a:p>
            <a:pPr lvl="1"/>
            <a:r>
              <a:rPr lang="fr-CH" dirty="0"/>
              <a:t>Sursauts sans raison évidente</a:t>
            </a:r>
          </a:p>
          <a:p>
            <a:pPr lvl="1"/>
            <a:r>
              <a:rPr lang="fr-CH" dirty="0"/>
              <a:t>Frissons</a:t>
            </a:r>
          </a:p>
          <a:p>
            <a:pPr lvl="1"/>
            <a:r>
              <a:rPr lang="fr-CH" dirty="0"/>
              <a:t>Erreurs de conduite</a:t>
            </a: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41682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129" y="404664"/>
            <a:ext cx="11233248" cy="315911"/>
          </a:xfrm>
        </p:spPr>
        <p:txBody>
          <a:bodyPr/>
          <a:lstStyle/>
          <a:p>
            <a:r>
              <a:rPr lang="fr-CH" dirty="0"/>
              <a:t>En cas de signes précurseurs pendant le trajet: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7" y="1484784"/>
            <a:ext cx="7056783" cy="469217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CH" dirty="0"/>
              <a:t>Arrêtez-vous dès que possible et faites une </a:t>
            </a:r>
            <a:r>
              <a:rPr lang="fr-CH" b="1" dirty="0" err="1"/>
              <a:t>turbosieste</a:t>
            </a:r>
            <a:r>
              <a:rPr lang="fr-CH" b="1" dirty="0"/>
              <a:t> de 15 minutes</a:t>
            </a:r>
            <a:r>
              <a:rPr lang="fr-CH" dirty="0"/>
              <a:t>. Ne dormez pas plus de 30 minutes, sinon il vous sera plus difficile de vous réveiller au-delà.</a:t>
            </a:r>
            <a:br>
              <a:rPr lang="fr-CH" dirty="0"/>
            </a:br>
            <a:br>
              <a:rPr lang="fr-CH" dirty="0"/>
            </a:br>
            <a:r>
              <a:rPr lang="fr-CH" dirty="0"/>
              <a:t>Vous pouvez boire </a:t>
            </a:r>
            <a:r>
              <a:rPr lang="fr-CH" b="1" dirty="0"/>
              <a:t>deux tasses de café</a:t>
            </a:r>
            <a:r>
              <a:rPr lang="fr-CH" dirty="0"/>
              <a:t>, un coup de pouce temporaire </a:t>
            </a:r>
            <a:r>
              <a:rPr lang="fr-CH" b="1" dirty="0"/>
              <a:t>en</a:t>
            </a:r>
            <a:r>
              <a:rPr lang="fr-CH" dirty="0"/>
              <a:t> </a:t>
            </a:r>
            <a:r>
              <a:rPr lang="fr-CH" b="1" dirty="0"/>
              <a:t>complément</a:t>
            </a:r>
            <a:r>
              <a:rPr lang="fr-CH" dirty="0"/>
              <a:t> à la </a:t>
            </a:r>
            <a:r>
              <a:rPr lang="fr-CH" dirty="0" err="1"/>
              <a:t>turbosieste</a:t>
            </a:r>
            <a:r>
              <a:rPr lang="fr-CH" dirty="0"/>
              <a:t>. Buvez-les juste avant de dormir. La caféine agit environ 15 minutes plus tard.</a:t>
            </a:r>
            <a:br>
              <a:rPr lang="fr-CH" dirty="0"/>
            </a:br>
            <a:br>
              <a:rPr lang="fr-CH" dirty="0"/>
            </a:br>
            <a:r>
              <a:rPr lang="fr-CH" dirty="0"/>
              <a:t>Et n’oubliez pas: coupez le moteur et sortez la clé de la serrure!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3"/>
          <a:srcRect t="6372"/>
          <a:stretch/>
        </p:blipFill>
        <p:spPr>
          <a:xfrm>
            <a:off x="8184232" y="1484784"/>
            <a:ext cx="3297194" cy="436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281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Pour arriver à bon port: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Ne prenez le volant que si vous êtes reposé et en forme.</a:t>
            </a:r>
          </a:p>
          <a:p>
            <a:pPr lvl="1"/>
            <a:r>
              <a:rPr lang="fr-CH" dirty="0"/>
              <a:t>Consultez un médecin si vous souffrez d’apnée du sommeil ou d’autres troubles du sommeil.</a:t>
            </a:r>
          </a:p>
          <a:p>
            <a:pPr lvl="1"/>
            <a:r>
              <a:rPr lang="fr-CH" dirty="0"/>
              <a:t>Renoncez à prendre la voiture si vous savez que vous rentrerez tard. Prévoyez à l’avance de dormir sur place, ou de prendre les transports publics ou un taxi.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10540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Pour arriver à bon port: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fr-CH" dirty="0"/>
              <a:t>L’alcool accentue la fatigue: renoncez-y complètement.</a:t>
            </a:r>
          </a:p>
          <a:p>
            <a:pPr lvl="1"/>
            <a:r>
              <a:rPr lang="fr-CH" dirty="0"/>
              <a:t>Certains médicaments peuvent aussi influer sur votre capacité de conduire, surtout s’ils sont combinés à l’alcool</a:t>
            </a:r>
            <a:r>
              <a:rPr lang="fr-CH"/>
              <a:t>. </a:t>
            </a:r>
            <a:endParaRPr lang="fr-CH" dirty="0"/>
          </a:p>
          <a:p>
            <a:pPr lvl="1"/>
            <a:r>
              <a:rPr lang="fr-CH" dirty="0"/>
              <a:t>Notez que les astuces comme ouvrir la fenêtre ou augmenter le volume de la musique n’ont pratiquement aucun effet sur la fatigue au volant.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91116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Vrai ou faux?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7" y="1124744"/>
            <a:ext cx="11089231" cy="5052219"/>
          </a:xfrm>
        </p:spPr>
        <p:txBody>
          <a:bodyPr/>
          <a:lstStyle/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r-CH" sz="2200" dirty="0"/>
              <a:t>Lorsque je suis fatigué, je commets plus d’erreurs.</a:t>
            </a:r>
          </a:p>
          <a:p>
            <a:pPr marL="1795463" indent="-1795463">
              <a:lnSpc>
                <a:spcPct val="100000"/>
              </a:lnSpc>
              <a:spcAft>
                <a:spcPts val="0"/>
              </a:spcAft>
              <a:tabLst>
                <a:tab pos="1795463" algn="l"/>
                <a:tab pos="3594100" algn="l"/>
              </a:tabLst>
            </a:pPr>
            <a:r>
              <a:rPr lang="fr-CH" sz="2200" dirty="0"/>
              <a:t>	Vrai </a:t>
            </a:r>
            <a:r>
              <a:rPr lang="fr-CH" sz="2200" dirty="0">
                <a:sym typeface="Wingdings"/>
              </a:rPr>
              <a:t></a:t>
            </a:r>
            <a:r>
              <a:rPr lang="fr-CH" sz="2200" dirty="0"/>
              <a:t> 	Faux </a:t>
            </a:r>
            <a:r>
              <a:rPr lang="fr-CH" sz="2200" dirty="0">
                <a:sym typeface="Wingdings"/>
              </a:rPr>
              <a:t></a:t>
            </a:r>
          </a:p>
          <a:p>
            <a:pPr>
              <a:lnSpc>
                <a:spcPct val="100000"/>
              </a:lnSpc>
              <a:spcAft>
                <a:spcPts val="0"/>
              </a:spcAft>
              <a:tabLst>
                <a:tab pos="1795463" algn="l"/>
                <a:tab pos="3316288" algn="l"/>
              </a:tabLst>
            </a:pPr>
            <a:endParaRPr lang="de-CH" sz="2200" dirty="0"/>
          </a:p>
          <a:p>
            <a:pPr lvl="1">
              <a:lnSpc>
                <a:spcPct val="100000"/>
              </a:lnSpc>
              <a:spcAft>
                <a:spcPts val="0"/>
              </a:spcAft>
              <a:tabLst>
                <a:tab pos="1795463" algn="l"/>
                <a:tab pos="3316288" algn="l"/>
              </a:tabLst>
            </a:pPr>
            <a:r>
              <a:rPr lang="fr-CH" sz="2200" dirty="0"/>
              <a:t>L’alcool favorise la somnolence.</a:t>
            </a:r>
          </a:p>
          <a:p>
            <a:pPr marL="1795463" indent="-1795463">
              <a:lnSpc>
                <a:spcPct val="100000"/>
              </a:lnSpc>
              <a:spcAft>
                <a:spcPts val="0"/>
              </a:spcAft>
              <a:tabLst>
                <a:tab pos="1795463" algn="l"/>
                <a:tab pos="3594100" algn="l"/>
              </a:tabLst>
            </a:pPr>
            <a:r>
              <a:rPr lang="fr-CH" sz="2200" dirty="0"/>
              <a:t>	Vrai </a:t>
            </a:r>
            <a:r>
              <a:rPr lang="fr-CH" sz="2200" dirty="0">
                <a:sym typeface="Wingdings"/>
              </a:rPr>
              <a:t></a:t>
            </a:r>
            <a:r>
              <a:rPr lang="fr-CH" sz="2200" dirty="0"/>
              <a:t> 	Faux </a:t>
            </a:r>
            <a:r>
              <a:rPr lang="fr-CH" sz="2200" dirty="0">
                <a:sym typeface="Wingdings"/>
              </a:rPr>
              <a:t></a:t>
            </a:r>
          </a:p>
          <a:p>
            <a:pPr>
              <a:lnSpc>
                <a:spcPct val="100000"/>
              </a:lnSpc>
              <a:spcAft>
                <a:spcPts val="0"/>
              </a:spcAft>
              <a:tabLst>
                <a:tab pos="1795463" algn="l"/>
                <a:tab pos="3316288" algn="l"/>
              </a:tabLst>
            </a:pPr>
            <a:endParaRPr lang="de-CH" sz="2200" dirty="0"/>
          </a:p>
          <a:p>
            <a:pPr lvl="1">
              <a:lnSpc>
                <a:spcPct val="100000"/>
              </a:lnSpc>
              <a:spcAft>
                <a:spcPts val="0"/>
              </a:spcAft>
              <a:tabLst>
                <a:tab pos="1795463" algn="l"/>
                <a:tab pos="3316288" algn="l"/>
              </a:tabLst>
            </a:pPr>
            <a:r>
              <a:rPr lang="fr-CH" sz="2200" dirty="0"/>
              <a:t>Le café ou les boissons énergétiques permettent de lutter durablement contre la fatigue.	Vrai </a:t>
            </a:r>
            <a:r>
              <a:rPr lang="fr-CH" sz="2200" dirty="0">
                <a:sym typeface="Wingdings"/>
              </a:rPr>
              <a:t></a:t>
            </a:r>
            <a:r>
              <a:rPr lang="fr-CH" sz="2200" dirty="0"/>
              <a:t> 		Faux </a:t>
            </a:r>
            <a:r>
              <a:rPr lang="fr-CH" sz="2200" dirty="0">
                <a:sym typeface="Wingdings"/>
              </a:rPr>
              <a:t></a:t>
            </a:r>
          </a:p>
          <a:p>
            <a:pPr>
              <a:lnSpc>
                <a:spcPct val="100000"/>
              </a:lnSpc>
              <a:spcAft>
                <a:spcPts val="0"/>
              </a:spcAft>
              <a:tabLst>
                <a:tab pos="1795463" algn="l"/>
                <a:tab pos="3316288" algn="l"/>
              </a:tabLst>
            </a:pPr>
            <a:endParaRPr lang="de-CH" sz="2200" dirty="0">
              <a:sym typeface="Wingdings"/>
            </a:endParaRPr>
          </a:p>
          <a:p>
            <a:pPr lvl="1">
              <a:lnSpc>
                <a:spcPct val="100000"/>
              </a:lnSpc>
              <a:spcAft>
                <a:spcPts val="0"/>
              </a:spcAft>
              <a:tabLst>
                <a:tab pos="1795463" algn="l"/>
                <a:tab pos="3316288" algn="l"/>
              </a:tabLst>
            </a:pPr>
            <a:r>
              <a:rPr lang="fr-CH" sz="2200" dirty="0"/>
              <a:t>Augmenter le volume de la radio ou ouvrir la fenêtre est efficace contre la fatigue.</a:t>
            </a:r>
          </a:p>
          <a:p>
            <a:pPr>
              <a:lnSpc>
                <a:spcPct val="100000"/>
              </a:lnSpc>
              <a:spcAft>
                <a:spcPts val="0"/>
              </a:spcAft>
              <a:tabLst>
                <a:tab pos="1795463" algn="l"/>
                <a:tab pos="3316288" algn="l"/>
              </a:tabLst>
            </a:pPr>
            <a:r>
              <a:rPr lang="fr-CH" sz="2200" dirty="0"/>
              <a:t>	Vrai </a:t>
            </a:r>
            <a:r>
              <a:rPr lang="fr-CH" sz="2200" dirty="0">
                <a:sym typeface="Wingdings"/>
              </a:rPr>
              <a:t></a:t>
            </a:r>
            <a:r>
              <a:rPr lang="fr-CH" sz="2200" dirty="0"/>
              <a:t> 		Faux </a:t>
            </a:r>
            <a:r>
              <a:rPr lang="fr-CH" sz="2200" dirty="0">
                <a:sym typeface="Wingdings"/>
              </a:rPr>
              <a:t></a:t>
            </a:r>
          </a:p>
          <a:p>
            <a:pPr>
              <a:lnSpc>
                <a:spcPct val="100000"/>
              </a:lnSpc>
              <a:spcAft>
                <a:spcPts val="0"/>
              </a:spcAft>
              <a:tabLst>
                <a:tab pos="1795463" algn="l"/>
                <a:tab pos="3316288" algn="l"/>
              </a:tabLst>
            </a:pPr>
            <a:endParaRPr lang="de-CH" sz="2200" dirty="0"/>
          </a:p>
          <a:p>
            <a:pPr lvl="1">
              <a:lnSpc>
                <a:spcPct val="100000"/>
              </a:lnSpc>
              <a:spcAft>
                <a:spcPts val="0"/>
              </a:spcAft>
              <a:tabLst>
                <a:tab pos="1795463" algn="l"/>
                <a:tab pos="3316288" algn="l"/>
              </a:tabLst>
            </a:pPr>
            <a:r>
              <a:rPr lang="fr-CH" sz="2200" dirty="0"/>
              <a:t>Une </a:t>
            </a:r>
            <a:r>
              <a:rPr lang="fr-CH" sz="2200" dirty="0" err="1"/>
              <a:t>turbosieste</a:t>
            </a:r>
            <a:r>
              <a:rPr lang="fr-CH" sz="2200" dirty="0"/>
              <a:t> est la seule mesure efficace contre la fatigue au volant.	</a:t>
            </a:r>
          </a:p>
          <a:p>
            <a:pPr marL="420688" lvl="1" indent="0">
              <a:lnSpc>
                <a:spcPct val="100000"/>
              </a:lnSpc>
              <a:spcAft>
                <a:spcPts val="0"/>
              </a:spcAft>
              <a:buNone/>
              <a:tabLst>
                <a:tab pos="1795463" algn="l"/>
                <a:tab pos="3316288" algn="l"/>
              </a:tabLst>
            </a:pPr>
            <a:r>
              <a:rPr lang="fr-CH" sz="2200" dirty="0"/>
              <a:t>	Vrai </a:t>
            </a:r>
            <a:r>
              <a:rPr lang="fr-CH" sz="2200" dirty="0">
                <a:sym typeface="Wingdings"/>
              </a:rPr>
              <a:t></a:t>
            </a:r>
            <a:r>
              <a:rPr lang="fr-CH" sz="2200" dirty="0"/>
              <a:t> 		Faux </a:t>
            </a:r>
            <a:r>
              <a:rPr lang="fr-CH" sz="2200" dirty="0">
                <a:sym typeface="Wingdings"/>
              </a:rPr>
              <a:t></a:t>
            </a:r>
            <a:endParaRPr lang="de-CH" sz="220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0842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̈sentation BFU V10-fr.potx" id="{092ECCA2-D4B9-491B-B3D2-77CEBDAAE832}" vid="{6F006824-F697-4289-B6E5-5A3BCAF5D254}"/>
    </a:ext>
  </a:extLst>
</a:theme>
</file>

<file path=ppt/theme/theme2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4" ma:contentTypeDescription="Ein neues Dokument erstellen." ma:contentTypeScope="" ma:versionID="8a32279e21261cc9aad5d24826d3cb50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ef99dfdc11095599b100cc5083ec201c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CEA9A9-F90F-4AC3-9C43-78A4754024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941f2-48be-4bb0-a3d9-a0ff0057a962"/>
    <ds:schemaRef ds:uri="28b27246-006c-4c52-ba09-a14edd982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75F7FC-73BE-4000-A81D-18E6DB5E3193}">
  <ds:schemaRefs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bb4941f2-48be-4bb0-a3d9-a0ff0057a962"/>
    <ds:schemaRef ds:uri="28b27246-006c-4c52-ba09-a14edd98252a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8578576-3801-4249-8CB7-98A6F7AA01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Praesentation_BPA_fr</Template>
  <TotalTime>0</TotalTime>
  <Words>618</Words>
  <Application>Microsoft Office PowerPoint</Application>
  <PresentationFormat>Breitbild</PresentationFormat>
  <Paragraphs>78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BFU Suisse</vt:lpstr>
      <vt:lpstr>BFU Suisse </vt:lpstr>
      <vt:lpstr>BFU Suisse Medium</vt:lpstr>
      <vt:lpstr>Roboto</vt:lpstr>
      <vt:lpstr>Suisse Int'l</vt:lpstr>
      <vt:lpstr>Wingdings</vt:lpstr>
      <vt:lpstr>Design bfu</vt:lpstr>
      <vt:lpstr>15 min de turbosieste s’imposent!</vt:lpstr>
      <vt:lpstr>Fatigue au volant</vt:lpstr>
      <vt:lpstr>Causes de la fatigue au volant</vt:lpstr>
      <vt:lpstr>Effets de la fatigue au volant</vt:lpstr>
      <vt:lpstr>Attention aux signes précurseurs:</vt:lpstr>
      <vt:lpstr>En cas de signes précurseurs pendant le trajet:</vt:lpstr>
      <vt:lpstr>Pour arriver à bon port:</vt:lpstr>
      <vt:lpstr>Pour arriver à bon port:</vt:lpstr>
      <vt:lpstr>Vrai ou faux?</vt:lpstr>
      <vt:lpstr>PowerPoint-Präsentation</vt:lpstr>
      <vt:lpstr>Plus d’informations</vt:lpstr>
    </vt:vector>
  </TitlesOfParts>
  <Company>bfu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min de turbosieste s’imposent!</dc:title>
  <dc:creator>Baeriswyl Michelle</dc:creator>
  <cp:lastModifiedBy>Baeriswyl Michelle</cp:lastModifiedBy>
  <cp:revision>8</cp:revision>
  <cp:lastPrinted>2019-03-22T15:02:17Z</cp:lastPrinted>
  <dcterms:created xsi:type="dcterms:W3CDTF">2019-07-22T10:30:57Z</dcterms:created>
  <dcterms:modified xsi:type="dcterms:W3CDTF">2023-07-26T09:58:27Z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  <property fmtid="{D5CDD505-2E9C-101B-9397-08002B2CF9AE}" pid="3" name="Order">
    <vt:r8>264500</vt:r8>
  </property>
  <property fmtid="{D5CDD505-2E9C-101B-9397-08002B2CF9AE}" pid="4" name="MediaServiceImageTags">
    <vt:lpwstr/>
  </property>
</Properties>
</file>