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12" r:id="rId6"/>
    <p:sldId id="306" r:id="rId7"/>
    <p:sldId id="301" r:id="rId8"/>
    <p:sldId id="311" r:id="rId9"/>
    <p:sldId id="308" r:id="rId10"/>
    <p:sldId id="310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1860" autoAdjust="0"/>
  </p:normalViewPr>
  <p:slideViewPr>
    <p:cSldViewPr showGuides="1">
      <p:cViewPr varScale="1">
        <p:scale>
          <a:sx n="90" d="100"/>
          <a:sy n="90" d="100"/>
        </p:scale>
        <p:origin x="297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758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9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5iBmeUeN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 last name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C1D0F04-C9D5-9213-D390-396855822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288512" cy="2448272"/>
          </a:xfrm>
        </p:spPr>
        <p:txBody>
          <a:bodyPr/>
          <a:lstStyle/>
          <a:p>
            <a:r>
              <a:rPr lang="en-US" dirty="0"/>
              <a:t>Standup paddleboarding –</a:t>
            </a:r>
            <a:br>
              <a:rPr lang="en-US" dirty="0"/>
            </a:br>
            <a:r>
              <a:rPr lang="en-US" dirty="0"/>
              <a:t>the smart way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5F7B4C-340E-CD3B-587F-06D2DFA5CE2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Exercising, relaxing, appreciating new views from the water: </a:t>
            </a:r>
            <a:r>
              <a:rPr lang="en-GB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standup</a:t>
            </a:r>
            <a:r>
              <a:rPr lang="en-GB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paddleboarding </a:t>
            </a:r>
            <a:r>
              <a:rPr lang="en-GB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has become a popular activity on Swiss lakes. </a:t>
            </a: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endParaRPr lang="de-CH" dirty="0"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en-GB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However, this sport looks easier than it is. Risks arise particularly from falls into cold water, headwinds and strong currents.</a:t>
            </a:r>
          </a:p>
          <a:p>
            <a:endParaRPr lang="de-CH" dirty="0"/>
          </a:p>
        </p:txBody>
      </p:sp>
      <p:pic>
        <p:nvPicPr>
          <p:cNvPr id="9" name="Bildplatzhalter 8" descr="Ein Bild, das Wasser, draußen, Sport, See enthält.&#10;&#10;Automatisch generierte Beschreibung">
            <a:extLst>
              <a:ext uri="{FF2B5EF4-FFF2-40B4-BE49-F238E27FC236}">
                <a16:creationId xmlns:a16="http://schemas.microsoft.com/office/drawing/2014/main" id="{6BFA3631-F11A-CCFF-14AC-AD9AD73C7D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21236"/>
          <a:stretch>
            <a:fillRect/>
          </a:stretch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D4CA12-56D3-EDDA-90EF-424DF364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854695-C4C9-9C70-FC50-64790B116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360" y="6067707"/>
            <a:ext cx="5328643" cy="260374"/>
          </a:xfrm>
        </p:spPr>
        <p:txBody>
          <a:bodyPr/>
          <a:lstStyle/>
          <a:p>
            <a:r>
              <a:rPr lang="en-GB" dirty="0"/>
              <a:t>Image source: </a:t>
            </a:r>
            <a:r>
              <a:rPr lang="en-GB" dirty="0" err="1"/>
              <a:t>Gettyimages</a:t>
            </a:r>
            <a:endParaRPr lang="en-GB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56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en-GB" sz="2200"/>
              <a:t>Take an induction course.</a:t>
            </a:r>
          </a:p>
          <a:p>
            <a:pPr lvl="1"/>
            <a:r>
              <a:rPr lang="en-GB" sz="2200"/>
              <a:t>Plan your SUP tour carefully.</a:t>
            </a:r>
          </a:p>
          <a:p>
            <a:pPr lvl="1"/>
            <a:r>
              <a:rPr lang="en-GB" sz="2200"/>
              <a:t>Check the weather forecast and conditions.</a:t>
            </a:r>
          </a:p>
          <a:p>
            <a:pPr lvl="1"/>
            <a:r>
              <a:rPr lang="en-GB" sz="2200"/>
              <a:t>Don’t set out alone.</a:t>
            </a:r>
          </a:p>
          <a:p>
            <a:pPr lvl="1"/>
            <a:r>
              <a:rPr lang="en-GB" sz="2200"/>
              <a:t>Let someone know where you plan to go.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 prepared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Bildquelle: Getty Images</a:t>
            </a:r>
          </a:p>
        </p:txBody>
      </p:sp>
      <p:pic>
        <p:nvPicPr>
          <p:cNvPr id="9" name="Bildplatzhalter 8" descr="Ein Bild, das Boden, draußen, Natur enthält.&#10;&#10;Automatisch generierte Beschreibung">
            <a:extLst>
              <a:ext uri="{FF2B5EF4-FFF2-40B4-BE49-F238E27FC236}">
                <a16:creationId xmlns:a16="http://schemas.microsoft.com/office/drawing/2014/main" id="{B160F58C-8610-3613-38DF-FC7B84864E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19F7D5E-5779-BAFE-81B0-6982CC7C8995}"/>
              </a:ext>
            </a:extLst>
          </p:cNvPr>
          <p:cNvSpPr txBox="1">
            <a:spLocks/>
          </p:cNvSpPr>
          <p:nvPr/>
        </p:nvSpPr>
        <p:spPr>
          <a:xfrm>
            <a:off x="335360" y="604894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Image source: </a:t>
            </a:r>
            <a:r>
              <a:rPr lang="en-GB" dirty="0" err="1"/>
              <a:t>Gettyimages</a:t>
            </a:r>
            <a:endParaRPr lang="en-GB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Well equipped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0" i="0" dirty="0">
                <a:solidFill>
                  <a:srgbClr val="333333"/>
                </a:solidFill>
                <a:effectLst/>
                <a:latin typeface="BFU Suisse Regular"/>
              </a:rPr>
              <a:t>Suitable life jacket</a:t>
            </a:r>
          </a:p>
          <a:p>
            <a:pPr lvl="1"/>
            <a:r>
              <a:rPr lang="en-GB" dirty="0">
                <a:solidFill>
                  <a:srgbClr val="333333"/>
                </a:solidFill>
                <a:latin typeface="BFU Suisse Regular"/>
              </a:rPr>
              <a:t>Weather-appropriate clothing (e. g. wetsuit in cold weather)</a:t>
            </a:r>
          </a:p>
          <a:p>
            <a:pPr lvl="1"/>
            <a:r>
              <a:rPr lang="en-GB" dirty="0"/>
              <a:t>Enough to drink</a:t>
            </a:r>
          </a:p>
          <a:p>
            <a:pPr lvl="1"/>
            <a:r>
              <a:rPr lang="en-GB" dirty="0"/>
              <a:t>Sunscreen</a:t>
            </a:r>
          </a:p>
          <a:p>
            <a:pPr lvl="1"/>
            <a:r>
              <a:rPr lang="en-GB" dirty="0"/>
              <a:t>Mobile phone (in waterproof packaging)</a:t>
            </a:r>
          </a:p>
          <a:p>
            <a:pPr marL="0" lvl="1" indent="0">
              <a:spcAft>
                <a:spcPts val="0"/>
              </a:spcAft>
              <a:buNone/>
            </a:pPr>
            <a:endParaRPr lang="de-DE" dirty="0"/>
          </a:p>
          <a:p>
            <a:pPr marL="0" lvl="1" indent="0">
              <a:buNone/>
            </a:pPr>
            <a:r>
              <a:rPr lang="en-GB" dirty="0"/>
              <a:t>Required by law:</a:t>
            </a:r>
          </a:p>
          <a:p>
            <a:pPr lvl="1"/>
            <a:r>
              <a:rPr lang="en-GB" dirty="0"/>
              <a:t>At night and in poor visibility: light (visible from all angles)</a:t>
            </a:r>
          </a:p>
          <a:p>
            <a:pPr lvl="1"/>
            <a:r>
              <a:rPr lang="en-GB" dirty="0"/>
              <a:t>Label the SUP with the name and address of the owner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Well equipped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/>
              <a:t>Choose the right board: </a:t>
            </a:r>
            <a:br>
              <a:rPr lang="en-GB"/>
            </a:br>
            <a:r>
              <a:rPr lang="en-GB"/>
              <a:t>the wider, the more stable – the longer, the faster</a:t>
            </a:r>
          </a:p>
          <a:p>
            <a:pPr lvl="1"/>
            <a:r>
              <a:rPr lang="en-GB"/>
              <a:t>Adjust the paddle:</a:t>
            </a:r>
            <a:br>
              <a:rPr lang="en-GB"/>
            </a:br>
            <a:r>
              <a:rPr lang="en-GB"/>
              <a:t>body height +/– 20 to 25 cm = paddle length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38A40-E5BD-5E68-98E1-9420B6D8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864952"/>
            <a:ext cx="3008490" cy="45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Wasser, draußen, Person, Sport enthält.&#10;&#10;Automatisch generierte Beschreibung">
            <a:extLst>
              <a:ext uri="{FF2B5EF4-FFF2-40B4-BE49-F238E27FC236}">
                <a16:creationId xmlns:a16="http://schemas.microsoft.com/office/drawing/2014/main" id="{ECA5CD7F-6BC1-97D2-1FC1-2A51B844B4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522"/>
          <a:stretch>
            <a:fillRect/>
          </a:stretch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en-GB" dirty="0"/>
              <a:t>Always carry the board fin-first to the water’s edge.</a:t>
            </a:r>
          </a:p>
          <a:p>
            <a:pPr lvl="1"/>
            <a:r>
              <a:rPr lang="en-GB" dirty="0"/>
              <a:t>When going out on the lake, attach the leash to your ankle – but never in flowing water: if you get caught, the current will push you underwater.</a:t>
            </a:r>
          </a:p>
          <a:p>
            <a:pPr lvl="1"/>
            <a:r>
              <a:rPr lang="en-GB" dirty="0"/>
              <a:t>Kneel to paddle from the shoreline into open water. Don’t stand up until the water is at least 1 metre deep.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 the move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Image source: </a:t>
            </a:r>
            <a:r>
              <a:rPr lang="en-GB" dirty="0" err="1"/>
              <a:t>Gettyimages</a:t>
            </a:r>
            <a:endParaRPr lang="en-GB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9" y="1340769"/>
            <a:ext cx="11233248" cy="4896520"/>
          </a:xfrm>
        </p:spPr>
        <p:txBody>
          <a:bodyPr/>
          <a:lstStyle/>
          <a:p>
            <a:pPr lvl="1"/>
            <a:r>
              <a:rPr lang="en-GB" dirty="0"/>
              <a:t>Pay attention to the wind direction: always set off against the wind.</a:t>
            </a:r>
          </a:p>
          <a:p>
            <a:pPr lvl="1"/>
            <a:r>
              <a:rPr lang="en-GB" sz="2400" dirty="0"/>
              <a:t>Keep sufficient distance from other vessels.</a:t>
            </a:r>
          </a:p>
          <a:p>
            <a:pPr lvl="1"/>
            <a:r>
              <a:rPr lang="en-GB" dirty="0"/>
              <a:t>Observe the right-of-way rules for boats.</a:t>
            </a:r>
          </a:p>
          <a:p>
            <a:pPr lvl="1"/>
            <a:r>
              <a:rPr lang="en-GB" sz="2400" dirty="0"/>
              <a:t>Don’t go into restricted areas (yellow buoys)</a:t>
            </a:r>
            <a:r>
              <a:rPr lang="en-GB" dirty="0"/>
              <a:t>. This is strictly forbidden!</a:t>
            </a:r>
          </a:p>
          <a:p>
            <a:pPr lvl="1"/>
            <a:r>
              <a:rPr lang="en-GB" sz="2400" dirty="0"/>
              <a:t>Keep at least 25 metres away from reeds and aquatic plants.</a:t>
            </a:r>
          </a:p>
          <a:p>
            <a:pPr lvl="1"/>
            <a:r>
              <a:rPr lang="en-GB" dirty="0"/>
              <a:t>Refrain from drinking alcohol.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 the move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22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en-GB"/>
              <a:t>Video </a:t>
            </a:r>
            <a:r>
              <a:rPr lang="en-GB">
                <a:hlinkClick r:id="rId3"/>
              </a:rPr>
              <a:t>Standup paddleboarding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1D68DA-1D04-44DD-A7D0-E7C07EEFA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bb4941f2-48be-4bb0-a3d9-a0ff0057a962"/>
    <ds:schemaRef ds:uri="http://schemas.microsoft.com/office/2006/metadata/properties"/>
    <ds:schemaRef ds:uri="http://schemas.openxmlformats.org/package/2006/metadata/core-properties"/>
    <ds:schemaRef ds:uri="28b27246-006c-4c52-ba09-a14edd9825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Breitbild</PresentationFormat>
  <Paragraphs>59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BFU Suisse </vt:lpstr>
      <vt:lpstr>BFU Suisse Regular</vt:lpstr>
      <vt:lpstr>Suisse Int'l</vt:lpstr>
      <vt:lpstr>Arial</vt:lpstr>
      <vt:lpstr>BFU Suisse</vt:lpstr>
      <vt:lpstr>BFU Suisse Medium</vt:lpstr>
      <vt:lpstr>Design bfu</vt:lpstr>
      <vt:lpstr>Standup paddleboarding – the smart way</vt:lpstr>
      <vt:lpstr>PowerPoint-Präsentation</vt:lpstr>
      <vt:lpstr>Be prepared</vt:lpstr>
      <vt:lpstr>Well equipped</vt:lpstr>
      <vt:lpstr>Well equipped</vt:lpstr>
      <vt:lpstr>On the move</vt:lpstr>
      <vt:lpstr>On the move</vt:lpstr>
      <vt:lpstr>PowerPoint-Präsentation</vt:lpstr>
      <vt:lpstr>More information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Bucherer Benedikt</cp:lastModifiedBy>
  <cp:revision>149</cp:revision>
  <cp:lastPrinted>2022-05-30T12:53:45Z</cp:lastPrinted>
  <dcterms:created xsi:type="dcterms:W3CDTF">2014-01-21T17:34:46Z</dcterms:created>
  <dcterms:modified xsi:type="dcterms:W3CDTF">2023-06-09T06:25:40Z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