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omments/modernComment_125_5573AA39.xml" ContentType="application/vnd.ms-powerpoint.comment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2"/>
  </p:notesMasterIdLst>
  <p:handoutMasterIdLst>
    <p:handoutMasterId r:id="rId33"/>
  </p:handoutMasterIdLst>
  <p:sldIdLst>
    <p:sldId id="262" r:id="rId5"/>
    <p:sldId id="321" r:id="rId6"/>
    <p:sldId id="293" r:id="rId7"/>
    <p:sldId id="309" r:id="rId8"/>
    <p:sldId id="323" r:id="rId9"/>
    <p:sldId id="315" r:id="rId10"/>
    <p:sldId id="311" r:id="rId11"/>
    <p:sldId id="316" r:id="rId12"/>
    <p:sldId id="324" r:id="rId13"/>
    <p:sldId id="310" r:id="rId14"/>
    <p:sldId id="322" r:id="rId15"/>
    <p:sldId id="325" r:id="rId16"/>
    <p:sldId id="298" r:id="rId17"/>
    <p:sldId id="317" r:id="rId18"/>
    <p:sldId id="296" r:id="rId19"/>
    <p:sldId id="326" r:id="rId20"/>
    <p:sldId id="318" r:id="rId21"/>
    <p:sldId id="304" r:id="rId22"/>
    <p:sldId id="319" r:id="rId23"/>
    <p:sldId id="320" r:id="rId24"/>
    <p:sldId id="306" r:id="rId25"/>
    <p:sldId id="291" r:id="rId26"/>
    <p:sldId id="286" r:id="rId27"/>
    <p:sldId id="301" r:id="rId28"/>
    <p:sldId id="327" r:id="rId29"/>
    <p:sldId id="302" r:id="rId30"/>
    <p:sldId id="303" r:id="rId3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6A801-7A2D-7F5F-9A4A-A07A22D9127F}" name="Bettler Sybille" initials="SB" userId="S::s.bettler@bfu.ch::5eb44cb4-0e0b-4373-8e30-070fd6750656" providerId="AD"/>
  <p188:author id="{C09279C0-3ECE-76D0-26DD-5971BA167C39}" name="Baeriswyl Michelle" initials="MB" userId="S::m.baeriswyl@bfu.ch::7dbe6026-e9b7-4e33-982d-84db899c07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ämer Andrea" initials="KA" lastIdx="2" clrIdx="0">
    <p:extLst>
      <p:ext uri="{19B8F6BF-5375-455C-9EA6-DF929625EA0E}">
        <p15:presenceInfo xmlns:p15="http://schemas.microsoft.com/office/powerpoint/2012/main" userId="S-1-5-21-1475044384-693701708-1244863647-20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8E"/>
    <a:srgbClr val="286078"/>
    <a:srgbClr val="6EB2D0"/>
    <a:srgbClr val="52A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EABFA-E9B9-4D2D-88E4-3EDA24CCFC23}" v="2" dt="2024-09-19T11:01:31.747"/>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77768" autoAdjust="0"/>
  </p:normalViewPr>
  <p:slideViewPr>
    <p:cSldViewPr showGuides="1">
      <p:cViewPr varScale="1">
        <p:scale>
          <a:sx n="91" d="100"/>
          <a:sy n="91" d="100"/>
        </p:scale>
        <p:origin x="3154"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E6CEABFA-E9B9-4D2D-88E4-3EDA24CCFC23}"/>
    <pc:docChg chg="custSel addSld modSld">
      <pc:chgData name="Baeriswyl Michelle" userId="7dbe6026-e9b7-4e33-982d-84db899c07af" providerId="ADAL" clId="{E6CEABFA-E9B9-4D2D-88E4-3EDA24CCFC23}" dt="2024-09-19T11:05:40.163" v="66" actId="179"/>
      <pc:docMkLst>
        <pc:docMk/>
      </pc:docMkLst>
      <pc:sldChg chg="addSp delSp modSp mod">
        <pc:chgData name="Baeriswyl Michelle" userId="7dbe6026-e9b7-4e33-982d-84db899c07af" providerId="ADAL" clId="{E6CEABFA-E9B9-4D2D-88E4-3EDA24CCFC23}" dt="2024-09-19T10:56:23.268" v="52" actId="1037"/>
        <pc:sldMkLst>
          <pc:docMk/>
          <pc:sldMk cId="1433643577" sldId="293"/>
        </pc:sldMkLst>
        <pc:picChg chg="add mod">
          <ac:chgData name="Baeriswyl Michelle" userId="7dbe6026-e9b7-4e33-982d-84db899c07af" providerId="ADAL" clId="{E6CEABFA-E9B9-4D2D-88E4-3EDA24CCFC23}" dt="2024-09-19T10:56:23.268" v="52" actId="1037"/>
          <ac:picMkLst>
            <pc:docMk/>
            <pc:sldMk cId="1433643577" sldId="293"/>
            <ac:picMk id="2" creationId="{94E96618-FA8D-1E24-E2B6-15C15A2F8CFA}"/>
          </ac:picMkLst>
        </pc:picChg>
        <pc:picChg chg="del">
          <ac:chgData name="Baeriswyl Michelle" userId="7dbe6026-e9b7-4e33-982d-84db899c07af" providerId="ADAL" clId="{E6CEABFA-E9B9-4D2D-88E4-3EDA24CCFC23}" dt="2024-09-19T10:56:17.751" v="3" actId="478"/>
          <ac:picMkLst>
            <pc:docMk/>
            <pc:sldMk cId="1433643577" sldId="293"/>
            <ac:picMk id="3" creationId="{7CBC28D3-3506-78F0-C01E-ECA0B4342E94}"/>
          </ac:picMkLst>
        </pc:picChg>
      </pc:sldChg>
      <pc:sldChg chg="modSp mod">
        <pc:chgData name="Baeriswyl Michelle" userId="7dbe6026-e9b7-4e33-982d-84db899c07af" providerId="ADAL" clId="{E6CEABFA-E9B9-4D2D-88E4-3EDA24CCFC23}" dt="2024-09-19T11:01:00.930" v="61" actId="14100"/>
        <pc:sldMkLst>
          <pc:docMk/>
          <pc:sldMk cId="3143218463" sldId="296"/>
        </pc:sldMkLst>
        <pc:spChg chg="mod">
          <ac:chgData name="Baeriswyl Michelle" userId="7dbe6026-e9b7-4e33-982d-84db899c07af" providerId="ADAL" clId="{E6CEABFA-E9B9-4D2D-88E4-3EDA24CCFC23}" dt="2024-09-19T11:01:00.930" v="61" actId="14100"/>
          <ac:spMkLst>
            <pc:docMk/>
            <pc:sldMk cId="3143218463" sldId="296"/>
            <ac:spMk id="3" creationId="{00000000-0000-0000-0000-000000000000}"/>
          </ac:spMkLst>
        </pc:spChg>
        <pc:picChg chg="mod">
          <ac:chgData name="Baeriswyl Michelle" userId="7dbe6026-e9b7-4e33-982d-84db899c07af" providerId="ADAL" clId="{E6CEABFA-E9B9-4D2D-88E4-3EDA24CCFC23}" dt="2024-09-19T11:00:53.617" v="60" actId="1036"/>
          <ac:picMkLst>
            <pc:docMk/>
            <pc:sldMk cId="3143218463" sldId="296"/>
            <ac:picMk id="8" creationId="{4691DF0F-A8D4-2D3D-0994-83B34B18AC00}"/>
          </ac:picMkLst>
        </pc:picChg>
      </pc:sldChg>
      <pc:sldChg chg="modSp mod">
        <pc:chgData name="Baeriswyl Michelle" userId="7dbe6026-e9b7-4e33-982d-84db899c07af" providerId="ADAL" clId="{E6CEABFA-E9B9-4D2D-88E4-3EDA24CCFC23}" dt="2024-09-19T11:01:37.251" v="63" actId="6549"/>
        <pc:sldMkLst>
          <pc:docMk/>
          <pc:sldMk cId="2897957964" sldId="301"/>
        </pc:sldMkLst>
        <pc:spChg chg="mod">
          <ac:chgData name="Baeriswyl Michelle" userId="7dbe6026-e9b7-4e33-982d-84db899c07af" providerId="ADAL" clId="{E6CEABFA-E9B9-4D2D-88E4-3EDA24CCFC23}" dt="2024-09-19T11:01:37.251" v="63" actId="6549"/>
          <ac:spMkLst>
            <pc:docMk/>
            <pc:sldMk cId="2897957964" sldId="301"/>
            <ac:spMk id="3" creationId="{00000000-0000-0000-0000-000000000000}"/>
          </ac:spMkLst>
        </pc:spChg>
      </pc:sldChg>
      <pc:sldChg chg="modSp mod">
        <pc:chgData name="Baeriswyl Michelle" userId="7dbe6026-e9b7-4e33-982d-84db899c07af" providerId="ADAL" clId="{E6CEABFA-E9B9-4D2D-88E4-3EDA24CCFC23}" dt="2024-09-19T10:57:56.083" v="56" actId="1076"/>
        <pc:sldMkLst>
          <pc:docMk/>
          <pc:sldMk cId="132041698" sldId="304"/>
        </pc:sldMkLst>
        <pc:spChg chg="mod">
          <ac:chgData name="Baeriswyl Michelle" userId="7dbe6026-e9b7-4e33-982d-84db899c07af" providerId="ADAL" clId="{E6CEABFA-E9B9-4D2D-88E4-3EDA24CCFC23}" dt="2024-09-19T10:57:50.737" v="53" actId="14100"/>
          <ac:spMkLst>
            <pc:docMk/>
            <pc:sldMk cId="132041698" sldId="304"/>
            <ac:spMk id="3" creationId="{00000000-0000-0000-0000-000000000000}"/>
          </ac:spMkLst>
        </pc:spChg>
        <pc:picChg chg="mod">
          <ac:chgData name="Baeriswyl Michelle" userId="7dbe6026-e9b7-4e33-982d-84db899c07af" providerId="ADAL" clId="{E6CEABFA-E9B9-4D2D-88E4-3EDA24CCFC23}" dt="2024-09-19T10:57:56.083" v="56" actId="1076"/>
          <ac:picMkLst>
            <pc:docMk/>
            <pc:sldMk cId="132041698" sldId="304"/>
            <ac:picMk id="9" creationId="{132B93C3-16FE-4982-ABCB-492394F530D9}"/>
          </ac:picMkLst>
        </pc:picChg>
      </pc:sldChg>
      <pc:sldChg chg="modSp mod">
        <pc:chgData name="Baeriswyl Michelle" userId="7dbe6026-e9b7-4e33-982d-84db899c07af" providerId="ADAL" clId="{E6CEABFA-E9B9-4D2D-88E4-3EDA24CCFC23}" dt="2024-09-19T11:00:27.607" v="57" actId="14100"/>
        <pc:sldMkLst>
          <pc:docMk/>
          <pc:sldMk cId="806265395" sldId="321"/>
        </pc:sldMkLst>
        <pc:graphicFrameChg chg="mod modGraphic">
          <ac:chgData name="Baeriswyl Michelle" userId="7dbe6026-e9b7-4e33-982d-84db899c07af" providerId="ADAL" clId="{E6CEABFA-E9B9-4D2D-88E4-3EDA24CCFC23}" dt="2024-09-19T11:00:27.607" v="57" actId="14100"/>
          <ac:graphicFrameMkLst>
            <pc:docMk/>
            <pc:sldMk cId="806265395" sldId="321"/>
            <ac:graphicFrameMk id="4" creationId="{89CDEBC4-0D39-C839-2564-9EC0FE364743}"/>
          </ac:graphicFrameMkLst>
        </pc:graphicFrameChg>
      </pc:sldChg>
      <pc:sldChg chg="modSp mod">
        <pc:chgData name="Baeriswyl Michelle" userId="7dbe6026-e9b7-4e33-982d-84db899c07af" providerId="ADAL" clId="{E6CEABFA-E9B9-4D2D-88E4-3EDA24CCFC23}" dt="2024-09-19T11:05:40.163" v="66" actId="179"/>
        <pc:sldMkLst>
          <pc:docMk/>
          <pc:sldMk cId="3953971798" sldId="322"/>
        </pc:sldMkLst>
        <pc:spChg chg="mod">
          <ac:chgData name="Baeriswyl Michelle" userId="7dbe6026-e9b7-4e33-982d-84db899c07af" providerId="ADAL" clId="{E6CEABFA-E9B9-4D2D-88E4-3EDA24CCFC23}" dt="2024-09-19T11:05:40.163" v="66" actId="179"/>
          <ac:spMkLst>
            <pc:docMk/>
            <pc:sldMk cId="3953971798" sldId="322"/>
            <ac:spMk id="3" creationId="{00000000-0000-0000-0000-000000000000}"/>
          </ac:spMkLst>
        </pc:spChg>
      </pc:sldChg>
      <pc:sldChg chg="delSp modSp add mod">
        <pc:chgData name="Baeriswyl Michelle" userId="7dbe6026-e9b7-4e33-982d-84db899c07af" providerId="ADAL" clId="{E6CEABFA-E9B9-4D2D-88E4-3EDA24CCFC23}" dt="2024-09-19T11:01:45.783" v="65" actId="478"/>
        <pc:sldMkLst>
          <pc:docMk/>
          <pc:sldMk cId="1899318935" sldId="327"/>
        </pc:sldMkLst>
        <pc:spChg chg="mod">
          <ac:chgData name="Baeriswyl Michelle" userId="7dbe6026-e9b7-4e33-982d-84db899c07af" providerId="ADAL" clId="{E6CEABFA-E9B9-4D2D-88E4-3EDA24CCFC23}" dt="2024-09-19T11:01:41.910" v="64" actId="6549"/>
          <ac:spMkLst>
            <pc:docMk/>
            <pc:sldMk cId="1899318935" sldId="327"/>
            <ac:spMk id="3" creationId="{00000000-0000-0000-0000-000000000000}"/>
          </ac:spMkLst>
        </pc:spChg>
        <pc:picChg chg="del">
          <ac:chgData name="Baeriswyl Michelle" userId="7dbe6026-e9b7-4e33-982d-84db899c07af" providerId="ADAL" clId="{E6CEABFA-E9B9-4D2D-88E4-3EDA24CCFC23}" dt="2024-09-19T11:01:45.783" v="65" actId="478"/>
          <ac:picMkLst>
            <pc:docMk/>
            <pc:sldMk cId="1899318935" sldId="327"/>
            <ac:picMk id="5" creationId="{00000000-0000-0000-0000-000000000000}"/>
          </ac:picMkLst>
        </pc:picChg>
      </pc:sldChg>
    </pc:docChg>
  </pc:docChgLst>
</pc:chgInfo>
</file>

<file path=ppt/comments/modernComment_125_5573AA39.xml><?xml version="1.0" encoding="utf-8"?>
<p188:cmLst xmlns:a="http://schemas.openxmlformats.org/drawingml/2006/main" xmlns:r="http://schemas.openxmlformats.org/officeDocument/2006/relationships" xmlns:p188="http://schemas.microsoft.com/office/powerpoint/2018/8/main">
  <p188:cm id="{95B372D9-41CD-47B7-A071-DE551B4F2A9A}" authorId="{6296A801-7A2D-7F5F-9A4A-A07A22D9127F}" created="2024-09-17T05:00:23.494">
    <pc:sldMkLst xmlns:pc="http://schemas.microsoft.com/office/powerpoint/2013/main/command">
      <pc:docMk/>
      <pc:sldMk cId="1433643577" sldId="293"/>
    </pc:sldMkLst>
    <p188:txBody>
      <a:bodyPr/>
      <a:lstStyle/>
      <a:p>
        <a:r>
          <a:rPr lang="de-CH"/>
          <a:t>Bitte hier noch das FR Plakat einsetzen.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b="0" baseline="0"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415346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328458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b="0" baseline="0"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74964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403425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304332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345892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17</a:t>
            </a:fld>
            <a:endParaRPr lang="de-CH" dirty="0"/>
          </a:p>
        </p:txBody>
      </p:sp>
    </p:spTree>
    <p:extLst>
      <p:ext uri="{BB962C8B-B14F-4D97-AF65-F5344CB8AC3E}">
        <p14:creationId xmlns:p14="http://schemas.microsoft.com/office/powerpoint/2010/main" val="415733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18</a:t>
            </a:fld>
            <a:endParaRPr lang="de-CH" dirty="0"/>
          </a:p>
        </p:txBody>
      </p:sp>
    </p:spTree>
    <p:extLst>
      <p:ext uri="{BB962C8B-B14F-4D97-AF65-F5344CB8AC3E}">
        <p14:creationId xmlns:p14="http://schemas.microsoft.com/office/powerpoint/2010/main" val="58812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19</a:t>
            </a:fld>
            <a:endParaRPr lang="de-CH" dirty="0"/>
          </a:p>
        </p:txBody>
      </p:sp>
    </p:spTree>
    <p:extLst>
      <p:ext uri="{BB962C8B-B14F-4D97-AF65-F5344CB8AC3E}">
        <p14:creationId xmlns:p14="http://schemas.microsoft.com/office/powerpoint/2010/main" val="231390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20</a:t>
            </a:fld>
            <a:endParaRPr lang="de-CH" dirty="0"/>
          </a:p>
        </p:txBody>
      </p:sp>
    </p:spTree>
    <p:extLst>
      <p:ext uri="{BB962C8B-B14F-4D97-AF65-F5344CB8AC3E}">
        <p14:creationId xmlns:p14="http://schemas.microsoft.com/office/powerpoint/2010/main" val="158042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ltLang="de-DE" baseline="0" dirty="0">
              <a:latin typeface="Arial" pitchFamily="34" charset="0"/>
              <a:ea typeface="ヒラギノ角ゴ Pro W3"/>
            </a:endParaRPr>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04471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21</a:t>
            </a:fld>
            <a:endParaRPr lang="de-CH" dirty="0"/>
          </a:p>
        </p:txBody>
      </p:sp>
    </p:spTree>
    <p:extLst>
      <p:ext uri="{BB962C8B-B14F-4D97-AF65-F5344CB8AC3E}">
        <p14:creationId xmlns:p14="http://schemas.microsoft.com/office/powerpoint/2010/main" val="167185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22</a:t>
            </a:fld>
            <a:endParaRPr lang="de-CH" dirty="0"/>
          </a:p>
        </p:txBody>
      </p:sp>
    </p:spTree>
    <p:extLst>
      <p:ext uri="{BB962C8B-B14F-4D97-AF65-F5344CB8AC3E}">
        <p14:creationId xmlns:p14="http://schemas.microsoft.com/office/powerpoint/2010/main" val="257307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23</a:t>
            </a:fld>
            <a:endParaRPr lang="de-CH" dirty="0"/>
          </a:p>
        </p:txBody>
      </p:sp>
    </p:spTree>
    <p:extLst>
      <p:ext uri="{BB962C8B-B14F-4D97-AF65-F5344CB8AC3E}">
        <p14:creationId xmlns:p14="http://schemas.microsoft.com/office/powerpoint/2010/main" val="374524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24</a:t>
            </a:fld>
            <a:endParaRPr lang="de-CH" dirty="0"/>
          </a:p>
        </p:txBody>
      </p:sp>
    </p:spTree>
    <p:extLst>
      <p:ext uri="{BB962C8B-B14F-4D97-AF65-F5344CB8AC3E}">
        <p14:creationId xmlns:p14="http://schemas.microsoft.com/office/powerpoint/2010/main" val="307730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25</a:t>
            </a:fld>
            <a:endParaRPr lang="de-CH" dirty="0"/>
          </a:p>
        </p:txBody>
      </p:sp>
    </p:spTree>
    <p:extLst>
      <p:ext uri="{BB962C8B-B14F-4D97-AF65-F5344CB8AC3E}">
        <p14:creationId xmlns:p14="http://schemas.microsoft.com/office/powerpoint/2010/main" val="2317617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26</a:t>
            </a:fld>
            <a:endParaRPr lang="de-CH" dirty="0"/>
          </a:p>
        </p:txBody>
      </p:sp>
    </p:spTree>
    <p:extLst>
      <p:ext uri="{BB962C8B-B14F-4D97-AF65-F5344CB8AC3E}">
        <p14:creationId xmlns:p14="http://schemas.microsoft.com/office/powerpoint/2010/main" val="1439363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27</a:t>
            </a:fld>
            <a:endParaRPr lang="de-CH" dirty="0"/>
          </a:p>
        </p:txBody>
      </p:sp>
    </p:spTree>
    <p:extLst>
      <p:ext uri="{BB962C8B-B14F-4D97-AF65-F5344CB8AC3E}">
        <p14:creationId xmlns:p14="http://schemas.microsoft.com/office/powerpoint/2010/main" val="230677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87446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11134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80258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278803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52654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356437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516225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Bureau de </a:t>
            </a:r>
            <a:r>
              <a:rPr lang="de-CH" sz="1000" spc="19" baseline="0" dirty="0" err="1">
                <a:solidFill>
                  <a:schemeClr val="bg1"/>
                </a:solidFill>
              </a:rPr>
              <a:t>prévention</a:t>
            </a:r>
            <a:endParaRPr lang="de-CH" sz="1000" spc="19" baseline="0" dirty="0">
              <a:solidFill>
                <a:schemeClr val="bg1"/>
              </a:solidFill>
            </a:endParaRPr>
          </a:p>
          <a:p>
            <a:pPr>
              <a:lnSpc>
                <a:spcPct val="128000"/>
              </a:lnSpc>
            </a:pPr>
            <a:r>
              <a:rPr lang="de-CH" sz="1000" spc="19" baseline="0" dirty="0">
                <a:solidFill>
                  <a:schemeClr val="bg1"/>
                </a:solidFill>
              </a:rPr>
              <a:t>des </a:t>
            </a:r>
            <a:r>
              <a:rPr lang="de-CH" sz="1000" spc="19" baseline="0" dirty="0" err="1">
                <a:solidFill>
                  <a:schemeClr val="bg1"/>
                </a:solidFill>
              </a:rPr>
              <a:t>accidents</a:t>
            </a:r>
            <a:endParaRPr lang="de-CH" sz="1000" spc="19" baseline="0" dirty="0">
              <a:solidFill>
                <a:schemeClr val="bg1"/>
              </a:solidFill>
            </a:endParaRP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2062212" cy="379848"/>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September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September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Bureau de </a:t>
            </a:r>
            <a:r>
              <a:rPr lang="de-CH" sz="1000" spc="19" baseline="0" dirty="0" err="1">
                <a:solidFill>
                  <a:schemeClr val="bg1"/>
                </a:solidFill>
              </a:rPr>
              <a:t>prévention</a:t>
            </a:r>
            <a:endParaRPr lang="de-CH" sz="1000" spc="19" baseline="0" dirty="0">
              <a:solidFill>
                <a:schemeClr val="bg1"/>
              </a:solidFill>
            </a:endParaRPr>
          </a:p>
          <a:p>
            <a:pPr>
              <a:lnSpc>
                <a:spcPct val="128000"/>
              </a:lnSpc>
            </a:pPr>
            <a:r>
              <a:rPr lang="de-CH" sz="1000" spc="19" baseline="0" dirty="0">
                <a:solidFill>
                  <a:schemeClr val="bg1"/>
                </a:solidFill>
              </a:rPr>
              <a:t>des </a:t>
            </a:r>
            <a:r>
              <a:rPr lang="de-CH" sz="1000" spc="19" baseline="0" dirty="0" err="1">
                <a:solidFill>
                  <a:schemeClr val="bg1"/>
                </a:solidFill>
              </a:rPr>
              <a:t>accidents</a:t>
            </a:r>
            <a:endParaRPr lang="de-CH" sz="1000" spc="19" baseline="0" dirty="0">
              <a:solidFill>
                <a:schemeClr val="bg1"/>
              </a:solidFill>
            </a:endParaRP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2134220" cy="379848"/>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Bureau de </a:t>
            </a:r>
            <a:r>
              <a:rPr lang="de-CH" sz="1000" spc="19" baseline="0" dirty="0" err="1">
                <a:solidFill>
                  <a:schemeClr val="tx1"/>
                </a:solidFill>
              </a:rPr>
              <a:t>prévention</a:t>
            </a:r>
            <a:endParaRPr lang="de-CH" sz="1000" spc="19" baseline="0" dirty="0">
              <a:solidFill>
                <a:schemeClr val="tx1"/>
              </a:solidFill>
            </a:endParaRPr>
          </a:p>
          <a:p>
            <a:pPr>
              <a:lnSpc>
                <a:spcPct val="128000"/>
              </a:lnSpc>
            </a:pPr>
            <a:r>
              <a:rPr lang="de-CH" sz="1000" spc="19" baseline="0" dirty="0">
                <a:solidFill>
                  <a:schemeClr val="tx1"/>
                </a:solidFill>
              </a:rPr>
              <a:t>des </a:t>
            </a:r>
            <a:r>
              <a:rPr lang="de-CH" sz="1000" spc="19" baseline="0" dirty="0" err="1">
                <a:solidFill>
                  <a:schemeClr val="tx1"/>
                </a:solidFill>
              </a:rPr>
              <a:t>accidents</a:t>
            </a:r>
            <a:endParaRPr lang="de-CH" sz="1000" spc="19" baseline="0" dirty="0">
              <a:solidFill>
                <a:schemeClr val="tx1"/>
              </a:solidFill>
            </a:endParaRP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2062212" cy="379848"/>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Berne</a:t>
            </a:r>
          </a:p>
          <a:p>
            <a:pPr>
              <a:lnSpc>
                <a:spcPct val="128000"/>
              </a:lnSpc>
            </a:pPr>
            <a:r>
              <a:rPr lang="nb-NO" sz="1000" spc="19" baseline="0" dirty="0">
                <a:solidFill>
                  <a:schemeClr val="tx1"/>
                </a:solidFill>
              </a:rPr>
              <a:t>info@bpa.ch bpa.ch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September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September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7.xml"/><Relationship Id="rId7" Type="http://schemas.openxmlformats.org/officeDocument/2006/relationships/notesSlide" Target="../notesSlides/notesSlide10.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8.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3.xml"/><Relationship Id="rId5" Type="http://schemas.openxmlformats.org/officeDocument/2006/relationships/slideLayout" Target="../slideLayouts/slideLayout8.xml"/><Relationship Id="rId4" Type="http://schemas.openxmlformats.org/officeDocument/2006/relationships/tags" Target="../tags/tag61.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8.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8.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7.png"/><Relationship Id="rId5" Type="http://schemas.openxmlformats.org/officeDocument/2006/relationships/tags" Target="../tags/tag71.xml"/><Relationship Id="rId10" Type="http://schemas.openxmlformats.org/officeDocument/2006/relationships/image" Target="../media/image6.png"/><Relationship Id="rId4" Type="http://schemas.openxmlformats.org/officeDocument/2006/relationships/tags" Target="../tags/tag70.xml"/><Relationship Id="rId9"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8.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7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80.xml"/><Relationship Id="rId7" Type="http://schemas.openxmlformats.org/officeDocument/2006/relationships/slideLayout" Target="../slideLayouts/slideLayout8.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8.png"/><Relationship Id="rId4" Type="http://schemas.openxmlformats.org/officeDocument/2006/relationships/tags" Target="../tags/tag81.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Layout" Target="../slideLayouts/slideLayout8.xml"/><Relationship Id="rId18" Type="http://schemas.openxmlformats.org/officeDocument/2006/relationships/image" Target="../media/image16.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image" Target="../media/image15.png"/><Relationship Id="rId2" Type="http://schemas.openxmlformats.org/officeDocument/2006/relationships/tags" Target="../tags/tag85.xml"/><Relationship Id="rId16" Type="http://schemas.openxmlformats.org/officeDocument/2006/relationships/image" Target="../media/image14.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13.png"/><Relationship Id="rId10" Type="http://schemas.openxmlformats.org/officeDocument/2006/relationships/tags" Target="../tags/tag93.xml"/><Relationship Id="rId19" Type="http://schemas.openxmlformats.org/officeDocument/2006/relationships/image" Target="../media/image8.png"/><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slideLayout" Target="../slideLayouts/slideLayout8.xml"/><Relationship Id="rId18" Type="http://schemas.openxmlformats.org/officeDocument/2006/relationships/image" Target="../media/image19.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18.png"/><Relationship Id="rId2" Type="http://schemas.openxmlformats.org/officeDocument/2006/relationships/tags" Target="../tags/tag97.xml"/><Relationship Id="rId16" Type="http://schemas.openxmlformats.org/officeDocument/2006/relationships/image" Target="../media/image8.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17.png"/><Relationship Id="rId10" Type="http://schemas.openxmlformats.org/officeDocument/2006/relationships/tags" Target="../tags/tag105.xml"/><Relationship Id="rId19" Type="http://schemas.openxmlformats.org/officeDocument/2006/relationships/image" Target="../media/image20.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22.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21.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8.png"/><Relationship Id="rId5" Type="http://schemas.openxmlformats.org/officeDocument/2006/relationships/tags" Target="../tags/tag112.xml"/><Relationship Id="rId10" Type="http://schemas.openxmlformats.org/officeDocument/2006/relationships/notesSlide" Target="../notesSlides/notesSlide20.xml"/><Relationship Id="rId4" Type="http://schemas.openxmlformats.org/officeDocument/2006/relationships/tags" Target="../tags/tag111.xml"/><Relationship Id="rId9"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8.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21.xml"/><Relationship Id="rId5" Type="http://schemas.openxmlformats.org/officeDocument/2006/relationships/slideLayout" Target="../slideLayouts/slideLayout8.xml"/><Relationship Id="rId4" Type="http://schemas.openxmlformats.org/officeDocument/2006/relationships/tags" Target="../tags/tag119.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2.xml"/><Relationship Id="rId7" Type="http://schemas.openxmlformats.org/officeDocument/2006/relationships/hyperlink" Target="SEE%20YOU%20-%20mach%20dich%20sichtbar!%20(Video%20de)_Mpeg4%20H264_238540.wmv" TargetMode="Externa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hyperlink" Target="https://www.youtube.com/watch?v=hkVdBR_GQNE&amp;t=2s" TargetMode="External"/><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24.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126.xml"/></Relationships>
</file>

<file path=ppt/slides/_rels/slide2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notesSlide" Target="../notesSlides/notesSlide24.xml"/><Relationship Id="rId4"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2.xml"/><Relationship Id="rId7" Type="http://schemas.openxmlformats.org/officeDocument/2006/relationships/hyperlink" Target="SEE%20YOU%20-%20mach%20dich%20sichtbar!%20(Video%20de)_Mpeg4%20H264_238540.wmv" TargetMode="Externa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hyperlink" Target="https://www.youtube.com/watch?v=ZdmJnQJcPQw" TargetMode="External"/><Relationship Id="rId5" Type="http://schemas.openxmlformats.org/officeDocument/2006/relationships/notesSlide" Target="../notesSlides/notesSlide25.xml"/><Relationship Id="rId4"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26.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microsoft.com/office/2018/10/relationships/comments" Target="../comments/modernComment_125_5573AA39.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8.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6.png"/><Relationship Id="rId5" Type="http://schemas.openxmlformats.org/officeDocument/2006/relationships/tags" Target="../tags/tag13.xml"/><Relationship Id="rId10" Type="http://schemas.openxmlformats.org/officeDocument/2006/relationships/notesSlide" Target="../notesSlides/notesSlide4.xml"/><Relationship Id="rId4" Type="http://schemas.openxmlformats.org/officeDocument/2006/relationships/tags" Target="../tags/tag12.xml"/><Relationship Id="rId9"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6.png"/><Relationship Id="rId4" Type="http://schemas.openxmlformats.org/officeDocument/2006/relationships/tags" Target="../tags/tag28.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xml"/><Relationship Id="rId7" Type="http://schemas.openxmlformats.org/officeDocument/2006/relationships/notesSlide" Target="../notesSlides/notesSlide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8.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custDataLst>
              <p:tags r:id="rId1"/>
            </p:custDataLst>
          </p:nvPr>
        </p:nvSpPr>
        <p:spPr/>
        <p:txBody>
          <a:bodyPr/>
          <a:lstStyle/>
          <a:p>
            <a:r>
              <a:rPr lang="fr-CH" dirty="0"/>
              <a:t>Dévalez la piste </a:t>
            </a:r>
            <a:br>
              <a:rPr lang="fr-CH" dirty="0"/>
            </a:br>
            <a:r>
              <a:rPr lang="fr-CH" dirty="0"/>
              <a:t>en toute sécurité!</a:t>
            </a:r>
            <a:endParaRPr lang="de-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custDataLst>
              <p:tags r:id="rId2"/>
            </p:custDataLst>
          </p:nvPr>
        </p:nvSpPr>
        <p:spPr/>
        <p:txBody>
          <a:bodyPr/>
          <a:lstStyle/>
          <a:p>
            <a:r>
              <a:rPr lang="fr-CH"/>
              <a:t>SafetyKit ski/snowboard</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custDataLst>
              <p:tags r:id="rId3"/>
            </p:custDataLst>
          </p:nvPr>
        </p:nvSpPr>
        <p:spPr/>
        <p:txBody>
          <a:bodyPr/>
          <a:lstStyle/>
          <a:p>
            <a:r>
              <a:rPr lang="fr-CH"/>
              <a:t>Entreprise, événement, date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solidFill>
                  <a:srgbClr val="00848E"/>
                </a:solidFill>
              </a:rPr>
              <a:t>Se protéger</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a:t>Portez un casque.</a:t>
            </a:r>
            <a:endParaRPr lang="de-CH" dirty="0"/>
          </a:p>
          <a:p>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10</a:t>
            </a:fld>
            <a:endParaRPr lang="de-CH" dirty="0"/>
          </a:p>
        </p:txBody>
      </p:sp>
      <p:pic>
        <p:nvPicPr>
          <p:cNvPr id="4" name="Picture 2">
            <a:extLst>
              <a:ext uri="{FF2B5EF4-FFF2-40B4-BE49-F238E27FC236}">
                <a16:creationId xmlns:a16="http://schemas.microsoft.com/office/drawing/2014/main" id="{EA103EF8-A8CB-B329-222B-E6ABE6E24F96}"/>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Casque de ski ou de snowboard</a:t>
            </a:r>
          </a:p>
        </p:txBody>
      </p:sp>
      <p:sp>
        <p:nvSpPr>
          <p:cNvPr id="3" name="Inhaltsplatzhalter 2"/>
          <p:cNvSpPr>
            <a:spLocks noGrp="1"/>
          </p:cNvSpPr>
          <p:nvPr>
            <p:ph idx="1"/>
            <p:custDataLst>
              <p:tags r:id="rId2"/>
            </p:custDataLst>
          </p:nvPr>
        </p:nvSpPr>
        <p:spPr>
          <a:xfrm>
            <a:off x="479377" y="1484784"/>
            <a:ext cx="8064895" cy="4692179"/>
          </a:xfrm>
        </p:spPr>
        <p:txBody>
          <a:bodyPr>
            <a:noAutofit/>
          </a:bodyPr>
          <a:lstStyle/>
          <a:p>
            <a:pPr lvl="1">
              <a:tabLst>
                <a:tab pos="714375" algn="l"/>
              </a:tabLst>
            </a:pPr>
            <a:r>
              <a:rPr lang="fr-CH" dirty="0"/>
              <a:t>Essayez le casque avant de l’acheter. Il ne doit ni serrer, ni bouger.</a:t>
            </a:r>
          </a:p>
          <a:p>
            <a:pPr lvl="1"/>
            <a:r>
              <a:rPr lang="fr-CH" dirty="0"/>
              <a:t>Même avec un masque, le casque doit être bien confortable sans serrer ni bouger.</a:t>
            </a:r>
          </a:p>
          <a:p>
            <a:pPr lvl="1"/>
            <a:r>
              <a:rPr lang="fr-CH" dirty="0"/>
              <a:t>Réglez les lanières en laissant l’espace d’un doigt entre celles-ci et le menton.</a:t>
            </a:r>
          </a:p>
          <a:p>
            <a:pPr lvl="1"/>
            <a:endParaRPr lang="de-CH" dirty="0"/>
          </a:p>
          <a:p>
            <a:pPr marL="360363" lvl="1" indent="-360363">
              <a:buNone/>
              <a:tabLst>
                <a:tab pos="538163" algn="l"/>
              </a:tabLst>
            </a:pPr>
            <a:r>
              <a:rPr lang="fr-CH" dirty="0">
                <a:sym typeface="Symbol"/>
              </a:rPr>
              <a:t> Les modèles munis d’un système d’amortissement des forces de rotation, tel que MIPS ou </a:t>
            </a:r>
            <a:r>
              <a:rPr lang="fr-CH" dirty="0" err="1">
                <a:sym typeface="Symbol"/>
              </a:rPr>
              <a:t>WaveCel</a:t>
            </a:r>
            <a:r>
              <a:rPr lang="fr-CH" dirty="0">
                <a:sym typeface="Symbol"/>
              </a:rPr>
              <a:t>, protègent encore mieux la tête.</a:t>
            </a:r>
            <a:endParaRPr lang="de-CH" dirty="0"/>
          </a:p>
          <a:p>
            <a:pPr marL="0" lvl="1" indent="0">
              <a:buNone/>
            </a:pPr>
            <a:endParaRPr lang="de-CH" dirty="0"/>
          </a:p>
          <a:p>
            <a:r>
              <a:rPr lang="fr-CH" sz="1800" dirty="0"/>
              <a:t> </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11</a:t>
            </a:fld>
            <a:endParaRPr lang="de-CH" dirty="0"/>
          </a:p>
        </p:txBody>
      </p:sp>
      <p:pic>
        <p:nvPicPr>
          <p:cNvPr id="4" name="Grafik 3"/>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8526967" y="1748594"/>
            <a:ext cx="3054085" cy="4581128"/>
          </a:xfrm>
          <a:prstGeom prst="rect">
            <a:avLst/>
          </a:prstGeom>
        </p:spPr>
      </p:pic>
      <p:pic>
        <p:nvPicPr>
          <p:cNvPr id="5" name="Picture 2">
            <a:extLst>
              <a:ext uri="{FF2B5EF4-FFF2-40B4-BE49-F238E27FC236}">
                <a16:creationId xmlns:a16="http://schemas.microsoft.com/office/drawing/2014/main" id="{1449DEC6-1C16-8597-59D0-9CF0840AC122}"/>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7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solidFill>
                  <a:srgbClr val="00848E"/>
                </a:solidFill>
              </a:rPr>
              <a:t>Se protéger</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a:t>Portez un casque.</a:t>
            </a:r>
            <a:endParaRPr lang="de-CH" dirty="0"/>
          </a:p>
          <a:p>
            <a:pPr lvl="1"/>
            <a:r>
              <a:rPr lang="fr-CH"/>
              <a:t>Protégez votre corps.</a:t>
            </a:r>
          </a:p>
          <a:p>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12</a:t>
            </a:fld>
            <a:endParaRPr lang="de-CH" dirty="0"/>
          </a:p>
        </p:txBody>
      </p:sp>
      <p:pic>
        <p:nvPicPr>
          <p:cNvPr id="4" name="Picture 2">
            <a:extLst>
              <a:ext uri="{FF2B5EF4-FFF2-40B4-BE49-F238E27FC236}">
                <a16:creationId xmlns:a16="http://schemas.microsoft.com/office/drawing/2014/main" id="{EA103EF8-A8CB-B329-222B-E6ABE6E24F96}"/>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Protections corporelles</a:t>
            </a:r>
          </a:p>
        </p:txBody>
      </p:sp>
      <p:sp>
        <p:nvSpPr>
          <p:cNvPr id="3" name="Inhaltsplatzhalter 2"/>
          <p:cNvSpPr>
            <a:spLocks noGrp="1"/>
          </p:cNvSpPr>
          <p:nvPr>
            <p:ph idx="1"/>
            <p:custDataLst>
              <p:tags r:id="rId2"/>
            </p:custDataLst>
          </p:nvPr>
        </p:nvSpPr>
        <p:spPr>
          <a:xfrm>
            <a:off x="479377" y="1484784"/>
            <a:ext cx="10369151" cy="4692179"/>
          </a:xfrm>
        </p:spPr>
        <p:txBody>
          <a:bodyPr>
            <a:noAutofit/>
          </a:bodyPr>
          <a:lstStyle/>
          <a:p>
            <a:pPr lvl="1"/>
            <a:r>
              <a:rPr lang="fr-CH"/>
              <a:t>Protège-poignets pour les débutantes et débutants en snowboard</a:t>
            </a:r>
          </a:p>
          <a:p>
            <a:pPr lvl="1"/>
            <a:r>
              <a:rPr lang="fr-CH"/>
              <a:t>Protection dorsale, surtout dans les snowparks</a:t>
            </a:r>
          </a:p>
          <a:p>
            <a:pPr lvl="1"/>
            <a:r>
              <a:rPr lang="fr-CH"/>
              <a:t>Lentilles de contact ou lunettes de vue</a:t>
            </a:r>
          </a:p>
          <a:p>
            <a:pPr lvl="1"/>
            <a:r>
              <a:rPr lang="fr-CH"/>
              <a:t>Masque de ski avec protection UV</a:t>
            </a:r>
          </a:p>
          <a:p>
            <a:pPr lvl="1"/>
            <a:r>
              <a:rPr lang="fr-CH"/>
              <a:t>Vêtements fonctionnels</a:t>
            </a:r>
          </a:p>
          <a:p>
            <a:r>
              <a:rPr lang="fr-CH" sz="1800"/>
              <a:t> </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13</a:t>
            </a:fld>
            <a:endParaRPr lang="de-CH" dirty="0"/>
          </a:p>
        </p:txBody>
      </p:sp>
      <p:pic>
        <p:nvPicPr>
          <p:cNvPr id="4" name="Picture 2">
            <a:extLst>
              <a:ext uri="{FF2B5EF4-FFF2-40B4-BE49-F238E27FC236}">
                <a16:creationId xmlns:a16="http://schemas.microsoft.com/office/drawing/2014/main" id="{03FE8E5D-7626-78CB-0330-822D99135F84}"/>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7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solidFill>
                  <a:srgbClr val="00848E"/>
                </a:solidFill>
              </a:rPr>
              <a:t>Se protéger</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dirty="0"/>
              <a:t>Portez un casque.</a:t>
            </a:r>
            <a:endParaRPr lang="de-CH" dirty="0"/>
          </a:p>
          <a:p>
            <a:pPr lvl="1"/>
            <a:r>
              <a:rPr lang="fr-CH" dirty="0"/>
              <a:t>Protégez votre corps.</a:t>
            </a:r>
          </a:p>
          <a:p>
            <a:pPr lvl="1"/>
            <a:r>
              <a:rPr lang="fr-CH" dirty="0"/>
              <a:t>Contrôlez vos skis ou votre snowboard.</a:t>
            </a:r>
          </a:p>
          <a:p>
            <a:endParaRPr lang="de-DE" dirty="0"/>
          </a:p>
          <a:p>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14</a:t>
            </a:fld>
            <a:endParaRPr lang="de-CH" dirty="0"/>
          </a:p>
        </p:txBody>
      </p:sp>
      <p:pic>
        <p:nvPicPr>
          <p:cNvPr id="4" name="Picture 2">
            <a:extLst>
              <a:ext uri="{FF2B5EF4-FFF2-40B4-BE49-F238E27FC236}">
                <a16:creationId xmlns:a16="http://schemas.microsoft.com/office/drawing/2014/main" id="{12B1DAEB-5AAC-99B1-0EE4-FF045A302F90}"/>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Ski et snowboard</a:t>
            </a:r>
            <a:endParaRPr lang="de-CH" dirty="0">
              <a:solidFill>
                <a:schemeClr val="accent2"/>
              </a:solidFill>
            </a:endParaRPr>
          </a:p>
        </p:txBody>
      </p:sp>
      <p:sp>
        <p:nvSpPr>
          <p:cNvPr id="3" name="Inhaltsplatzhalter 2"/>
          <p:cNvSpPr>
            <a:spLocks noGrp="1"/>
          </p:cNvSpPr>
          <p:nvPr>
            <p:ph idx="1"/>
            <p:custDataLst>
              <p:tags r:id="rId2"/>
            </p:custDataLst>
          </p:nvPr>
        </p:nvSpPr>
        <p:spPr>
          <a:xfrm>
            <a:off x="479377" y="1484784"/>
            <a:ext cx="10873207" cy="4692179"/>
          </a:xfrm>
        </p:spPr>
        <p:txBody>
          <a:bodyPr>
            <a:noAutofit/>
          </a:bodyPr>
          <a:lstStyle/>
          <a:p>
            <a:pPr lvl="1"/>
            <a:r>
              <a:rPr lang="fr-CH" dirty="0"/>
              <a:t>Prenez soin de vos lattes ou de votre planche. Affûtez les carres et </a:t>
            </a:r>
            <a:br>
              <a:rPr lang="fr-CH" dirty="0"/>
            </a:br>
            <a:r>
              <a:rPr lang="fr-CH" dirty="0"/>
              <a:t>fartez la semelle.</a:t>
            </a:r>
          </a:p>
          <a:p>
            <a:pPr lvl="1"/>
            <a:r>
              <a:rPr lang="fr-CH" dirty="0"/>
              <a:t>Remplacez les éléments défectueux.</a:t>
            </a:r>
          </a:p>
          <a:p>
            <a:pPr lvl="1"/>
            <a:r>
              <a:rPr lang="fr-CH" dirty="0"/>
              <a:t>Snowboardeuses et snowboardeurs: réglez bien vos fixations et resserrez les vis.</a:t>
            </a:r>
          </a:p>
          <a:p>
            <a:pPr lvl="1"/>
            <a:r>
              <a:rPr lang="fr-CH" dirty="0"/>
              <a:t>Skieuses et skieurs: faites régler et contrôler vos fixations tous les ans dans un magasin spécialisé.</a:t>
            </a:r>
          </a:p>
          <a:p>
            <a:pPr marL="0" lvl="1" indent="0">
              <a:buNone/>
            </a:pPr>
            <a:endParaRPr lang="de-CH" sz="1400" dirty="0"/>
          </a:p>
          <a:p>
            <a:pPr lvl="1"/>
            <a:endParaRPr lang="de-CH" sz="1400" dirty="0"/>
          </a:p>
          <a:p>
            <a:pPr marL="0" lvl="1" indent="0">
              <a:buNone/>
            </a:pPr>
            <a:endParaRPr lang="de-CH" sz="1400"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15</a:t>
            </a:fld>
            <a:endParaRPr lang="de-CH" dirty="0"/>
          </a:p>
        </p:txBody>
      </p:sp>
      <p:pic>
        <p:nvPicPr>
          <p:cNvPr id="8" name="Grafik 7">
            <a:extLst>
              <a:ext uri="{FF2B5EF4-FFF2-40B4-BE49-F238E27FC236}">
                <a16:creationId xmlns:a16="http://schemas.microsoft.com/office/drawing/2014/main" id="{4691DF0F-A8D4-2D3D-0994-83B34B18AC00}"/>
              </a:ext>
            </a:extLst>
          </p:cNvPr>
          <p:cNvPicPr>
            <a:picLocks noChangeAspect="1"/>
          </p:cNvPicPr>
          <p:nvPr>
            <p:custDataLst>
              <p:tags r:id="rId4"/>
            </p:custDataLst>
          </p:nvPr>
        </p:nvPicPr>
        <p:blipFill>
          <a:blip r:embed="rId8"/>
          <a:stretch>
            <a:fillRect/>
          </a:stretch>
        </p:blipFill>
        <p:spPr>
          <a:xfrm>
            <a:off x="5171226" y="4525030"/>
            <a:ext cx="1849548" cy="1856298"/>
          </a:xfrm>
          <a:prstGeom prst="rect">
            <a:avLst/>
          </a:prstGeom>
        </p:spPr>
      </p:pic>
      <p:pic>
        <p:nvPicPr>
          <p:cNvPr id="4" name="Picture 2">
            <a:extLst>
              <a:ext uri="{FF2B5EF4-FFF2-40B4-BE49-F238E27FC236}">
                <a16:creationId xmlns:a16="http://schemas.microsoft.com/office/drawing/2014/main" id="{CF1DE08C-79E4-901B-03EF-CE15C6AA9723}"/>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0348185" y="188640"/>
            <a:ext cx="1428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1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endParaRPr lang="de-CH" dirty="0"/>
          </a:p>
        </p:txBody>
      </p:sp>
      <p:sp>
        <p:nvSpPr>
          <p:cNvPr id="3" name="Inhaltsplatzhalter 2"/>
          <p:cNvSpPr>
            <a:spLocks noGrp="1"/>
          </p:cNvSpPr>
          <p:nvPr>
            <p:ph idx="1"/>
            <p:custDataLst>
              <p:tags r:id="rId2"/>
            </p:custDataLst>
          </p:nvPr>
        </p:nvSpPr>
        <p:spPr>
          <a:xfrm>
            <a:off x="2851930" y="1376772"/>
            <a:ext cx="8856985" cy="648072"/>
          </a:xfrm>
        </p:spPr>
        <p:txBody>
          <a:bodyPr>
            <a:noAutofit/>
          </a:bodyPr>
          <a:lstStyle/>
          <a:p>
            <a:r>
              <a:rPr lang="fr-CH" b="1"/>
              <a:t>Connaître ses limites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16</a:t>
            </a:fld>
            <a:endParaRPr lang="de-CH" dirty="0"/>
          </a:p>
        </p:txBody>
      </p:sp>
      <p:pic>
        <p:nvPicPr>
          <p:cNvPr id="4" name="Picture 2">
            <a:extLst>
              <a:ext uri="{FF2B5EF4-FFF2-40B4-BE49-F238E27FC236}">
                <a16:creationId xmlns:a16="http://schemas.microsoft.com/office/drawing/2014/main" id="{17ED812F-92A9-1B8F-013C-3BA5FA34A3F2}"/>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95400" y="980728"/>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041012A-B868-A78D-277A-B28AF0057B9D}"/>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01451" y="2636912"/>
            <a:ext cx="1428058"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a:extLst>
              <a:ext uri="{FF2B5EF4-FFF2-40B4-BE49-F238E27FC236}">
                <a16:creationId xmlns:a16="http://schemas.microsoft.com/office/drawing/2014/main" id="{38216A28-0DF5-1CE2-1A40-E1F64AA43477}"/>
              </a:ext>
            </a:extLst>
          </p:cNvPr>
          <p:cNvSpPr txBox="1">
            <a:spLocks/>
          </p:cNvSpPr>
          <p:nvPr>
            <p:custDataLst>
              <p:tags r:id="rId6"/>
            </p:custDataLst>
          </p:nvPr>
        </p:nvSpPr>
        <p:spPr>
          <a:xfrm>
            <a:off x="2851930" y="3032956"/>
            <a:ext cx="8856985" cy="648072"/>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b="1"/>
              <a:t>Se protéger</a:t>
            </a:r>
          </a:p>
        </p:txBody>
      </p:sp>
      <p:grpSp>
        <p:nvGrpSpPr>
          <p:cNvPr id="9" name="Gruppieren 8">
            <a:extLst>
              <a:ext uri="{FF2B5EF4-FFF2-40B4-BE49-F238E27FC236}">
                <a16:creationId xmlns:a16="http://schemas.microsoft.com/office/drawing/2014/main" id="{C101D9B8-5C45-8545-C800-04CE33879F5D}"/>
              </a:ext>
            </a:extLst>
          </p:cNvPr>
          <p:cNvGrpSpPr/>
          <p:nvPr>
            <p:custDataLst>
              <p:tags r:id="rId7"/>
            </p:custDataLst>
          </p:nvPr>
        </p:nvGrpSpPr>
        <p:grpSpPr>
          <a:xfrm>
            <a:off x="701451" y="4293096"/>
            <a:ext cx="11007464" cy="1428058"/>
            <a:chOff x="701451" y="4293096"/>
            <a:chExt cx="11007464" cy="1428058"/>
          </a:xfrm>
        </p:grpSpPr>
        <p:pic>
          <p:nvPicPr>
            <p:cNvPr id="7" name="Picture 2">
              <a:extLst>
                <a:ext uri="{FF2B5EF4-FFF2-40B4-BE49-F238E27FC236}">
                  <a16:creationId xmlns:a16="http://schemas.microsoft.com/office/drawing/2014/main" id="{9084991D-1171-96B4-B158-2588917CF4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451" y="4293096"/>
              <a:ext cx="1428058" cy="1428058"/>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id="{E6ECCD21-41FE-534B-871A-E55E294C5725}"/>
                </a:ext>
              </a:extLst>
            </p:cNvPr>
            <p:cNvSpPr txBox="1">
              <a:spLocks/>
            </p:cNvSpPr>
            <p:nvPr/>
          </p:nvSpPr>
          <p:spPr>
            <a:xfrm>
              <a:off x="2851930" y="4683089"/>
              <a:ext cx="8856985" cy="648072"/>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b="1"/>
                <a:t>Ouvrir l’œil</a:t>
              </a:r>
            </a:p>
          </p:txBody>
        </p:sp>
      </p:grpSp>
    </p:spTree>
    <p:extLst>
      <p:ext uri="{BB962C8B-B14F-4D97-AF65-F5344CB8AC3E}">
        <p14:creationId xmlns:p14="http://schemas.microsoft.com/office/powerpoint/2010/main" val="11462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solidFill>
                  <a:srgbClr val="286078"/>
                </a:solidFill>
              </a:rPr>
              <a:t>Ouvrir l’œil</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dirty="0"/>
              <a:t>Laissez suffisamment d’espace aux autres personnes </a:t>
            </a:r>
            <a:br>
              <a:rPr lang="fr-CH" dirty="0"/>
            </a:br>
            <a:r>
              <a:rPr lang="fr-CH" dirty="0"/>
              <a:t>(règles 1, 3, 4, 5 de la FIS).</a:t>
            </a:r>
            <a:endParaRPr lang="de-CH" dirty="0"/>
          </a:p>
          <a:p>
            <a:pPr lvl="1"/>
            <a:r>
              <a:rPr lang="fr-CH" dirty="0"/>
              <a:t>Arrêtez-vous à un endroit visible.</a:t>
            </a:r>
          </a:p>
          <a:p>
            <a:pPr lvl="1"/>
            <a:r>
              <a:rPr lang="fr-CH" dirty="0"/>
              <a:t>Respectez le balisage et la signalisation.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17</a:t>
            </a:fld>
            <a:endParaRPr lang="de-CH" dirty="0"/>
          </a:p>
        </p:txBody>
      </p:sp>
      <p:pic>
        <p:nvPicPr>
          <p:cNvPr id="4" name="Picture 2">
            <a:extLst>
              <a:ext uri="{FF2B5EF4-FFF2-40B4-BE49-F238E27FC236}">
                <a16:creationId xmlns:a16="http://schemas.microsoft.com/office/drawing/2014/main" id="{906BD0E9-2278-4979-9222-AA935E797BB8}"/>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Les règles d’or sur les pistes</a:t>
            </a:r>
          </a:p>
        </p:txBody>
      </p:sp>
      <p:sp>
        <p:nvSpPr>
          <p:cNvPr id="3" name="Inhaltsplatzhalter 2"/>
          <p:cNvSpPr>
            <a:spLocks noGrp="1"/>
          </p:cNvSpPr>
          <p:nvPr>
            <p:ph idx="1"/>
            <p:custDataLst>
              <p:tags r:id="rId2"/>
            </p:custDataLst>
          </p:nvPr>
        </p:nvSpPr>
        <p:spPr>
          <a:xfrm>
            <a:off x="491613" y="1653886"/>
            <a:ext cx="7714145" cy="1428059"/>
          </a:xfrm>
        </p:spPr>
        <p:txBody>
          <a:bodyPr>
            <a:noAutofit/>
          </a:bodyPr>
          <a:lstStyle/>
          <a:p>
            <a:r>
              <a:rPr lang="fr-CH" dirty="0"/>
              <a:t>Sur les pistes et dans les </a:t>
            </a:r>
            <a:r>
              <a:rPr lang="fr-CH" dirty="0" err="1"/>
              <a:t>snowparks</a:t>
            </a:r>
            <a:r>
              <a:rPr lang="fr-CH" dirty="0"/>
              <a:t>, les règles de conduite de la Fédération internationale de ski (FIS) et les directives de la Commission suisse pour la prévention des accidents sur les descentes pour sports de neige (SKUS) s’appliquent.  </a:t>
            </a:r>
          </a:p>
          <a:p>
            <a:pPr marL="627063" lvl="1" indent="-627063">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18</a:t>
            </a:fld>
            <a:endParaRPr lang="de-CH" dirty="0"/>
          </a:p>
        </p:txBody>
      </p:sp>
      <p:sp>
        <p:nvSpPr>
          <p:cNvPr id="7" name="Inhaltsplatzhalter 2"/>
          <p:cNvSpPr txBox="1">
            <a:spLocks/>
          </p:cNvSpPr>
          <p:nvPr>
            <p:custDataLst>
              <p:tags r:id="rId4"/>
            </p:custDataLst>
          </p:nvPr>
        </p:nvSpPr>
        <p:spPr>
          <a:xfrm>
            <a:off x="479377" y="2924944"/>
            <a:ext cx="11017223" cy="24686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627063">
              <a:buFont typeface="Suisse Int'l" panose="020B0504000000000000" pitchFamily="34" charset="0"/>
              <a:buNone/>
            </a:pPr>
            <a:endParaRPr lang="de-CH" dirty="0"/>
          </a:p>
        </p:txBody>
      </p:sp>
      <p:pic>
        <p:nvPicPr>
          <p:cNvPr id="9" name="Grafik 8">
            <a:extLst>
              <a:ext uri="{FF2B5EF4-FFF2-40B4-BE49-F238E27FC236}">
                <a16:creationId xmlns:a16="http://schemas.microsoft.com/office/drawing/2014/main" id="{132B93C3-16FE-4982-ABCB-492394F530D9}"/>
              </a:ext>
            </a:extLst>
          </p:cNvPr>
          <p:cNvPicPr>
            <a:picLocks noChangeAspect="1"/>
          </p:cNvPicPr>
          <p:nvPr>
            <p:custDataLst>
              <p:tags r:id="rId5"/>
            </p:custDataLst>
          </p:nvPr>
        </p:nvPicPr>
        <p:blipFill>
          <a:blip r:embed="rId9"/>
          <a:stretch>
            <a:fillRect/>
          </a:stretch>
        </p:blipFill>
        <p:spPr>
          <a:xfrm>
            <a:off x="8510017" y="1916832"/>
            <a:ext cx="3045862" cy="4320590"/>
          </a:xfrm>
          <a:prstGeom prst="rect">
            <a:avLst/>
          </a:prstGeom>
          <a:ln>
            <a:solidFill>
              <a:schemeClr val="tx2">
                <a:lumMod val="20000"/>
                <a:lumOff val="80000"/>
              </a:schemeClr>
            </a:solidFill>
          </a:ln>
        </p:spPr>
      </p:pic>
      <p:pic>
        <p:nvPicPr>
          <p:cNvPr id="4" name="Picture 2">
            <a:extLst>
              <a:ext uri="{FF2B5EF4-FFF2-40B4-BE49-F238E27FC236}">
                <a16:creationId xmlns:a16="http://schemas.microsoft.com/office/drawing/2014/main" id="{CB816798-349A-EE2A-A460-DE3D81DA42C0}"/>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Règles de la FIS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2"/>
            </p:custDataLst>
          </p:nvPr>
        </p:nvSpPr>
        <p:spPr/>
        <p:txBody>
          <a:bodyPr/>
          <a:lstStyle/>
          <a:p>
            <a:fld id="{442AD375-037F-43D0-B059-5172DA06796A}" type="slidenum">
              <a:rPr lang="de-CH" smtClean="0"/>
              <a:pPr/>
              <a:t>19</a:t>
            </a:fld>
            <a:endParaRPr lang="de-CH" dirty="0"/>
          </a:p>
        </p:txBody>
      </p:sp>
      <p:sp>
        <p:nvSpPr>
          <p:cNvPr id="7" name="Inhaltsplatzhalter 2"/>
          <p:cNvSpPr txBox="1">
            <a:spLocks/>
          </p:cNvSpPr>
          <p:nvPr>
            <p:custDataLst>
              <p:tags r:id="rId3"/>
            </p:custDataLst>
          </p:nvPr>
        </p:nvSpPr>
        <p:spPr>
          <a:xfrm>
            <a:off x="479377" y="2924944"/>
            <a:ext cx="11017223" cy="24686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627063">
              <a:buFont typeface="Suisse Int'l" panose="020B0504000000000000" pitchFamily="34" charset="0"/>
              <a:buNone/>
            </a:pPr>
            <a:endParaRPr lang="de-CH" dirty="0"/>
          </a:p>
        </p:txBody>
      </p:sp>
      <p:pic>
        <p:nvPicPr>
          <p:cNvPr id="8" name="Grafik 7" descr="Ein Bild, das Kleidung, Schuhwerk, Skifahren, Person enthält.  Automatisch generierte Beschreibung">
            <a:extLst>
              <a:ext uri="{FF2B5EF4-FFF2-40B4-BE49-F238E27FC236}">
                <a16:creationId xmlns:a16="http://schemas.microsoft.com/office/drawing/2014/main" id="{DF8D9DF6-4C0A-3FB9-487B-11B5B40B220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79377" y="1156377"/>
            <a:ext cx="2448272" cy="2448272"/>
          </a:xfrm>
          <a:prstGeom prst="rect">
            <a:avLst/>
          </a:prstGeom>
          <a:ln>
            <a:solidFill>
              <a:schemeClr val="accent6">
                <a:lumMod val="20000"/>
                <a:lumOff val="80000"/>
              </a:schemeClr>
            </a:solidFill>
          </a:ln>
        </p:spPr>
      </p:pic>
      <p:sp>
        <p:nvSpPr>
          <p:cNvPr id="10" name="Textfeld 9">
            <a:extLst>
              <a:ext uri="{FF2B5EF4-FFF2-40B4-BE49-F238E27FC236}">
                <a16:creationId xmlns:a16="http://schemas.microsoft.com/office/drawing/2014/main" id="{5C01B61A-0E32-C4F3-9C52-CCB432C3D057}"/>
              </a:ext>
            </a:extLst>
          </p:cNvPr>
          <p:cNvSpPr txBox="1"/>
          <p:nvPr>
            <p:custDataLst>
              <p:tags r:id="rId5"/>
            </p:custDataLst>
          </p:nvPr>
        </p:nvSpPr>
        <p:spPr>
          <a:xfrm>
            <a:off x="3229617" y="1052736"/>
            <a:ext cx="2448272" cy="1200329"/>
          </a:xfrm>
          <a:prstGeom prst="rect">
            <a:avLst/>
          </a:prstGeom>
          <a:noFill/>
        </p:spPr>
        <p:txBody>
          <a:bodyPr wrap="square">
            <a:spAutoFit/>
          </a:bodyPr>
          <a:lstStyle/>
          <a:p>
            <a:pPr marL="627063" lvl="1" indent="-627063">
              <a:buFont typeface="Suisse Int'l" panose="020B0504000000000000" pitchFamily="34" charset="0"/>
              <a:buNone/>
            </a:pPr>
            <a:r>
              <a:rPr lang="fr-CH"/>
              <a:t>1. 	</a:t>
            </a:r>
          </a:p>
          <a:p>
            <a:pPr marL="0" lvl="1">
              <a:buFont typeface="Suisse Int'l" panose="020B0504000000000000" pitchFamily="34" charset="0"/>
              <a:buNone/>
            </a:pPr>
            <a:r>
              <a:rPr lang="fr-CH"/>
              <a:t>Ne pas mettre autrui en danger ou lui porter préjudice.</a:t>
            </a:r>
          </a:p>
        </p:txBody>
      </p:sp>
      <p:pic>
        <p:nvPicPr>
          <p:cNvPr id="12" name="Grafik 11" descr="Ein Bild, das Skifahren, Schuhwerk, Kleidung, Person enthält.  Automatisch generierte Beschreibung">
            <a:extLst>
              <a:ext uri="{FF2B5EF4-FFF2-40B4-BE49-F238E27FC236}">
                <a16:creationId xmlns:a16="http://schemas.microsoft.com/office/drawing/2014/main" id="{451B9844-D3F4-F158-179D-E1841B7C944E}"/>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5983867" y="1156377"/>
            <a:ext cx="2416389" cy="2416389"/>
          </a:xfrm>
          <a:prstGeom prst="rect">
            <a:avLst/>
          </a:prstGeom>
          <a:ln>
            <a:solidFill>
              <a:schemeClr val="accent6">
                <a:lumMod val="20000"/>
                <a:lumOff val="80000"/>
              </a:schemeClr>
            </a:solidFill>
          </a:ln>
        </p:spPr>
      </p:pic>
      <p:sp>
        <p:nvSpPr>
          <p:cNvPr id="15" name="Textfeld 14">
            <a:extLst>
              <a:ext uri="{FF2B5EF4-FFF2-40B4-BE49-F238E27FC236}">
                <a16:creationId xmlns:a16="http://schemas.microsoft.com/office/drawing/2014/main" id="{A0CF287E-736E-446E-F112-23667A99EAF7}"/>
              </a:ext>
            </a:extLst>
          </p:cNvPr>
          <p:cNvSpPr txBox="1"/>
          <p:nvPr>
            <p:custDataLst>
              <p:tags r:id="rId7"/>
            </p:custDataLst>
          </p:nvPr>
        </p:nvSpPr>
        <p:spPr>
          <a:xfrm>
            <a:off x="8657319" y="1156377"/>
            <a:ext cx="2446294" cy="2031325"/>
          </a:xfrm>
          <a:prstGeom prst="rect">
            <a:avLst/>
          </a:prstGeom>
          <a:noFill/>
        </p:spPr>
        <p:txBody>
          <a:bodyPr wrap="square">
            <a:spAutoFit/>
          </a:bodyPr>
          <a:lstStyle/>
          <a:p>
            <a:pPr marL="627063" lvl="1" indent="-627063">
              <a:buFont typeface="Suisse Int'l" panose="020B0504000000000000" pitchFamily="34" charset="0"/>
              <a:buNone/>
            </a:pPr>
            <a:r>
              <a:rPr lang="fr-CH"/>
              <a:t>2. 	</a:t>
            </a:r>
          </a:p>
          <a:p>
            <a:pPr marL="0" lvl="1">
              <a:buFont typeface="Suisse Int'l" panose="020B0504000000000000" pitchFamily="34" charset="0"/>
              <a:buNone/>
            </a:pPr>
            <a:r>
              <a:rPr lang="fr-CH"/>
              <a:t>Descendre à vue. Adapter son comportement et sa vitesse à ses capacités et aux conditions.</a:t>
            </a:r>
          </a:p>
        </p:txBody>
      </p:sp>
      <p:pic>
        <p:nvPicPr>
          <p:cNvPr id="6" name="Grafik 5" descr="Ein Bild, das Schuhwerk, Kleidung, Person, Snowboardfahren enthält.  Automatisch generierte Beschreibung">
            <a:extLst>
              <a:ext uri="{FF2B5EF4-FFF2-40B4-BE49-F238E27FC236}">
                <a16:creationId xmlns:a16="http://schemas.microsoft.com/office/drawing/2014/main" id="{1DC5DD39-494B-2FD7-413E-84F9F7CBF75C}"/>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479377" y="3789040"/>
            <a:ext cx="2448272" cy="2448272"/>
          </a:xfrm>
          <a:prstGeom prst="rect">
            <a:avLst/>
          </a:prstGeom>
          <a:ln>
            <a:solidFill>
              <a:schemeClr val="accent6">
                <a:lumMod val="20000"/>
                <a:lumOff val="80000"/>
              </a:schemeClr>
            </a:solidFill>
          </a:ln>
        </p:spPr>
      </p:pic>
      <p:sp>
        <p:nvSpPr>
          <p:cNvPr id="9" name="Textfeld 8">
            <a:extLst>
              <a:ext uri="{FF2B5EF4-FFF2-40B4-BE49-F238E27FC236}">
                <a16:creationId xmlns:a16="http://schemas.microsoft.com/office/drawing/2014/main" id="{9DB0BBA3-637D-EA03-3A9E-8FC0FAC1E9C7}"/>
              </a:ext>
            </a:extLst>
          </p:cNvPr>
          <p:cNvSpPr txBox="1"/>
          <p:nvPr>
            <p:custDataLst>
              <p:tags r:id="rId9"/>
            </p:custDataLst>
          </p:nvPr>
        </p:nvSpPr>
        <p:spPr>
          <a:xfrm>
            <a:off x="3229617" y="3717866"/>
            <a:ext cx="2448272" cy="1754326"/>
          </a:xfrm>
          <a:prstGeom prst="rect">
            <a:avLst/>
          </a:prstGeom>
          <a:noFill/>
        </p:spPr>
        <p:txBody>
          <a:bodyPr wrap="square">
            <a:spAutoFit/>
          </a:bodyPr>
          <a:lstStyle/>
          <a:p>
            <a:pPr marL="627063" lvl="1" indent="-627063">
              <a:buFont typeface="Suisse Int'l" panose="020B0504000000000000" pitchFamily="34" charset="0"/>
              <a:buNone/>
            </a:pPr>
            <a:r>
              <a:rPr lang="fr-CH"/>
              <a:t>3. 	</a:t>
            </a:r>
          </a:p>
          <a:p>
            <a:pPr marL="0" lvl="1">
              <a:buFont typeface="Suisse Int'l" panose="020B0504000000000000" pitchFamily="34" charset="0"/>
              <a:buNone/>
            </a:pPr>
            <a:r>
              <a:rPr lang="fr-CH"/>
              <a:t>Respecter la skieuse ou le skieur et la snowboardeuse ou le snowboardeur aval.</a:t>
            </a:r>
          </a:p>
        </p:txBody>
      </p:sp>
      <p:pic>
        <p:nvPicPr>
          <p:cNvPr id="11" name="Grafik 10">
            <a:extLst>
              <a:ext uri="{FF2B5EF4-FFF2-40B4-BE49-F238E27FC236}">
                <a16:creationId xmlns:a16="http://schemas.microsoft.com/office/drawing/2014/main" id="{41EA1B19-44A2-B735-F5EB-80D8EE7D8800}"/>
              </a:ext>
            </a:extLst>
          </p:cNvPr>
          <p:cNvPicPr>
            <a:picLocks noChangeAspect="1"/>
          </p:cNvPicPr>
          <p:nvPr>
            <p:custDataLst>
              <p:tags r:id="rId10"/>
            </p:custDataLst>
          </p:nvPr>
        </p:nvPicPr>
        <p:blipFill>
          <a:blip r:embed="rId18"/>
          <a:stretch>
            <a:fillRect/>
          </a:stretch>
        </p:blipFill>
        <p:spPr>
          <a:xfrm>
            <a:off x="5983747" y="3789040"/>
            <a:ext cx="2416389" cy="2404965"/>
          </a:xfrm>
          <a:prstGeom prst="rect">
            <a:avLst/>
          </a:prstGeom>
          <a:ln>
            <a:solidFill>
              <a:schemeClr val="accent6">
                <a:lumMod val="20000"/>
                <a:lumOff val="80000"/>
              </a:schemeClr>
            </a:solidFill>
          </a:ln>
        </p:spPr>
      </p:pic>
      <p:sp>
        <p:nvSpPr>
          <p:cNvPr id="14" name="Textfeld 13">
            <a:extLst>
              <a:ext uri="{FF2B5EF4-FFF2-40B4-BE49-F238E27FC236}">
                <a16:creationId xmlns:a16="http://schemas.microsoft.com/office/drawing/2014/main" id="{0987DCAE-F474-EF87-86A9-CFE33BB89706}"/>
              </a:ext>
            </a:extLst>
          </p:cNvPr>
          <p:cNvSpPr txBox="1"/>
          <p:nvPr>
            <p:custDataLst>
              <p:tags r:id="rId11"/>
            </p:custDataLst>
          </p:nvPr>
        </p:nvSpPr>
        <p:spPr>
          <a:xfrm>
            <a:off x="8705994" y="3717866"/>
            <a:ext cx="2448272" cy="923330"/>
          </a:xfrm>
          <a:prstGeom prst="rect">
            <a:avLst/>
          </a:prstGeom>
          <a:noFill/>
        </p:spPr>
        <p:txBody>
          <a:bodyPr wrap="square">
            <a:spAutoFit/>
          </a:bodyPr>
          <a:lstStyle/>
          <a:p>
            <a:pPr marL="627063" lvl="1" indent="-627063">
              <a:buFont typeface="Suisse Int'l" panose="020B0504000000000000" pitchFamily="34" charset="0"/>
              <a:buNone/>
            </a:pPr>
            <a:r>
              <a:rPr lang="fr-CH"/>
              <a:t>4. 	</a:t>
            </a:r>
          </a:p>
          <a:p>
            <a:pPr marL="0" lvl="1">
              <a:buFont typeface="Suisse Int'l" panose="020B0504000000000000" pitchFamily="34" charset="0"/>
              <a:buNone/>
            </a:pPr>
            <a:r>
              <a:rPr lang="fr-CH"/>
              <a:t>Dépasser à une distance appropriée.</a:t>
            </a:r>
          </a:p>
        </p:txBody>
      </p:sp>
      <p:pic>
        <p:nvPicPr>
          <p:cNvPr id="4" name="Picture 2">
            <a:extLst>
              <a:ext uri="{FF2B5EF4-FFF2-40B4-BE49-F238E27FC236}">
                <a16:creationId xmlns:a16="http://schemas.microsoft.com/office/drawing/2014/main" id="{FED1913D-E784-E68A-7F28-68C68A115B88}"/>
              </a:ext>
            </a:extLst>
          </p:cNvPr>
          <p:cNvPicPr>
            <a:picLocks noChangeAspect="1" noChangeArrowheads="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8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custDataLst>
              <p:tags r:id="rId1"/>
            </p:custDataLst>
          </p:nvPr>
        </p:nvSpPr>
        <p:spPr/>
        <p:txBody>
          <a:bodyPr/>
          <a:lstStyle/>
          <a:p>
            <a:r>
              <a:rPr lang="fr-CH" altLang="de-DE" dirty="0"/>
              <a:t>Nombre de personnes blessées par discipline sportive, </a:t>
            </a:r>
            <a:br>
              <a:rPr lang="fr-CH" altLang="de-DE" dirty="0"/>
            </a:br>
            <a:r>
              <a:rPr lang="fr-CH" altLang="de-DE" dirty="0"/>
              <a:t>population résidante suisse (Ø 2017–2021)</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custDataLst>
              <p:tags r:id="rId2"/>
            </p:custDataLst>
          </p:nvPr>
        </p:nvSpPr>
        <p:spPr/>
        <p:txBody>
          <a:bodyPr/>
          <a:lstStyle/>
          <a:p>
            <a:fld id="{442AD375-037F-43D0-B059-5172DA06796A}" type="slidenum">
              <a:rPr lang="de-CH" smtClean="0"/>
              <a:pPr/>
              <a:t>2</a:t>
            </a:fld>
            <a:endParaRPr lang="de-CH" dirty="0"/>
          </a:p>
        </p:txBody>
      </p:sp>
      <p:graphicFrame>
        <p:nvGraphicFramePr>
          <p:cNvPr id="4" name="Tabelle 3">
            <a:extLst>
              <a:ext uri="{FF2B5EF4-FFF2-40B4-BE49-F238E27FC236}">
                <a16:creationId xmlns:a16="http://schemas.microsoft.com/office/drawing/2014/main" id="{89CDEBC4-0D39-C839-2564-9EC0FE364743}"/>
              </a:ext>
            </a:extLst>
          </p:cNvPr>
          <p:cNvGraphicFramePr>
            <a:graphicFrameLocks noGrp="1"/>
          </p:cNvGraphicFramePr>
          <p:nvPr>
            <p:custDataLst>
              <p:tags r:id="rId3"/>
            </p:custDataLst>
            <p:extLst>
              <p:ext uri="{D42A27DB-BD31-4B8C-83A1-F6EECF244321}">
                <p14:modId xmlns:p14="http://schemas.microsoft.com/office/powerpoint/2010/main" val="3426303389"/>
              </p:ext>
            </p:extLst>
          </p:nvPr>
        </p:nvGraphicFramePr>
        <p:xfrm>
          <a:off x="507952" y="1234798"/>
          <a:ext cx="8468368" cy="4968240"/>
        </p:xfrm>
        <a:graphic>
          <a:graphicData uri="http://schemas.openxmlformats.org/drawingml/2006/table">
            <a:tbl>
              <a:tblPr firstRow="1" bandRow="1">
                <a:tableStyleId>{72833802-FEF1-4C79-8D5D-14CF1EAF98D9}</a:tableStyleId>
              </a:tblPr>
              <a:tblGrid>
                <a:gridCol w="4221219">
                  <a:extLst>
                    <a:ext uri="{9D8B030D-6E8A-4147-A177-3AD203B41FA5}">
                      <a16:colId xmlns:a16="http://schemas.microsoft.com/office/drawing/2014/main" val="2372305496"/>
                    </a:ext>
                  </a:extLst>
                </a:gridCol>
                <a:gridCol w="4247149">
                  <a:extLst>
                    <a:ext uri="{9D8B030D-6E8A-4147-A177-3AD203B41FA5}">
                      <a16:colId xmlns:a16="http://schemas.microsoft.com/office/drawing/2014/main" val="1495738692"/>
                    </a:ext>
                  </a:extLst>
                </a:gridCol>
              </a:tblGrid>
              <a:tr h="665766">
                <a:tc>
                  <a:txBody>
                    <a:bodyPr/>
                    <a:lstStyle/>
                    <a:p>
                      <a:r>
                        <a:rPr lang="fr-CH" sz="2000" dirty="0"/>
                        <a:t>Groupe de sports / </a:t>
                      </a:r>
                      <a:br>
                        <a:rPr lang="fr-CH" sz="2000" dirty="0"/>
                      </a:br>
                      <a:r>
                        <a:rPr lang="fr-CH" sz="2000" dirty="0"/>
                        <a:t>discipline sportive</a:t>
                      </a:r>
                      <a:endParaRPr lang="de-CH" sz="2000" dirty="0"/>
                    </a:p>
                  </a:txBody>
                  <a:tcPr/>
                </a:tc>
                <a:tc>
                  <a:txBody>
                    <a:bodyPr/>
                    <a:lstStyle/>
                    <a:p>
                      <a:pPr algn="r"/>
                      <a:r>
                        <a:rPr lang="fr-CH" sz="2000"/>
                        <a:t>Personnes blessées</a:t>
                      </a:r>
                      <a:endParaRPr lang="de-CH" sz="2000" dirty="0"/>
                    </a:p>
                  </a:txBody>
                  <a:tcPr/>
                </a:tc>
                <a:extLst>
                  <a:ext uri="{0D108BD9-81ED-4DB2-BD59-A6C34878D82A}">
                    <a16:rowId xmlns:a16="http://schemas.microsoft.com/office/drawing/2014/main" val="321599248"/>
                  </a:ext>
                </a:extLst>
              </a:tr>
              <a:tr h="376303">
                <a:tc>
                  <a:txBody>
                    <a:bodyPr/>
                    <a:lstStyle/>
                    <a:p>
                      <a:r>
                        <a:rPr lang="fr-CH" sz="2000"/>
                        <a:t>Sports de balle</a:t>
                      </a:r>
                      <a:endParaRPr lang="de-CH" sz="2000" dirty="0"/>
                    </a:p>
                  </a:txBody>
                  <a:tcPr/>
                </a:tc>
                <a:tc>
                  <a:txBody>
                    <a:bodyPr/>
                    <a:lstStyle/>
                    <a:p>
                      <a:pPr algn="r"/>
                      <a:r>
                        <a:rPr lang="fr-CH" sz="2000"/>
                        <a:t>120 000</a:t>
                      </a:r>
                      <a:endParaRPr lang="de-CH" sz="2000" dirty="0"/>
                    </a:p>
                  </a:txBody>
                  <a:tcPr/>
                </a:tc>
                <a:extLst>
                  <a:ext uri="{0D108BD9-81ED-4DB2-BD59-A6C34878D82A}">
                    <a16:rowId xmlns:a16="http://schemas.microsoft.com/office/drawing/2014/main" val="1034585276"/>
                  </a:ext>
                </a:extLst>
              </a:tr>
              <a:tr h="376303">
                <a:tc>
                  <a:txBody>
                    <a:bodyPr/>
                    <a:lstStyle/>
                    <a:p>
                      <a:r>
                        <a:rPr lang="fr-CH" sz="2000" b="1"/>
                        <a:t>Sports d’hiver</a:t>
                      </a:r>
                      <a:endParaRPr lang="de-CH" sz="2000" b="1" dirty="0"/>
                    </a:p>
                  </a:txBody>
                  <a:tcPr>
                    <a:lnB w="12700" cap="flat" cmpd="sng" algn="ctr">
                      <a:noFill/>
                      <a:prstDash val="solid"/>
                      <a:round/>
                      <a:headEnd type="none" w="med" len="med"/>
                      <a:tailEnd type="none" w="med" len="med"/>
                    </a:lnB>
                  </a:tcPr>
                </a:tc>
                <a:tc>
                  <a:txBody>
                    <a:bodyPr/>
                    <a:lstStyle/>
                    <a:p>
                      <a:pPr algn="r"/>
                      <a:r>
                        <a:rPr lang="fr-CH" sz="2000" b="1"/>
                        <a:t>89 000</a:t>
                      </a:r>
                      <a:endParaRPr lang="de-CH" sz="2000" b="1"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75846754"/>
                  </a:ext>
                </a:extLst>
              </a:tr>
              <a:tr h="376303">
                <a:tc>
                  <a:txBody>
                    <a:bodyPr/>
                    <a:lstStyle/>
                    <a:p>
                      <a:pPr>
                        <a:tabLst>
                          <a:tab pos="536575" algn="l"/>
                        </a:tabLst>
                      </a:pPr>
                      <a:r>
                        <a:rPr lang="fr-CH" sz="2000">
                          <a:solidFill>
                            <a:schemeClr val="accent4"/>
                          </a:solidFill>
                        </a:rPr>
                        <a:t>dont ski</a:t>
                      </a:r>
                      <a:endParaRPr lang="de-CH" sz="2000" dirty="0">
                        <a:solidFill>
                          <a:schemeClr val="accent4"/>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fr-CH" sz="2000">
                          <a:solidFill>
                            <a:schemeClr val="accent4"/>
                          </a:solidFill>
                        </a:rPr>
                        <a:t>52 000</a:t>
                      </a:r>
                      <a:endParaRPr lang="de-CH" sz="2000" dirty="0">
                        <a:solidFill>
                          <a:schemeClr val="accent4"/>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36800527"/>
                  </a:ext>
                </a:extLst>
              </a:tr>
              <a:tr h="376303">
                <a:tc>
                  <a:txBody>
                    <a:bodyPr/>
                    <a:lstStyle/>
                    <a:p>
                      <a:pPr>
                        <a:tabLst>
                          <a:tab pos="536575" algn="l"/>
                        </a:tabLst>
                      </a:pPr>
                      <a:r>
                        <a:rPr lang="fr-CH" sz="2000">
                          <a:solidFill>
                            <a:schemeClr val="accent4"/>
                          </a:solidFill>
                        </a:rPr>
                        <a:t>dont snowboard</a:t>
                      </a:r>
                      <a:endParaRPr lang="de-CH" sz="2000" dirty="0">
                        <a:solidFill>
                          <a:schemeClr val="accent4"/>
                        </a:solidFill>
                      </a:endParaRPr>
                    </a:p>
                  </a:txBody>
                  <a:tcPr>
                    <a:lnT w="12700" cap="flat" cmpd="sng" algn="ctr">
                      <a:noFill/>
                      <a:prstDash val="solid"/>
                      <a:round/>
                      <a:headEnd type="none" w="med" len="med"/>
                      <a:tailEnd type="none" w="med" len="med"/>
                    </a:lnT>
                  </a:tcPr>
                </a:tc>
                <a:tc>
                  <a:txBody>
                    <a:bodyPr/>
                    <a:lstStyle/>
                    <a:p>
                      <a:pPr algn="r"/>
                      <a:r>
                        <a:rPr lang="fr-CH" sz="2000">
                          <a:solidFill>
                            <a:schemeClr val="accent4"/>
                          </a:solidFill>
                        </a:rPr>
                        <a:t>9 000</a:t>
                      </a:r>
                      <a:endParaRPr lang="de-CH" sz="2000" dirty="0">
                        <a:solidFill>
                          <a:schemeClr val="accent4"/>
                        </a:solidFill>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3637869019"/>
                  </a:ext>
                </a:extLst>
              </a:tr>
              <a:tr h="665766">
                <a:tc>
                  <a:txBody>
                    <a:bodyPr/>
                    <a:lstStyle/>
                    <a:p>
                      <a:r>
                        <a:rPr lang="fr-CH" sz="2000"/>
                        <a:t>Cyclisme et sports sur roulettes (hors circulation routière)</a:t>
                      </a:r>
                      <a:endParaRPr lang="de-CH" sz="2000" dirty="0"/>
                    </a:p>
                  </a:txBody>
                  <a:tcPr/>
                </a:tc>
                <a:tc>
                  <a:txBody>
                    <a:bodyPr/>
                    <a:lstStyle/>
                    <a:p>
                      <a:pPr algn="r"/>
                      <a:r>
                        <a:rPr lang="fr-CH" sz="2000"/>
                        <a:t>42 000</a:t>
                      </a:r>
                      <a:endParaRPr lang="de-CH" sz="2000" dirty="0"/>
                    </a:p>
                  </a:txBody>
                  <a:tcPr/>
                </a:tc>
                <a:extLst>
                  <a:ext uri="{0D108BD9-81ED-4DB2-BD59-A6C34878D82A}">
                    <a16:rowId xmlns:a16="http://schemas.microsoft.com/office/drawing/2014/main" val="1682619568"/>
                  </a:ext>
                </a:extLst>
              </a:tr>
              <a:tr h="376303">
                <a:tc>
                  <a:txBody>
                    <a:bodyPr/>
                    <a:lstStyle/>
                    <a:p>
                      <a:r>
                        <a:rPr lang="fr-CH" sz="2000"/>
                        <a:t>Gymnastique, athlétisme</a:t>
                      </a:r>
                      <a:endParaRPr lang="de-CH" sz="2000" dirty="0"/>
                    </a:p>
                  </a:txBody>
                  <a:tcPr/>
                </a:tc>
                <a:tc>
                  <a:txBody>
                    <a:bodyPr/>
                    <a:lstStyle/>
                    <a:p>
                      <a:pPr algn="r"/>
                      <a:r>
                        <a:rPr lang="fr-CH" sz="2000"/>
                        <a:t>40 000</a:t>
                      </a:r>
                      <a:endParaRPr lang="de-CH" sz="2000" dirty="0"/>
                    </a:p>
                  </a:txBody>
                  <a:tcPr/>
                </a:tc>
                <a:extLst>
                  <a:ext uri="{0D108BD9-81ED-4DB2-BD59-A6C34878D82A}">
                    <a16:rowId xmlns:a16="http://schemas.microsoft.com/office/drawing/2014/main" val="2494307522"/>
                  </a:ext>
                </a:extLst>
              </a:tr>
              <a:tr h="376303">
                <a:tc>
                  <a:txBody>
                    <a:bodyPr/>
                    <a:lstStyle/>
                    <a:p>
                      <a:r>
                        <a:rPr lang="fr-CH" sz="2000"/>
                        <a:t>Sports de montagne, randonnée</a:t>
                      </a:r>
                      <a:endParaRPr lang="de-CH" sz="2000" dirty="0"/>
                    </a:p>
                  </a:txBody>
                  <a:tcPr/>
                </a:tc>
                <a:tc>
                  <a:txBody>
                    <a:bodyPr/>
                    <a:lstStyle/>
                    <a:p>
                      <a:pPr algn="r"/>
                      <a:r>
                        <a:rPr lang="fr-CH" sz="2000"/>
                        <a:t>44 000</a:t>
                      </a:r>
                      <a:endParaRPr lang="de-CH" sz="2000" dirty="0"/>
                    </a:p>
                  </a:txBody>
                  <a:tcPr/>
                </a:tc>
                <a:extLst>
                  <a:ext uri="{0D108BD9-81ED-4DB2-BD59-A6C34878D82A}">
                    <a16:rowId xmlns:a16="http://schemas.microsoft.com/office/drawing/2014/main" val="1190511931"/>
                  </a:ext>
                </a:extLst>
              </a:tr>
              <a:tr h="376303">
                <a:tc>
                  <a:txBody>
                    <a:bodyPr/>
                    <a:lstStyle/>
                    <a:p>
                      <a:r>
                        <a:rPr lang="fr-CH" sz="2000"/>
                        <a:t>Sports aquatiques</a:t>
                      </a:r>
                      <a:endParaRPr lang="de-CH" sz="2000" dirty="0"/>
                    </a:p>
                  </a:txBody>
                  <a:tcPr/>
                </a:tc>
                <a:tc>
                  <a:txBody>
                    <a:bodyPr/>
                    <a:lstStyle/>
                    <a:p>
                      <a:pPr algn="r"/>
                      <a:r>
                        <a:rPr lang="fr-CH" sz="2000"/>
                        <a:t>19 000</a:t>
                      </a:r>
                      <a:endParaRPr lang="de-CH" sz="2000" dirty="0"/>
                    </a:p>
                  </a:txBody>
                  <a:tcPr/>
                </a:tc>
                <a:extLst>
                  <a:ext uri="{0D108BD9-81ED-4DB2-BD59-A6C34878D82A}">
                    <a16:rowId xmlns:a16="http://schemas.microsoft.com/office/drawing/2014/main" val="2644979829"/>
                  </a:ext>
                </a:extLst>
              </a:tr>
              <a:tr h="376303">
                <a:tc>
                  <a:txBody>
                    <a:bodyPr/>
                    <a:lstStyle/>
                    <a:p>
                      <a:r>
                        <a:rPr lang="fr-CH" sz="2000"/>
                        <a:t>Autres sports</a:t>
                      </a:r>
                      <a:endParaRPr lang="de-CH" sz="2000" dirty="0"/>
                    </a:p>
                  </a:txBody>
                  <a:tcPr/>
                </a:tc>
                <a:tc>
                  <a:txBody>
                    <a:bodyPr/>
                    <a:lstStyle/>
                    <a:p>
                      <a:pPr algn="r"/>
                      <a:r>
                        <a:rPr lang="fr-CH" sz="2000"/>
                        <a:t>72 000</a:t>
                      </a:r>
                      <a:endParaRPr lang="de-CH" sz="2000" dirty="0"/>
                    </a:p>
                  </a:txBody>
                  <a:tcPr/>
                </a:tc>
                <a:extLst>
                  <a:ext uri="{0D108BD9-81ED-4DB2-BD59-A6C34878D82A}">
                    <a16:rowId xmlns:a16="http://schemas.microsoft.com/office/drawing/2014/main" val="1221544143"/>
                  </a:ext>
                </a:extLst>
              </a:tr>
              <a:tr h="376303">
                <a:tc>
                  <a:txBody>
                    <a:bodyPr/>
                    <a:lstStyle/>
                    <a:p>
                      <a:r>
                        <a:rPr lang="fr-CH" sz="2000" b="1">
                          <a:solidFill>
                            <a:schemeClr val="bg1"/>
                          </a:solidFill>
                        </a:rPr>
                        <a:t>Total</a:t>
                      </a:r>
                      <a:endParaRPr lang="de-CH" sz="2000" b="1" dirty="0">
                        <a:solidFill>
                          <a:schemeClr val="bg1"/>
                        </a:solidFill>
                      </a:endParaRPr>
                    </a:p>
                  </a:txBody>
                  <a:tcPr>
                    <a:solidFill>
                      <a:schemeClr val="accent1">
                        <a:lumMod val="50000"/>
                      </a:schemeClr>
                    </a:solidFill>
                  </a:tcPr>
                </a:tc>
                <a:tc>
                  <a:txBody>
                    <a:bodyPr/>
                    <a:lstStyle/>
                    <a:p>
                      <a:pPr algn="r"/>
                      <a:r>
                        <a:rPr lang="fr-CH" sz="2000" b="1" dirty="0">
                          <a:solidFill>
                            <a:schemeClr val="bg1"/>
                          </a:solidFill>
                        </a:rPr>
                        <a:t>427 000</a:t>
                      </a:r>
                      <a:endParaRPr lang="de-CH" sz="2000" b="1" dirty="0">
                        <a:solidFill>
                          <a:schemeClr val="bg1"/>
                        </a:solidFill>
                      </a:endParaRPr>
                    </a:p>
                  </a:txBody>
                  <a:tcPr>
                    <a:solidFill>
                      <a:schemeClr val="accent1">
                        <a:lumMod val="50000"/>
                      </a:schemeClr>
                    </a:solidFill>
                  </a:tcPr>
                </a:tc>
                <a:extLst>
                  <a:ext uri="{0D108BD9-81ED-4DB2-BD59-A6C34878D82A}">
                    <a16:rowId xmlns:a16="http://schemas.microsoft.com/office/drawing/2014/main" val="3653917571"/>
                  </a:ext>
                </a:extLst>
              </a:tr>
            </a:tbl>
          </a:graphicData>
        </a:graphic>
      </p:graphicFrame>
    </p:spTree>
    <p:extLst>
      <p:ext uri="{BB962C8B-B14F-4D97-AF65-F5344CB8AC3E}">
        <p14:creationId xmlns:p14="http://schemas.microsoft.com/office/powerpoint/2010/main" val="80626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Règles de la FIS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2"/>
            </p:custDataLst>
          </p:nvPr>
        </p:nvSpPr>
        <p:spPr/>
        <p:txBody>
          <a:bodyPr/>
          <a:lstStyle/>
          <a:p>
            <a:fld id="{442AD375-037F-43D0-B059-5172DA06796A}" type="slidenum">
              <a:rPr lang="de-CH" smtClean="0"/>
              <a:pPr/>
              <a:t>20</a:t>
            </a:fld>
            <a:endParaRPr lang="de-CH" dirty="0"/>
          </a:p>
        </p:txBody>
      </p:sp>
      <p:sp>
        <p:nvSpPr>
          <p:cNvPr id="7" name="Inhaltsplatzhalter 2"/>
          <p:cNvSpPr txBox="1">
            <a:spLocks/>
          </p:cNvSpPr>
          <p:nvPr>
            <p:custDataLst>
              <p:tags r:id="rId3"/>
            </p:custDataLst>
          </p:nvPr>
        </p:nvSpPr>
        <p:spPr>
          <a:xfrm>
            <a:off x="479377" y="2924944"/>
            <a:ext cx="11017223" cy="24686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627063">
              <a:buFont typeface="Suisse Int'l" panose="020B0504000000000000" pitchFamily="34" charset="0"/>
              <a:buNone/>
            </a:pPr>
            <a:endParaRPr lang="de-CH" dirty="0"/>
          </a:p>
        </p:txBody>
      </p:sp>
      <p:pic>
        <p:nvPicPr>
          <p:cNvPr id="10" name="Grafik 9">
            <a:extLst>
              <a:ext uri="{FF2B5EF4-FFF2-40B4-BE49-F238E27FC236}">
                <a16:creationId xmlns:a16="http://schemas.microsoft.com/office/drawing/2014/main" id="{AC37787B-2C8B-03F4-E377-B33389BCB460}"/>
              </a:ext>
            </a:extLst>
          </p:cNvPr>
          <p:cNvPicPr>
            <a:picLocks noChangeAspect="1"/>
          </p:cNvPicPr>
          <p:nvPr>
            <p:custDataLst>
              <p:tags r:id="rId4"/>
            </p:custDataLst>
          </p:nvPr>
        </p:nvPicPr>
        <p:blipFill>
          <a:blip r:embed="rId15"/>
          <a:stretch>
            <a:fillRect/>
          </a:stretch>
        </p:blipFill>
        <p:spPr>
          <a:xfrm>
            <a:off x="454231" y="1146176"/>
            <a:ext cx="2486224" cy="2468674"/>
          </a:xfrm>
          <a:prstGeom prst="rect">
            <a:avLst/>
          </a:prstGeom>
          <a:ln>
            <a:solidFill>
              <a:schemeClr val="accent6">
                <a:lumMod val="20000"/>
                <a:lumOff val="80000"/>
              </a:schemeClr>
            </a:solidFill>
          </a:ln>
        </p:spPr>
      </p:pic>
      <p:sp>
        <p:nvSpPr>
          <p:cNvPr id="11" name="Textfeld 10">
            <a:extLst>
              <a:ext uri="{FF2B5EF4-FFF2-40B4-BE49-F238E27FC236}">
                <a16:creationId xmlns:a16="http://schemas.microsoft.com/office/drawing/2014/main" id="{C5D4DA86-8BE7-0616-3109-C2621F813FD6}"/>
              </a:ext>
            </a:extLst>
          </p:cNvPr>
          <p:cNvSpPr txBox="1"/>
          <p:nvPr>
            <p:custDataLst>
              <p:tags r:id="rId5"/>
            </p:custDataLst>
          </p:nvPr>
        </p:nvSpPr>
        <p:spPr>
          <a:xfrm>
            <a:off x="3146441" y="1097417"/>
            <a:ext cx="2448272" cy="1477328"/>
          </a:xfrm>
          <a:prstGeom prst="rect">
            <a:avLst/>
          </a:prstGeom>
          <a:noFill/>
        </p:spPr>
        <p:txBody>
          <a:bodyPr wrap="square">
            <a:spAutoFit/>
          </a:bodyPr>
          <a:lstStyle/>
          <a:p>
            <a:pPr marL="627063" lvl="1" indent="-627063">
              <a:buFont typeface="Suisse Int'l" panose="020B0504000000000000" pitchFamily="34" charset="0"/>
              <a:buNone/>
            </a:pPr>
            <a:r>
              <a:rPr lang="fr-CH"/>
              <a:t>5. 	</a:t>
            </a:r>
          </a:p>
          <a:p>
            <a:pPr marL="0" lvl="1">
              <a:buNone/>
            </a:pPr>
            <a:r>
              <a:rPr lang="fr-CH"/>
              <a:t>S’engager et virer vers l’amont après un examen de l’amont.</a:t>
            </a:r>
          </a:p>
        </p:txBody>
      </p:sp>
      <p:sp>
        <p:nvSpPr>
          <p:cNvPr id="15" name="Textfeld 14">
            <a:extLst>
              <a:ext uri="{FF2B5EF4-FFF2-40B4-BE49-F238E27FC236}">
                <a16:creationId xmlns:a16="http://schemas.microsoft.com/office/drawing/2014/main" id="{7B738824-F0A2-C98D-AD38-8D229ED26E23}"/>
              </a:ext>
            </a:extLst>
          </p:cNvPr>
          <p:cNvSpPr txBox="1"/>
          <p:nvPr>
            <p:custDataLst>
              <p:tags r:id="rId6"/>
            </p:custDataLst>
          </p:nvPr>
        </p:nvSpPr>
        <p:spPr>
          <a:xfrm>
            <a:off x="8596577" y="1116655"/>
            <a:ext cx="2448272" cy="1477328"/>
          </a:xfrm>
          <a:prstGeom prst="rect">
            <a:avLst/>
          </a:prstGeom>
          <a:noFill/>
        </p:spPr>
        <p:txBody>
          <a:bodyPr wrap="square">
            <a:spAutoFit/>
          </a:bodyPr>
          <a:lstStyle/>
          <a:p>
            <a:pPr marL="627063" lvl="1" indent="-627063">
              <a:buFont typeface="Suisse Int'l" panose="020B0504000000000000" pitchFamily="34" charset="0"/>
              <a:buNone/>
            </a:pPr>
            <a:r>
              <a:rPr lang="fr-CH"/>
              <a:t>6. 	</a:t>
            </a:r>
          </a:p>
          <a:p>
            <a:pPr marL="0" lvl="1">
              <a:buNone/>
            </a:pPr>
            <a:r>
              <a:rPr lang="fr-CH"/>
              <a:t>Stationner au bord de la piste ou à des endroits avec visibilité.</a:t>
            </a:r>
          </a:p>
        </p:txBody>
      </p:sp>
      <p:sp>
        <p:nvSpPr>
          <p:cNvPr id="9" name="Textfeld 8">
            <a:extLst>
              <a:ext uri="{FF2B5EF4-FFF2-40B4-BE49-F238E27FC236}">
                <a16:creationId xmlns:a16="http://schemas.microsoft.com/office/drawing/2014/main" id="{ADACC2F4-B857-41FB-0D3D-FA7E5BBEDC4F}"/>
              </a:ext>
            </a:extLst>
          </p:cNvPr>
          <p:cNvSpPr txBox="1"/>
          <p:nvPr>
            <p:custDataLst>
              <p:tags r:id="rId7"/>
            </p:custDataLst>
          </p:nvPr>
        </p:nvSpPr>
        <p:spPr>
          <a:xfrm>
            <a:off x="3161421" y="3854829"/>
            <a:ext cx="2448272" cy="923330"/>
          </a:xfrm>
          <a:prstGeom prst="rect">
            <a:avLst/>
          </a:prstGeom>
          <a:noFill/>
        </p:spPr>
        <p:txBody>
          <a:bodyPr wrap="square">
            <a:spAutoFit/>
          </a:bodyPr>
          <a:lstStyle/>
          <a:p>
            <a:pPr marL="627063" lvl="1" indent="-627063">
              <a:buFont typeface="Suisse Int'l" panose="020B0504000000000000" pitchFamily="34" charset="0"/>
              <a:buNone/>
            </a:pPr>
            <a:r>
              <a:rPr lang="fr-CH"/>
              <a:t>7. 	</a:t>
            </a:r>
          </a:p>
          <a:p>
            <a:pPr marL="0" lvl="1">
              <a:buNone/>
            </a:pPr>
            <a:r>
              <a:rPr lang="fr-CH"/>
              <a:t>Monter et descendre uniquement au bord de la piste.</a:t>
            </a:r>
          </a:p>
        </p:txBody>
      </p:sp>
      <p:sp>
        <p:nvSpPr>
          <p:cNvPr id="16" name="Textfeld 15">
            <a:extLst>
              <a:ext uri="{FF2B5EF4-FFF2-40B4-BE49-F238E27FC236}">
                <a16:creationId xmlns:a16="http://schemas.microsoft.com/office/drawing/2014/main" id="{9BBCEB12-65D2-EE2B-4218-A2F56E6A9AD8}"/>
              </a:ext>
            </a:extLst>
          </p:cNvPr>
          <p:cNvSpPr txBox="1"/>
          <p:nvPr>
            <p:custDataLst>
              <p:tags r:id="rId8"/>
            </p:custDataLst>
          </p:nvPr>
        </p:nvSpPr>
        <p:spPr>
          <a:xfrm>
            <a:off x="8630115" y="3854829"/>
            <a:ext cx="2448272" cy="923330"/>
          </a:xfrm>
          <a:prstGeom prst="rect">
            <a:avLst/>
          </a:prstGeom>
          <a:noFill/>
        </p:spPr>
        <p:txBody>
          <a:bodyPr wrap="square">
            <a:spAutoFit/>
          </a:bodyPr>
          <a:lstStyle/>
          <a:p>
            <a:pPr marL="627063" lvl="1" indent="-627063">
              <a:buFont typeface="Suisse Int'l" panose="020B0504000000000000" pitchFamily="34" charset="0"/>
              <a:buNone/>
            </a:pPr>
            <a:r>
              <a:rPr lang="fr-CH"/>
              <a:t>8. 	</a:t>
            </a:r>
          </a:p>
          <a:p>
            <a:pPr marL="0" lvl="1">
              <a:buNone/>
            </a:pPr>
            <a:r>
              <a:rPr lang="fr-CH"/>
              <a:t>Respecter le balisage et la signalisation.</a:t>
            </a:r>
          </a:p>
        </p:txBody>
      </p:sp>
      <p:pic>
        <p:nvPicPr>
          <p:cNvPr id="3" name="Picture 2">
            <a:extLst>
              <a:ext uri="{FF2B5EF4-FFF2-40B4-BE49-F238E27FC236}">
                <a16:creationId xmlns:a16="http://schemas.microsoft.com/office/drawing/2014/main" id="{2E9D9199-BE9F-3EE8-404E-88DA6974F94E}"/>
              </a:ext>
            </a:extLst>
          </p:cNvPr>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9E3AAB6F-F97B-F0BA-9CDE-AE58A12EC008}"/>
              </a:ext>
            </a:extLst>
          </p:cNvPr>
          <p:cNvPicPr>
            <a:picLocks noChangeAspect="1"/>
          </p:cNvPicPr>
          <p:nvPr>
            <p:custDataLst>
              <p:tags r:id="rId10"/>
            </p:custDataLst>
          </p:nvPr>
        </p:nvPicPr>
        <p:blipFill>
          <a:blip r:embed="rId17"/>
          <a:stretch>
            <a:fillRect/>
          </a:stretch>
        </p:blipFill>
        <p:spPr>
          <a:xfrm>
            <a:off x="5966420" y="1146176"/>
            <a:ext cx="2451041" cy="2468674"/>
          </a:xfrm>
          <a:prstGeom prst="rect">
            <a:avLst/>
          </a:prstGeom>
          <a:ln>
            <a:solidFill>
              <a:schemeClr val="accent6">
                <a:lumMod val="20000"/>
                <a:lumOff val="80000"/>
              </a:schemeClr>
            </a:solidFill>
          </a:ln>
        </p:spPr>
      </p:pic>
      <p:pic>
        <p:nvPicPr>
          <p:cNvPr id="6" name="Grafik 5">
            <a:extLst>
              <a:ext uri="{FF2B5EF4-FFF2-40B4-BE49-F238E27FC236}">
                <a16:creationId xmlns:a16="http://schemas.microsoft.com/office/drawing/2014/main" id="{9FCC6B02-43E3-2BB9-3CF1-3E4981E0D275}"/>
              </a:ext>
            </a:extLst>
          </p:cNvPr>
          <p:cNvPicPr>
            <a:picLocks noChangeAspect="1"/>
          </p:cNvPicPr>
          <p:nvPr>
            <p:custDataLst>
              <p:tags r:id="rId11"/>
            </p:custDataLst>
          </p:nvPr>
        </p:nvPicPr>
        <p:blipFill>
          <a:blip r:embed="rId18"/>
          <a:stretch>
            <a:fillRect/>
          </a:stretch>
        </p:blipFill>
        <p:spPr>
          <a:xfrm>
            <a:off x="458457" y="3765329"/>
            <a:ext cx="2486223" cy="2508697"/>
          </a:xfrm>
          <a:prstGeom prst="rect">
            <a:avLst/>
          </a:prstGeom>
          <a:ln>
            <a:solidFill>
              <a:schemeClr val="accent6">
                <a:lumMod val="20000"/>
                <a:lumOff val="80000"/>
              </a:schemeClr>
            </a:solidFill>
          </a:ln>
        </p:spPr>
      </p:pic>
      <p:pic>
        <p:nvPicPr>
          <p:cNvPr id="8" name="Grafik 7">
            <a:extLst>
              <a:ext uri="{FF2B5EF4-FFF2-40B4-BE49-F238E27FC236}">
                <a16:creationId xmlns:a16="http://schemas.microsoft.com/office/drawing/2014/main" id="{98254676-F7A8-DB2C-54E2-057161520753}"/>
              </a:ext>
            </a:extLst>
          </p:cNvPr>
          <p:cNvPicPr>
            <a:picLocks noChangeAspect="1"/>
          </p:cNvPicPr>
          <p:nvPr>
            <p:custDataLst>
              <p:tags r:id="rId12"/>
            </p:custDataLst>
          </p:nvPr>
        </p:nvPicPr>
        <p:blipFill>
          <a:blip r:embed="rId19"/>
          <a:stretch>
            <a:fillRect/>
          </a:stretch>
        </p:blipFill>
        <p:spPr>
          <a:xfrm>
            <a:off x="5949095" y="3789040"/>
            <a:ext cx="2451041" cy="2433658"/>
          </a:xfrm>
          <a:prstGeom prst="rect">
            <a:avLst/>
          </a:prstGeom>
          <a:ln>
            <a:solidFill>
              <a:schemeClr val="accent6">
                <a:lumMod val="20000"/>
                <a:lumOff val="80000"/>
              </a:schemeClr>
            </a:solidFill>
          </a:ln>
        </p:spPr>
      </p:pic>
    </p:spTree>
    <p:extLst>
      <p:ext uri="{BB962C8B-B14F-4D97-AF65-F5344CB8AC3E}">
        <p14:creationId xmlns:p14="http://schemas.microsoft.com/office/powerpoint/2010/main" val="54669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Règles de la FIS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2"/>
            </p:custDataLst>
          </p:nvPr>
        </p:nvSpPr>
        <p:spPr/>
        <p:txBody>
          <a:bodyPr/>
          <a:lstStyle/>
          <a:p>
            <a:fld id="{442AD375-037F-43D0-B059-5172DA06796A}" type="slidenum">
              <a:rPr lang="de-CH" smtClean="0"/>
              <a:pPr/>
              <a:t>21</a:t>
            </a:fld>
            <a:endParaRPr lang="de-CH" dirty="0"/>
          </a:p>
        </p:txBody>
      </p:sp>
      <p:sp>
        <p:nvSpPr>
          <p:cNvPr id="7" name="Inhaltsplatzhalter 2"/>
          <p:cNvSpPr txBox="1">
            <a:spLocks/>
          </p:cNvSpPr>
          <p:nvPr>
            <p:custDataLst>
              <p:tags r:id="rId3"/>
            </p:custDataLst>
          </p:nvPr>
        </p:nvSpPr>
        <p:spPr>
          <a:xfrm>
            <a:off x="479377" y="2924944"/>
            <a:ext cx="11017223" cy="24686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627063">
              <a:buFont typeface="Suisse Int'l" panose="020B0504000000000000" pitchFamily="34" charset="0"/>
              <a:buNone/>
            </a:pPr>
            <a:endParaRPr lang="de-CH" dirty="0"/>
          </a:p>
        </p:txBody>
      </p:sp>
      <p:sp>
        <p:nvSpPr>
          <p:cNvPr id="11" name="Textfeld 10">
            <a:extLst>
              <a:ext uri="{FF2B5EF4-FFF2-40B4-BE49-F238E27FC236}">
                <a16:creationId xmlns:a16="http://schemas.microsoft.com/office/drawing/2014/main" id="{C5D4DA86-8BE7-0616-3109-C2621F813FD6}"/>
              </a:ext>
            </a:extLst>
          </p:cNvPr>
          <p:cNvSpPr txBox="1"/>
          <p:nvPr>
            <p:custDataLst>
              <p:tags r:id="rId4"/>
            </p:custDataLst>
          </p:nvPr>
        </p:nvSpPr>
        <p:spPr>
          <a:xfrm>
            <a:off x="3034786" y="1073517"/>
            <a:ext cx="2448272" cy="1200329"/>
          </a:xfrm>
          <a:prstGeom prst="rect">
            <a:avLst/>
          </a:prstGeom>
          <a:noFill/>
        </p:spPr>
        <p:txBody>
          <a:bodyPr wrap="square">
            <a:spAutoFit/>
          </a:bodyPr>
          <a:lstStyle/>
          <a:p>
            <a:pPr marL="627063" lvl="1" indent="-627063">
              <a:buFont typeface="Suisse Int'l" panose="020B0504000000000000" pitchFamily="34" charset="0"/>
              <a:buNone/>
            </a:pPr>
            <a:r>
              <a:rPr lang="fr-CH"/>
              <a:t>9. 	</a:t>
            </a:r>
          </a:p>
          <a:p>
            <a:pPr marL="0" lvl="1">
              <a:buNone/>
            </a:pPr>
            <a:r>
              <a:rPr lang="fr-CH"/>
              <a:t>Prêter secours, avertir le service de sauvetage.</a:t>
            </a:r>
          </a:p>
        </p:txBody>
      </p:sp>
      <p:sp>
        <p:nvSpPr>
          <p:cNvPr id="15" name="Textfeld 14">
            <a:extLst>
              <a:ext uri="{FF2B5EF4-FFF2-40B4-BE49-F238E27FC236}">
                <a16:creationId xmlns:a16="http://schemas.microsoft.com/office/drawing/2014/main" id="{7B738824-F0A2-C98D-AD38-8D229ED26E23}"/>
              </a:ext>
            </a:extLst>
          </p:cNvPr>
          <p:cNvSpPr txBox="1"/>
          <p:nvPr>
            <p:custDataLst>
              <p:tags r:id="rId5"/>
            </p:custDataLst>
          </p:nvPr>
        </p:nvSpPr>
        <p:spPr>
          <a:xfrm>
            <a:off x="8472264" y="1151169"/>
            <a:ext cx="2448272" cy="1754326"/>
          </a:xfrm>
          <a:prstGeom prst="rect">
            <a:avLst/>
          </a:prstGeom>
          <a:noFill/>
        </p:spPr>
        <p:txBody>
          <a:bodyPr wrap="square">
            <a:spAutoFit/>
          </a:bodyPr>
          <a:lstStyle/>
          <a:p>
            <a:pPr marL="627063" lvl="1" indent="-627063">
              <a:buFont typeface="Suisse Int'l" panose="020B0504000000000000" pitchFamily="34" charset="0"/>
              <a:buNone/>
            </a:pPr>
            <a:r>
              <a:rPr lang="fr-CH" dirty="0"/>
              <a:t>10. 	</a:t>
            </a:r>
          </a:p>
          <a:p>
            <a:pPr marL="0" lvl="1">
              <a:buNone/>
            </a:pPr>
            <a:r>
              <a:rPr lang="fr-CH" dirty="0"/>
              <a:t>Parties impliquées dans un accident et témoins: faire connaître son identité.</a:t>
            </a:r>
          </a:p>
        </p:txBody>
      </p:sp>
      <p:pic>
        <p:nvPicPr>
          <p:cNvPr id="3" name="Picture 2">
            <a:extLst>
              <a:ext uri="{FF2B5EF4-FFF2-40B4-BE49-F238E27FC236}">
                <a16:creationId xmlns:a16="http://schemas.microsoft.com/office/drawing/2014/main" id="{411FB6B1-B201-9311-624B-CF54B08DC127}"/>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D195B4B0-E0C4-43E5-240F-9AE7A686C20C}"/>
              </a:ext>
            </a:extLst>
          </p:cNvPr>
          <p:cNvPicPr>
            <a:picLocks noChangeAspect="1"/>
          </p:cNvPicPr>
          <p:nvPr>
            <p:custDataLst>
              <p:tags r:id="rId7"/>
            </p:custDataLst>
          </p:nvPr>
        </p:nvPicPr>
        <p:blipFill rotWithShape="1">
          <a:blip r:embed="rId12"/>
          <a:srcRect l="5441" r="5833"/>
          <a:stretch/>
        </p:blipFill>
        <p:spPr>
          <a:xfrm>
            <a:off x="5949930" y="1146176"/>
            <a:ext cx="2439767" cy="2468674"/>
          </a:xfrm>
          <a:prstGeom prst="rect">
            <a:avLst/>
          </a:prstGeom>
          <a:ln>
            <a:solidFill>
              <a:schemeClr val="accent6">
                <a:lumMod val="20000"/>
                <a:lumOff val="80000"/>
              </a:schemeClr>
            </a:solidFill>
          </a:ln>
        </p:spPr>
      </p:pic>
      <p:pic>
        <p:nvPicPr>
          <p:cNvPr id="5" name="Grafik 4">
            <a:extLst>
              <a:ext uri="{FF2B5EF4-FFF2-40B4-BE49-F238E27FC236}">
                <a16:creationId xmlns:a16="http://schemas.microsoft.com/office/drawing/2014/main" id="{5A59BB60-FCCE-F3FF-9364-381FEACCC1A5}"/>
              </a:ext>
            </a:extLst>
          </p:cNvPr>
          <p:cNvPicPr>
            <a:picLocks noChangeAspect="1"/>
          </p:cNvPicPr>
          <p:nvPr>
            <p:custDataLst>
              <p:tags r:id="rId8"/>
            </p:custDataLst>
          </p:nvPr>
        </p:nvPicPr>
        <p:blipFill>
          <a:blip r:embed="rId13"/>
          <a:stretch>
            <a:fillRect/>
          </a:stretch>
        </p:blipFill>
        <p:spPr>
          <a:xfrm>
            <a:off x="483872" y="1156377"/>
            <a:ext cx="2439767" cy="2468674"/>
          </a:xfrm>
          <a:prstGeom prst="rect">
            <a:avLst/>
          </a:prstGeom>
          <a:ln>
            <a:solidFill>
              <a:schemeClr val="accent6">
                <a:lumMod val="20000"/>
                <a:lumOff val="80000"/>
              </a:schemeClr>
            </a:solidFill>
          </a:ln>
        </p:spPr>
      </p:pic>
    </p:spTree>
    <p:extLst>
      <p:ext uri="{BB962C8B-B14F-4D97-AF65-F5344CB8AC3E}">
        <p14:creationId xmlns:p14="http://schemas.microsoft.com/office/powerpoint/2010/main" val="369175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Règles de la SKUS</a:t>
            </a:r>
          </a:p>
        </p:txBody>
      </p:sp>
      <p:sp>
        <p:nvSpPr>
          <p:cNvPr id="3" name="Inhaltsplatzhalter 2"/>
          <p:cNvSpPr>
            <a:spLocks noGrp="1"/>
          </p:cNvSpPr>
          <p:nvPr>
            <p:ph idx="1"/>
            <p:custDataLst>
              <p:tags r:id="rId2"/>
            </p:custDataLst>
          </p:nvPr>
        </p:nvSpPr>
        <p:spPr>
          <a:xfrm>
            <a:off x="479377" y="1793183"/>
            <a:ext cx="11017223" cy="4383779"/>
          </a:xfrm>
        </p:spPr>
        <p:txBody>
          <a:bodyPr>
            <a:noAutofit/>
          </a:bodyPr>
          <a:lstStyle/>
          <a:p>
            <a:pPr marL="627063" lvl="0" indent="-627063"/>
            <a:r>
              <a:rPr lang="fr-CH" dirty="0"/>
              <a:t>1. 	Retournez toujours le snowboard (fixations dans la neige) lorsque vous le posez.</a:t>
            </a:r>
          </a:p>
          <a:p>
            <a:pPr marL="627063" lvl="0" indent="-627063"/>
            <a:r>
              <a:rPr lang="fr-CH" dirty="0"/>
              <a:t>2. 	Aux téléskis et télésièges, détachez la jambe arrière de la fixation.</a:t>
            </a:r>
          </a:p>
          <a:p>
            <a:pPr lvl="4"/>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22</a:t>
            </a:fld>
            <a:endParaRPr lang="de-CH" dirty="0"/>
          </a:p>
        </p:txBody>
      </p:sp>
      <p:pic>
        <p:nvPicPr>
          <p:cNvPr id="4" name="Picture 2">
            <a:extLst>
              <a:ext uri="{FF2B5EF4-FFF2-40B4-BE49-F238E27FC236}">
                <a16:creationId xmlns:a16="http://schemas.microsoft.com/office/drawing/2014/main" id="{DDD6FEBE-6B17-E96D-F783-68FEB48866F5}"/>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8185" y="194691"/>
            <a:ext cx="1428058" cy="142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3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a:xfrm>
            <a:off x="479377" y="4365104"/>
            <a:ext cx="11233248" cy="1811859"/>
          </a:xfrm>
        </p:spPr>
        <p:txBody>
          <a:bodyPr>
            <a:noAutofit/>
          </a:bodyPr>
          <a:lstStyle/>
          <a:p>
            <a:pPr marL="0" lvl="1" indent="0" algn="ctr">
              <a:buNone/>
            </a:pPr>
            <a:r>
              <a:rPr lang="fr-CH">
                <a:solidFill>
                  <a:prstClr val="black"/>
                </a:solidFill>
              </a:rPr>
              <a:t>Vidéo «</a:t>
            </a:r>
            <a:r>
              <a:rPr lang="fr-CH">
                <a:hlinkClick r:id="rId6"/>
              </a:rPr>
              <a:t>Dévaler les pistes</a:t>
            </a:r>
            <a:r>
              <a:rPr lang="fr-CH">
                <a:solidFill>
                  <a:prstClr val="black"/>
                </a:solidFill>
                <a:hlinkClick r:id="rId6"/>
              </a:rPr>
              <a:t> en toute sécurité</a:t>
            </a:r>
            <a:r>
              <a:rPr lang="fr-CH"/>
              <a:t>.»</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2"/>
            </p:custDataLst>
          </p:nvPr>
        </p:nvSpPr>
        <p:spPr/>
        <p:txBody>
          <a:bodyPr/>
          <a:lstStyle/>
          <a:p>
            <a:fld id="{442AD375-037F-43D0-B059-5172DA06796A}" type="slidenum">
              <a:rPr lang="de-CH" smtClean="0"/>
              <a:pPr/>
              <a:t>23</a:t>
            </a:fld>
            <a:endParaRPr lang="de-CH" dirty="0"/>
          </a:p>
        </p:txBody>
      </p:sp>
      <p:pic>
        <p:nvPicPr>
          <p:cNvPr id="12" name="Grafik 11">
            <a:hlinkClick r:id="rId7" action="ppaction://hlinkfile"/>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382178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Hors-piste: les principaux conseils</a:t>
            </a:r>
          </a:p>
        </p:txBody>
      </p:sp>
      <p:sp>
        <p:nvSpPr>
          <p:cNvPr id="3" name="Inhaltsplatzhalter 2"/>
          <p:cNvSpPr>
            <a:spLocks noGrp="1"/>
          </p:cNvSpPr>
          <p:nvPr>
            <p:ph idx="1"/>
            <p:custDataLst>
              <p:tags r:id="rId2"/>
            </p:custDataLst>
          </p:nvPr>
        </p:nvSpPr>
        <p:spPr>
          <a:xfrm>
            <a:off x="479378" y="1484784"/>
            <a:ext cx="8568950" cy="4692179"/>
          </a:xfrm>
        </p:spPr>
        <p:txBody>
          <a:bodyPr>
            <a:noAutofit/>
          </a:bodyPr>
          <a:lstStyle/>
          <a:p>
            <a:pPr lvl="1"/>
            <a:r>
              <a:rPr lang="fr-CH" dirty="0"/>
              <a:t>Pour évoluer dans la poudreuse, utilisez les itinéraires sécurisés et balisés en jaune.</a:t>
            </a:r>
          </a:p>
          <a:p>
            <a:pPr lvl="1"/>
            <a:r>
              <a:rPr lang="fr-CH" dirty="0"/>
              <a:t>Si vous souhaitez quitter les itinéraires sécurisés, suivez un cours d’avalanche au préalable et/ou…</a:t>
            </a:r>
          </a:p>
          <a:p>
            <a:pPr lvl="1"/>
            <a:r>
              <a:rPr lang="fr-CH" dirty="0"/>
              <a:t>... faites-vous guider par une personne ayant des connaissances en la matière.</a:t>
            </a:r>
            <a:endParaRPr lang="de-DE" dirty="0"/>
          </a:p>
          <a:p>
            <a:pPr lvl="1"/>
            <a:r>
              <a:rPr lang="fr-CH" dirty="0"/>
              <a:t>Informez-vous sur les conditions actuelles.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24</a:t>
            </a:fld>
            <a:endParaRPr lang="de-CH" dirty="0"/>
          </a:p>
        </p:txBody>
      </p:sp>
      <p:pic>
        <p:nvPicPr>
          <p:cNvPr id="5" name="Grafik 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9048328" y="1484784"/>
            <a:ext cx="2968444" cy="4356666"/>
          </a:xfrm>
          <a:prstGeom prst="rect">
            <a:avLst/>
          </a:prstGeom>
        </p:spPr>
      </p:pic>
    </p:spTree>
    <p:extLst>
      <p:ext uri="{BB962C8B-B14F-4D97-AF65-F5344CB8AC3E}">
        <p14:creationId xmlns:p14="http://schemas.microsoft.com/office/powerpoint/2010/main" val="289795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Hors-piste: les principaux conseils</a:t>
            </a:r>
          </a:p>
        </p:txBody>
      </p:sp>
      <p:sp>
        <p:nvSpPr>
          <p:cNvPr id="3" name="Inhaltsplatzhalter 2"/>
          <p:cNvSpPr>
            <a:spLocks noGrp="1"/>
          </p:cNvSpPr>
          <p:nvPr>
            <p:ph idx="1"/>
            <p:custDataLst>
              <p:tags r:id="rId2"/>
            </p:custDataLst>
          </p:nvPr>
        </p:nvSpPr>
        <p:spPr>
          <a:xfrm>
            <a:off x="479378" y="1484784"/>
            <a:ext cx="8568950" cy="4692179"/>
          </a:xfrm>
        </p:spPr>
        <p:txBody>
          <a:bodyPr>
            <a:noAutofit/>
          </a:bodyPr>
          <a:lstStyle/>
          <a:p>
            <a:pPr lvl="1"/>
            <a:r>
              <a:rPr lang="fr-CH" dirty="0"/>
              <a:t>Emportez un téléphone portable et l’équipement d’urgence: détecteur de victimes d’avalanche (DVA), sonde et pelle.</a:t>
            </a:r>
          </a:p>
          <a:p>
            <a:pPr lvl="1"/>
            <a:r>
              <a:rPr lang="fr-CH" dirty="0"/>
              <a:t>Un sac à dos airbag anti-avalanche est recommandé. </a:t>
            </a:r>
            <a:br>
              <a:rPr lang="fr-CH" dirty="0"/>
            </a:br>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25</a:t>
            </a:fld>
            <a:endParaRPr lang="de-CH" dirty="0"/>
          </a:p>
        </p:txBody>
      </p:sp>
    </p:spTree>
    <p:extLst>
      <p:ext uri="{BB962C8B-B14F-4D97-AF65-F5344CB8AC3E}">
        <p14:creationId xmlns:p14="http://schemas.microsoft.com/office/powerpoint/2010/main" val="189931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a:xfrm>
            <a:off x="479377" y="4365104"/>
            <a:ext cx="11233248" cy="1811859"/>
          </a:xfrm>
        </p:spPr>
        <p:txBody>
          <a:bodyPr>
            <a:noAutofit/>
          </a:bodyPr>
          <a:lstStyle/>
          <a:p>
            <a:pPr marL="0" lvl="1" indent="0" algn="ctr">
              <a:buNone/>
            </a:pPr>
            <a:r>
              <a:rPr lang="fr-CH">
                <a:solidFill>
                  <a:prstClr val="black"/>
                </a:solidFill>
              </a:rPr>
              <a:t>Vidéo «</a:t>
            </a:r>
            <a:r>
              <a:rPr lang="fr-CH">
                <a:hlinkClick r:id="rId6"/>
              </a:rPr>
              <a:t>Plus de sécurité dans la poudreuse</a:t>
            </a:r>
            <a:r>
              <a:rPr lang="fr-CH">
                <a:solidFill>
                  <a:prstClr val="black"/>
                </a:solidFill>
              </a:rPr>
              <a:t>»</a:t>
            </a:r>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2"/>
            </p:custDataLst>
          </p:nvPr>
        </p:nvSpPr>
        <p:spPr/>
        <p:txBody>
          <a:bodyPr/>
          <a:lstStyle/>
          <a:p>
            <a:fld id="{442AD375-037F-43D0-B059-5172DA06796A}" type="slidenum">
              <a:rPr lang="de-CH" smtClean="0"/>
              <a:pPr/>
              <a:t>26</a:t>
            </a:fld>
            <a:endParaRPr lang="de-CH" dirty="0"/>
          </a:p>
        </p:txBody>
      </p:sp>
      <p:pic>
        <p:nvPicPr>
          <p:cNvPr id="12" name="Grafik 11">
            <a:hlinkClick r:id="rId7" action="ppaction://hlinkfile"/>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30025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t>Plus d’informations</a:t>
            </a:r>
            <a:endParaRPr lang="de-CH" dirty="0"/>
          </a:p>
        </p:txBody>
      </p:sp>
      <p:sp>
        <p:nvSpPr>
          <p:cNvPr id="3" name="Inhaltsplatzhalter 2"/>
          <p:cNvSpPr>
            <a:spLocks noGrp="1"/>
          </p:cNvSpPr>
          <p:nvPr>
            <p:ph idx="1"/>
            <p:custDataLst>
              <p:tags r:id="rId2"/>
            </p:custDataLst>
          </p:nvPr>
        </p:nvSpPr>
        <p:spPr>
          <a:xfrm>
            <a:off x="479378" y="1484784"/>
            <a:ext cx="7704854" cy="4692179"/>
          </a:xfrm>
        </p:spPr>
        <p:txBody>
          <a:bodyPr>
            <a:noAutofit/>
          </a:bodyPr>
          <a:lstStyle/>
          <a:p>
            <a:pPr>
              <a:lnSpc>
                <a:spcPct val="100000"/>
              </a:lnSpc>
              <a:spcAft>
                <a:spcPts val="0"/>
              </a:spcAft>
            </a:pPr>
            <a:r>
              <a:rPr lang="fr-CH"/>
              <a:t>Vous trouverez d’autres conseils en matière de prévention sur bpa.ch.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27</a:t>
            </a:fld>
            <a:endParaRPr lang="de-CH" dirty="0"/>
          </a:p>
        </p:txBody>
      </p:sp>
    </p:spTree>
    <p:extLst>
      <p:ext uri="{BB962C8B-B14F-4D97-AF65-F5344CB8AC3E}">
        <p14:creationId xmlns:p14="http://schemas.microsoft.com/office/powerpoint/2010/main" val="265067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A7CFD285-69E4-4CAF-9549-D83145ED7E82}"/>
              </a:ext>
            </a:extLst>
          </p:cNvPr>
          <p:cNvSpPr>
            <a:spLocks noGrp="1"/>
          </p:cNvSpPr>
          <p:nvPr>
            <p:ph type="sldNum" sz="quarter" idx="12"/>
            <p:custDataLst>
              <p:tags r:id="rId1"/>
            </p:custDataLst>
          </p:nvPr>
        </p:nvSpPr>
        <p:spPr/>
        <p:txBody>
          <a:bodyPr/>
          <a:lstStyle/>
          <a:p>
            <a:fld id="{442AD375-037F-43D0-B059-5172DA06796A}" type="slidenum">
              <a:rPr lang="de-CH" smtClean="0"/>
              <a:pPr/>
              <a:t>3</a:t>
            </a:fld>
            <a:endParaRPr lang="de-CH" dirty="0"/>
          </a:p>
        </p:txBody>
      </p:sp>
      <p:sp>
        <p:nvSpPr>
          <p:cNvPr id="9" name="Textplatzhalter 8">
            <a:extLst>
              <a:ext uri="{FF2B5EF4-FFF2-40B4-BE49-F238E27FC236}">
                <a16:creationId xmlns:a16="http://schemas.microsoft.com/office/drawing/2014/main" id="{76FCEEDA-C516-4769-8B81-5B46768FBBB7}"/>
              </a:ext>
            </a:extLst>
          </p:cNvPr>
          <p:cNvSpPr>
            <a:spLocks noGrp="1"/>
          </p:cNvSpPr>
          <p:nvPr>
            <p:ph type="body" sz="quarter" idx="19"/>
            <p:custDataLst>
              <p:tags r:id="rId2"/>
            </p:custDataLst>
          </p:nvPr>
        </p:nvSpPr>
        <p:spPr/>
        <p:txBody>
          <a:bodyPr/>
          <a:lstStyle/>
          <a:p>
            <a:r>
              <a:rPr lang="fr-CH" dirty="0"/>
              <a:t>Plus de 90 % des accidents de ski ou de snowboard sont causés par les personnes qu’ils touchent. </a:t>
            </a:r>
          </a:p>
          <a:p>
            <a:endParaRPr lang="de-CH" dirty="0"/>
          </a:p>
          <a:p>
            <a:r>
              <a:rPr lang="fr-CH" dirty="0"/>
              <a:t>Suivez nos conseils pour profiter pleinement des plaisirs de la glisse.</a:t>
            </a:r>
          </a:p>
        </p:txBody>
      </p:sp>
      <p:pic>
        <p:nvPicPr>
          <p:cNvPr id="2" name="Grafik 1" descr="Ein Bild, das Text, Himmel, Schnee, Screenshot enthält.&#10;&#10;Automatisch generierte Beschreibung">
            <a:extLst>
              <a:ext uri="{FF2B5EF4-FFF2-40B4-BE49-F238E27FC236}">
                <a16:creationId xmlns:a16="http://schemas.microsoft.com/office/drawing/2014/main" id="{94E96618-FA8D-1E24-E2B6-15C15A2F8CFA}"/>
              </a:ext>
            </a:extLst>
          </p:cNvPr>
          <p:cNvPicPr>
            <a:picLocks noChangeAspect="1"/>
          </p:cNvPicPr>
          <p:nvPr/>
        </p:nvPicPr>
        <p:blipFill>
          <a:blip r:embed="rId6"/>
          <a:stretch>
            <a:fillRect/>
          </a:stretch>
        </p:blipFill>
        <p:spPr>
          <a:xfrm>
            <a:off x="479376" y="1052549"/>
            <a:ext cx="3368134" cy="4752900"/>
          </a:xfrm>
          <a:prstGeom prst="rect">
            <a:avLst/>
          </a:prstGeom>
          <a:ln>
            <a:solidFill>
              <a:schemeClr val="bg1">
                <a:lumMod val="85000"/>
              </a:schemeClr>
            </a:solidFill>
          </a:ln>
        </p:spPr>
      </p:pic>
    </p:spTree>
    <p:extLst>
      <p:ext uri="{BB962C8B-B14F-4D97-AF65-F5344CB8AC3E}">
        <p14:creationId xmlns:p14="http://schemas.microsoft.com/office/powerpoint/2010/main" val="1433643577"/>
      </p:ext>
    </p:extLst>
  </p:cSld>
  <p:clrMapOvr>
    <a:masterClrMapping/>
  </p:clrMapOvr>
  <p:extLst>
    <p:ext uri="{6950BFC3-D8DA-4A85-94F7-54DA5524770B}">
      <p188:commentRel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endParaRPr lang="de-CH" dirty="0"/>
          </a:p>
        </p:txBody>
      </p:sp>
      <p:sp>
        <p:nvSpPr>
          <p:cNvPr id="3" name="Inhaltsplatzhalter 2"/>
          <p:cNvSpPr>
            <a:spLocks noGrp="1"/>
          </p:cNvSpPr>
          <p:nvPr>
            <p:ph idx="1"/>
            <p:custDataLst>
              <p:tags r:id="rId2"/>
            </p:custDataLst>
          </p:nvPr>
        </p:nvSpPr>
        <p:spPr>
          <a:xfrm>
            <a:off x="2851930" y="1376772"/>
            <a:ext cx="8856985" cy="648072"/>
          </a:xfrm>
        </p:spPr>
        <p:txBody>
          <a:bodyPr>
            <a:noAutofit/>
          </a:bodyPr>
          <a:lstStyle/>
          <a:p>
            <a:r>
              <a:rPr lang="fr-CH" b="1"/>
              <a:t>Connaître ses limites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4</a:t>
            </a:fld>
            <a:endParaRPr lang="de-CH" dirty="0"/>
          </a:p>
        </p:txBody>
      </p:sp>
      <p:pic>
        <p:nvPicPr>
          <p:cNvPr id="4" name="Picture 2">
            <a:extLst>
              <a:ext uri="{FF2B5EF4-FFF2-40B4-BE49-F238E27FC236}">
                <a16:creationId xmlns:a16="http://schemas.microsoft.com/office/drawing/2014/main" id="{17ED812F-92A9-1B8F-013C-3BA5FA34A3F2}"/>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95400" y="980728"/>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041012A-B868-A78D-277A-B28AF0057B9D}"/>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701451" y="2636912"/>
            <a:ext cx="1428058"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a:extLst>
              <a:ext uri="{FF2B5EF4-FFF2-40B4-BE49-F238E27FC236}">
                <a16:creationId xmlns:a16="http://schemas.microsoft.com/office/drawing/2014/main" id="{38216A28-0DF5-1CE2-1A40-E1F64AA43477}"/>
              </a:ext>
            </a:extLst>
          </p:cNvPr>
          <p:cNvSpPr txBox="1">
            <a:spLocks/>
          </p:cNvSpPr>
          <p:nvPr>
            <p:custDataLst>
              <p:tags r:id="rId6"/>
            </p:custDataLst>
          </p:nvPr>
        </p:nvSpPr>
        <p:spPr>
          <a:xfrm>
            <a:off x="2851930" y="3032956"/>
            <a:ext cx="8856985" cy="648072"/>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b="1"/>
              <a:t>Se protéger</a:t>
            </a:r>
          </a:p>
        </p:txBody>
      </p:sp>
      <p:pic>
        <p:nvPicPr>
          <p:cNvPr id="7" name="Picture 2">
            <a:extLst>
              <a:ext uri="{FF2B5EF4-FFF2-40B4-BE49-F238E27FC236}">
                <a16:creationId xmlns:a16="http://schemas.microsoft.com/office/drawing/2014/main" id="{9084991D-1171-96B4-B158-2588917CF47A}"/>
              </a:ext>
            </a:extLst>
          </p:cNvPr>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701451" y="4293096"/>
            <a:ext cx="1428058" cy="1428058"/>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id="{E6ECCD21-41FE-534B-871A-E55E294C5725}"/>
              </a:ext>
            </a:extLst>
          </p:cNvPr>
          <p:cNvSpPr txBox="1">
            <a:spLocks/>
          </p:cNvSpPr>
          <p:nvPr>
            <p:custDataLst>
              <p:tags r:id="rId8"/>
            </p:custDataLst>
          </p:nvPr>
        </p:nvSpPr>
        <p:spPr>
          <a:xfrm>
            <a:off x="2851930" y="4683089"/>
            <a:ext cx="8856985" cy="648072"/>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b="1"/>
              <a:t>Ouvrir l’œil</a:t>
            </a:r>
          </a:p>
        </p:txBody>
      </p:sp>
    </p:spTree>
    <p:extLst>
      <p:ext uri="{BB962C8B-B14F-4D97-AF65-F5344CB8AC3E}">
        <p14:creationId xmlns:p14="http://schemas.microsoft.com/office/powerpoint/2010/main" val="328008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endParaRPr lang="de-CH" dirty="0"/>
          </a:p>
        </p:txBody>
      </p:sp>
      <p:sp>
        <p:nvSpPr>
          <p:cNvPr id="3" name="Inhaltsplatzhalter 2"/>
          <p:cNvSpPr>
            <a:spLocks noGrp="1"/>
          </p:cNvSpPr>
          <p:nvPr>
            <p:ph idx="1"/>
            <p:custDataLst>
              <p:tags r:id="rId2"/>
            </p:custDataLst>
          </p:nvPr>
        </p:nvSpPr>
        <p:spPr>
          <a:xfrm>
            <a:off x="2851930" y="1376772"/>
            <a:ext cx="8856985" cy="648072"/>
          </a:xfrm>
        </p:spPr>
        <p:txBody>
          <a:bodyPr>
            <a:noAutofit/>
          </a:bodyPr>
          <a:lstStyle/>
          <a:p>
            <a:r>
              <a:rPr lang="fr-CH" b="1"/>
              <a:t>Connaître ses limites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5</a:t>
            </a:fld>
            <a:endParaRPr lang="de-CH" dirty="0"/>
          </a:p>
        </p:txBody>
      </p:sp>
      <p:pic>
        <p:nvPicPr>
          <p:cNvPr id="4" name="Picture 2">
            <a:extLst>
              <a:ext uri="{FF2B5EF4-FFF2-40B4-BE49-F238E27FC236}">
                <a16:creationId xmlns:a16="http://schemas.microsoft.com/office/drawing/2014/main" id="{17ED812F-92A9-1B8F-013C-3BA5FA34A3F2}"/>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95400" y="980728"/>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8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dirty="0">
                <a:solidFill>
                  <a:schemeClr val="accent2"/>
                </a:solidFill>
              </a:rPr>
              <a:t>Connaître ses limites</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dirty="0"/>
              <a:t>Soyez </a:t>
            </a:r>
            <a:r>
              <a:rPr lang="fr-CH" dirty="0" err="1"/>
              <a:t>prêt·e</a:t>
            </a:r>
            <a:r>
              <a:rPr lang="fr-CH" dirty="0"/>
              <a:t>: adoptez le bon état d’esprit et échauffez-vous avant de </a:t>
            </a:r>
            <a:br>
              <a:rPr lang="fr-CH" dirty="0"/>
            </a:br>
            <a:r>
              <a:rPr lang="fr-CH" dirty="0"/>
              <a:t>vous élancer sur les pistes.</a:t>
            </a:r>
          </a:p>
          <a:p>
            <a:pPr lvl="2"/>
            <a:r>
              <a:rPr lang="fr-CH" dirty="0"/>
              <a:t>Renforcez la musculature du tronc et des jambes, et entraînez votre équilibre.</a:t>
            </a:r>
          </a:p>
          <a:p>
            <a:pPr lvl="2"/>
            <a:r>
              <a:rPr lang="fr-CH" dirty="0"/>
              <a:t>Suivez un cours pour améliorer votre technique.</a:t>
            </a:r>
          </a:p>
          <a:p>
            <a:pPr lvl="1"/>
            <a:r>
              <a:rPr lang="fr-CH" dirty="0"/>
              <a:t>Adaptez votre vitesse. </a:t>
            </a:r>
          </a:p>
          <a:p>
            <a:pPr lvl="2"/>
            <a:endParaRPr lang="de-CH" dirty="0"/>
          </a:p>
          <a:p>
            <a:pPr lvl="1"/>
            <a:endParaRPr lang="de-CH" dirty="0"/>
          </a:p>
          <a:p>
            <a:pPr lvl="1"/>
            <a:endParaRPr lang="de-CH" dirty="0"/>
          </a:p>
          <a:p>
            <a:pPr lvl="1"/>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6</a:t>
            </a:fld>
            <a:endParaRPr lang="de-CH" dirty="0"/>
          </a:p>
        </p:txBody>
      </p:sp>
      <p:pic>
        <p:nvPicPr>
          <p:cNvPr id="5" name="Picture 2">
            <a:extLst>
              <a:ext uri="{FF2B5EF4-FFF2-40B4-BE49-F238E27FC236}">
                <a16:creationId xmlns:a16="http://schemas.microsoft.com/office/drawing/2014/main" id="{87948780-1CDD-C97A-88FB-6F42DB0BEA94}"/>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4472" y="18864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150224-F5D4-944A-2E5D-E69E87998959}"/>
              </a:ext>
            </a:extLst>
          </p:cNvPr>
          <p:cNvSpPr>
            <a:spLocks noGrp="1"/>
          </p:cNvSpPr>
          <p:nvPr>
            <p:ph type="title"/>
            <p:custDataLst>
              <p:tags r:id="rId1"/>
            </p:custDataLst>
          </p:nvPr>
        </p:nvSpPr>
        <p:spPr/>
        <p:txBody>
          <a:bodyPr/>
          <a:lstStyle/>
          <a:p>
            <a:r>
              <a:rPr lang="fr-CH"/>
              <a:t>Adaptez votre vitesse. </a:t>
            </a:r>
          </a:p>
        </p:txBody>
      </p:sp>
      <p:sp>
        <p:nvSpPr>
          <p:cNvPr id="4" name="Foliennummernplatzhalter 3">
            <a:extLst>
              <a:ext uri="{FF2B5EF4-FFF2-40B4-BE49-F238E27FC236}">
                <a16:creationId xmlns:a16="http://schemas.microsoft.com/office/drawing/2014/main" id="{D02133CE-4250-F81E-E589-04D0771A28E4}"/>
              </a:ext>
            </a:extLst>
          </p:cNvPr>
          <p:cNvSpPr>
            <a:spLocks noGrp="1"/>
          </p:cNvSpPr>
          <p:nvPr>
            <p:ph type="sldNum" sz="quarter" idx="12"/>
            <p:custDataLst>
              <p:tags r:id="rId2"/>
            </p:custDataLst>
          </p:nvPr>
        </p:nvSpPr>
        <p:spPr/>
        <p:txBody>
          <a:bodyPr/>
          <a:lstStyle/>
          <a:p>
            <a:fld id="{442AD375-037F-43D0-B059-5172DA06796A}" type="slidenum">
              <a:rPr lang="de-CH" smtClean="0"/>
              <a:pPr/>
              <a:t>7</a:t>
            </a:fld>
            <a:endParaRPr lang="de-CH" dirty="0"/>
          </a:p>
        </p:txBody>
      </p:sp>
      <p:sp>
        <p:nvSpPr>
          <p:cNvPr id="5" name="Textplatzhalter 4">
            <a:extLst>
              <a:ext uri="{FF2B5EF4-FFF2-40B4-BE49-F238E27FC236}">
                <a16:creationId xmlns:a16="http://schemas.microsoft.com/office/drawing/2014/main" id="{13E609BA-1B4D-2AA5-28E7-3C2C19963798}"/>
              </a:ext>
            </a:extLst>
          </p:cNvPr>
          <p:cNvSpPr>
            <a:spLocks noGrp="1"/>
          </p:cNvSpPr>
          <p:nvPr>
            <p:ph type="body" sz="quarter" idx="13"/>
            <p:custDataLst>
              <p:tags r:id="rId3"/>
            </p:custDataLst>
          </p:nvPr>
        </p:nvSpPr>
        <p:spPr/>
        <p:txBody>
          <a:bodyPr/>
          <a:lstStyle/>
          <a:p>
            <a:endParaRPr lang="de-CH"/>
          </a:p>
        </p:txBody>
      </p:sp>
      <p:sp>
        <p:nvSpPr>
          <p:cNvPr id="6" name="Textplatzhalter 5">
            <a:extLst>
              <a:ext uri="{FF2B5EF4-FFF2-40B4-BE49-F238E27FC236}">
                <a16:creationId xmlns:a16="http://schemas.microsoft.com/office/drawing/2014/main" id="{E251A412-01BA-0FD5-05CF-1DEB8E87CA23}"/>
              </a:ext>
            </a:extLst>
          </p:cNvPr>
          <p:cNvSpPr>
            <a:spLocks noGrp="1"/>
          </p:cNvSpPr>
          <p:nvPr>
            <p:ph type="body" sz="quarter" idx="19"/>
            <p:custDataLst>
              <p:tags r:id="rId4"/>
            </p:custDataLst>
          </p:nvPr>
        </p:nvSpPr>
        <p:spPr>
          <a:xfrm>
            <a:off x="4403727" y="2492896"/>
            <a:ext cx="7092873" cy="3744392"/>
          </a:xfrm>
        </p:spPr>
        <p:txBody>
          <a:bodyPr/>
          <a:lstStyle/>
          <a:p>
            <a:r>
              <a:rPr lang="fr-CH"/>
              <a:t>Que ce soit à skis ou en snowboard, sur les lattes, on est bien plus rapide qu’on ne le pense: des pointes de vitesse de 50 km/h sont en effet vite atteintes! </a:t>
            </a:r>
          </a:p>
          <a:p>
            <a:r>
              <a:rPr lang="fr-CH"/>
              <a:t>À cette allure, un choc contre un obstacle fixe est comparable à une chute de 10 mètres de haut. </a:t>
            </a:r>
          </a:p>
          <a:p>
            <a:endParaRPr lang="de-CH" dirty="0"/>
          </a:p>
        </p:txBody>
      </p:sp>
      <p:sp>
        <p:nvSpPr>
          <p:cNvPr id="7" name="Textplatzhalter 6">
            <a:extLst>
              <a:ext uri="{FF2B5EF4-FFF2-40B4-BE49-F238E27FC236}">
                <a16:creationId xmlns:a16="http://schemas.microsoft.com/office/drawing/2014/main" id="{81FC0308-72DC-FF2B-F3D9-4A02E6B9067B}"/>
              </a:ext>
            </a:extLst>
          </p:cNvPr>
          <p:cNvSpPr>
            <a:spLocks noGrp="1"/>
          </p:cNvSpPr>
          <p:nvPr>
            <p:ph type="body" sz="quarter" idx="15"/>
            <p:custDataLst>
              <p:tags r:id="rId5"/>
            </p:custDataLst>
          </p:nvPr>
        </p:nvSpPr>
        <p:spPr/>
        <p:txBody>
          <a:bodyPr/>
          <a:lstStyle/>
          <a:p>
            <a:endParaRPr lang="de-CH"/>
          </a:p>
        </p:txBody>
      </p:sp>
      <p:pic>
        <p:nvPicPr>
          <p:cNvPr id="8" name="Picture 2">
            <a:extLst>
              <a:ext uri="{FF2B5EF4-FFF2-40B4-BE49-F238E27FC236}">
                <a16:creationId xmlns:a16="http://schemas.microsoft.com/office/drawing/2014/main" id="{EF3C1043-A39F-E8D7-85CF-6FCC11AF128A}"/>
              </a:ext>
            </a:extLst>
          </p:cNvPr>
          <p:cNvPicPr>
            <a:picLocks noGrp="1" noChangeAspect="1" noChangeArrowheads="1"/>
          </p:cNvPicPr>
          <p:nvPr>
            <p:ph type="pic" sz="quarter" idx="14"/>
            <p:custDataLst>
              <p:tags r:id="rId6"/>
            </p:custDataLst>
          </p:nvPr>
        </p:nvPicPr>
        <p:blipFill rotWithShape="1">
          <a:blip r:embed="rId9" cstate="print">
            <a:extLst>
              <a:ext uri="{28A0092B-C50C-407E-A947-70E740481C1C}">
                <a14:useLocalDpi xmlns:a14="http://schemas.microsoft.com/office/drawing/2010/main" val="0"/>
              </a:ext>
            </a:extLst>
          </a:blip>
          <a:srcRect l="28392" r="28392"/>
          <a:stretch/>
        </p:blipFill>
        <p:spPr bwMode="auto">
          <a:xfrm>
            <a:off x="263525" y="1268413"/>
            <a:ext cx="3816350" cy="4968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EEBA9C7-9FDB-DA80-A565-92A1C28358F0}"/>
              </a:ext>
            </a:extLst>
          </p:cNvPr>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0344472" y="18864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7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a:solidFill>
                  <a:schemeClr val="accent2"/>
                </a:solidFill>
              </a:rPr>
              <a:t>Connaître ses limites</a:t>
            </a:r>
          </a:p>
        </p:txBody>
      </p:sp>
      <p:sp>
        <p:nvSpPr>
          <p:cNvPr id="3" name="Inhaltsplatzhalter 2"/>
          <p:cNvSpPr>
            <a:spLocks noGrp="1"/>
          </p:cNvSpPr>
          <p:nvPr>
            <p:ph idx="1"/>
            <p:custDataLst>
              <p:tags r:id="rId2"/>
            </p:custDataLst>
          </p:nvPr>
        </p:nvSpPr>
        <p:spPr>
          <a:xfrm>
            <a:off x="479377" y="1484784"/>
            <a:ext cx="11233248" cy="3888432"/>
          </a:xfrm>
        </p:spPr>
        <p:txBody>
          <a:bodyPr>
            <a:noAutofit/>
          </a:bodyPr>
          <a:lstStyle/>
          <a:p>
            <a:pPr lvl="1"/>
            <a:r>
              <a:rPr lang="fr-CH" dirty="0"/>
              <a:t>Soyez </a:t>
            </a:r>
            <a:r>
              <a:rPr lang="fr-CH" dirty="0" err="1"/>
              <a:t>prêt·e</a:t>
            </a:r>
            <a:r>
              <a:rPr lang="fr-CH" dirty="0"/>
              <a:t>: adoptez le bon état d’esprit et échauffez-vous avant de </a:t>
            </a:r>
            <a:br>
              <a:rPr lang="fr-CH" dirty="0"/>
            </a:br>
            <a:r>
              <a:rPr lang="fr-CH" dirty="0"/>
              <a:t>vous élancer sur les pistes.</a:t>
            </a:r>
          </a:p>
          <a:p>
            <a:pPr lvl="1"/>
            <a:r>
              <a:rPr lang="fr-CH" dirty="0"/>
              <a:t>Adaptez votre vitesse. </a:t>
            </a:r>
          </a:p>
          <a:p>
            <a:pPr lvl="1"/>
            <a:r>
              <a:rPr lang="fr-CH" dirty="0"/>
              <a:t>Faites des pauses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8</a:t>
            </a:fld>
            <a:endParaRPr lang="de-CH" dirty="0"/>
          </a:p>
        </p:txBody>
      </p:sp>
      <p:pic>
        <p:nvPicPr>
          <p:cNvPr id="4" name="Picture 2">
            <a:extLst>
              <a:ext uri="{FF2B5EF4-FFF2-40B4-BE49-F238E27FC236}">
                <a16:creationId xmlns:a16="http://schemas.microsoft.com/office/drawing/2014/main" id="{60D1DD83-3514-CF81-1C0A-6298E2D5D822}"/>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344472" y="18864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9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endParaRPr lang="de-CH" dirty="0"/>
          </a:p>
        </p:txBody>
      </p:sp>
      <p:sp>
        <p:nvSpPr>
          <p:cNvPr id="3" name="Inhaltsplatzhalter 2"/>
          <p:cNvSpPr>
            <a:spLocks noGrp="1"/>
          </p:cNvSpPr>
          <p:nvPr>
            <p:ph idx="1"/>
            <p:custDataLst>
              <p:tags r:id="rId2"/>
            </p:custDataLst>
          </p:nvPr>
        </p:nvSpPr>
        <p:spPr>
          <a:xfrm>
            <a:off x="2851930" y="1376772"/>
            <a:ext cx="8856985" cy="648072"/>
          </a:xfrm>
        </p:spPr>
        <p:txBody>
          <a:bodyPr>
            <a:noAutofit/>
          </a:bodyPr>
          <a:lstStyle/>
          <a:p>
            <a:r>
              <a:rPr lang="fr-CH" b="1"/>
              <a:t>Connaître ses limites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custDataLst>
              <p:tags r:id="rId3"/>
            </p:custDataLst>
          </p:nvPr>
        </p:nvSpPr>
        <p:spPr/>
        <p:txBody>
          <a:bodyPr/>
          <a:lstStyle/>
          <a:p>
            <a:fld id="{442AD375-037F-43D0-B059-5172DA06796A}" type="slidenum">
              <a:rPr lang="de-CH" smtClean="0"/>
              <a:pPr/>
              <a:t>9</a:t>
            </a:fld>
            <a:endParaRPr lang="de-CH" dirty="0"/>
          </a:p>
        </p:txBody>
      </p:sp>
      <p:pic>
        <p:nvPicPr>
          <p:cNvPr id="4" name="Picture 2">
            <a:extLst>
              <a:ext uri="{FF2B5EF4-FFF2-40B4-BE49-F238E27FC236}">
                <a16:creationId xmlns:a16="http://schemas.microsoft.com/office/drawing/2014/main" id="{17ED812F-92A9-1B8F-013C-3BA5FA34A3F2}"/>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95400" y="980728"/>
            <a:ext cx="1440160" cy="14401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a:extLst>
              <a:ext uri="{FF2B5EF4-FFF2-40B4-BE49-F238E27FC236}">
                <a16:creationId xmlns:a16="http://schemas.microsoft.com/office/drawing/2014/main" id="{D68B7C09-B06E-4853-AE32-BCC76B5DAADD}"/>
              </a:ext>
            </a:extLst>
          </p:cNvPr>
          <p:cNvGrpSpPr/>
          <p:nvPr>
            <p:custDataLst>
              <p:tags r:id="rId5"/>
            </p:custDataLst>
          </p:nvPr>
        </p:nvGrpSpPr>
        <p:grpSpPr>
          <a:xfrm>
            <a:off x="701451" y="2636912"/>
            <a:ext cx="11007464" cy="1440160"/>
            <a:chOff x="701451" y="2636912"/>
            <a:chExt cx="11007464" cy="1440160"/>
          </a:xfrm>
        </p:grpSpPr>
        <p:pic>
          <p:nvPicPr>
            <p:cNvPr id="5" name="Picture 2">
              <a:extLst>
                <a:ext uri="{FF2B5EF4-FFF2-40B4-BE49-F238E27FC236}">
                  <a16:creationId xmlns:a16="http://schemas.microsoft.com/office/drawing/2014/main" id="{4041012A-B868-A78D-277A-B28AF0057B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451" y="2636912"/>
              <a:ext cx="1428058"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a:extLst>
                <a:ext uri="{FF2B5EF4-FFF2-40B4-BE49-F238E27FC236}">
                  <a16:creationId xmlns:a16="http://schemas.microsoft.com/office/drawing/2014/main" id="{38216A28-0DF5-1CE2-1A40-E1F64AA43477}"/>
                </a:ext>
              </a:extLst>
            </p:cNvPr>
            <p:cNvSpPr txBox="1">
              <a:spLocks/>
            </p:cNvSpPr>
            <p:nvPr/>
          </p:nvSpPr>
          <p:spPr>
            <a:xfrm>
              <a:off x="2851930" y="3032956"/>
              <a:ext cx="8856985" cy="648072"/>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b="1"/>
                <a:t>Se protéger</a:t>
              </a:r>
            </a:p>
          </p:txBody>
        </p:sp>
      </p:grpSp>
    </p:spTree>
    <p:extLst>
      <p:ext uri="{BB962C8B-B14F-4D97-AF65-F5344CB8AC3E}">
        <p14:creationId xmlns:p14="http://schemas.microsoft.com/office/powerpoint/2010/main" val="13414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F6E6CB-DDC5-40CB-A374-27F83FEB90E0}">
  <ds:schemaRef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28b27246-006c-4c52-ba09-a14edd98252a"/>
    <ds:schemaRef ds:uri="http://schemas.openxmlformats.org/package/2006/metadata/core-properties"/>
    <ds:schemaRef ds:uri="bb4941f2-48be-4bb0-a3d9-a0ff0057a962"/>
    <ds:schemaRef ds:uri="http://www.w3.org/XML/1998/namespace"/>
  </ds:schemaRefs>
</ds:datastoreItem>
</file>

<file path=customXml/itemProps2.xml><?xml version="1.0" encoding="utf-8"?>
<ds:datastoreItem xmlns:ds="http://schemas.openxmlformats.org/officeDocument/2006/customXml" ds:itemID="{79CDA0A0-5947-4E85-9324-A9860CFC0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6EFB5-193B-4F92-87FD-E22B629F4E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945</Words>
  <Application>Microsoft Office PowerPoint</Application>
  <PresentationFormat>Breitbild</PresentationFormat>
  <Paragraphs>179</Paragraphs>
  <Slides>27</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BFU Suisse</vt:lpstr>
      <vt:lpstr>BFU Suisse </vt:lpstr>
      <vt:lpstr>BFU Suisse Medium</vt:lpstr>
      <vt:lpstr>Suisse Int'l</vt:lpstr>
      <vt:lpstr>Symbol</vt:lpstr>
      <vt:lpstr>Design bfu</vt:lpstr>
      <vt:lpstr>Dévalez la piste  en toute sécurité!</vt:lpstr>
      <vt:lpstr>Nombre de personnes blessées par discipline sportive,  population résidante suisse (Ø 2017–2021)</vt:lpstr>
      <vt:lpstr>PowerPoint-Präsentation</vt:lpstr>
      <vt:lpstr>PowerPoint-Präsentation</vt:lpstr>
      <vt:lpstr>PowerPoint-Präsentation</vt:lpstr>
      <vt:lpstr>Connaître ses limites</vt:lpstr>
      <vt:lpstr>Adaptez votre vitesse. </vt:lpstr>
      <vt:lpstr>Connaître ses limites</vt:lpstr>
      <vt:lpstr>PowerPoint-Präsentation</vt:lpstr>
      <vt:lpstr>Se protéger</vt:lpstr>
      <vt:lpstr>Casque de ski ou de snowboard</vt:lpstr>
      <vt:lpstr>Se protéger</vt:lpstr>
      <vt:lpstr>Protections corporelles</vt:lpstr>
      <vt:lpstr>Se protéger</vt:lpstr>
      <vt:lpstr>Ski et snowboard</vt:lpstr>
      <vt:lpstr>PowerPoint-Präsentation</vt:lpstr>
      <vt:lpstr>Ouvrir l’œil</vt:lpstr>
      <vt:lpstr>Les règles d’or sur les pistes</vt:lpstr>
      <vt:lpstr>Règles de la FIS</vt:lpstr>
      <vt:lpstr>Règles de la FIS</vt:lpstr>
      <vt:lpstr>Règles de la FIS</vt:lpstr>
      <vt:lpstr>Règles de la SKUS</vt:lpstr>
      <vt:lpstr>PowerPoint-Präsentation</vt:lpstr>
      <vt:lpstr>Hors-piste: les principaux conseils</vt:lpstr>
      <vt:lpstr>Hors-piste: les principaux conseils</vt:lpstr>
      <vt:lpstr>PowerPoint-Präsentation</vt:lpstr>
      <vt:lpstr>Plus d’informations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dc:title>
  <dc:creator>Baeriswyl Michelle</dc:creator>
  <cp:lastModifiedBy>Baeriswyl Michelle</cp:lastModifiedBy>
  <cp:revision>48</cp:revision>
  <cp:lastPrinted>2024-07-08T09:31:44Z</cp:lastPrinted>
  <dcterms:created xsi:type="dcterms:W3CDTF">2019-07-08T10:42:09Z</dcterms:created>
  <dcterms:modified xsi:type="dcterms:W3CDTF">2024-09-19T11:05:43Z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