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75" d="100"/>
          <a:sy n="75" d="100"/>
        </p:scale>
        <p:origin x="238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9C013EF5-2108-4517-BBA8-E05CA4F911BA}"/>
    <pc:docChg chg="custSel modSld">
      <pc:chgData name="Baeriswyl Michelle" userId="7dbe6026-e9b7-4e33-982d-84db899c07af" providerId="ADAL" clId="{9C013EF5-2108-4517-BBA8-E05CA4F911BA}" dt="2021-06-10T13:56:35.027" v="21" actId="20577"/>
      <pc:docMkLst>
        <pc:docMk/>
      </pc:docMkLst>
      <pc:sldChg chg="addSp delSp modSp mod">
        <pc:chgData name="Baeriswyl Michelle" userId="7dbe6026-e9b7-4e33-982d-84db899c07af" providerId="ADAL" clId="{9C013EF5-2108-4517-BBA8-E05CA4F911BA}" dt="2021-06-10T13:55:02.420" v="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9C013EF5-2108-4517-BBA8-E05CA4F911BA}" dt="2021-06-10T13:55:00.561" v="8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5:02.420" v="9" actId="1076"/>
          <ac:picMkLst>
            <pc:docMk/>
            <pc:sldMk cId="830664066" sldId="286"/>
            <ac:picMk id="6" creationId="{4CA4512D-6E60-47D0-876C-849228E32980}"/>
          </ac:picMkLst>
        </pc:picChg>
      </pc:sldChg>
      <pc:sldChg chg="addSp delSp modSp mod">
        <pc:chgData name="Baeriswyl Michelle" userId="7dbe6026-e9b7-4e33-982d-84db899c07af" providerId="ADAL" clId="{9C013EF5-2108-4517-BBA8-E05CA4F911BA}" dt="2021-06-10T13:54:17.338" v="2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9C013EF5-2108-4517-BBA8-E05CA4F911BA}" dt="2021-06-10T13:54:17.338" v="2" actId="1076"/>
          <ac:picMkLst>
            <pc:docMk/>
            <pc:sldMk cId="2562623265" sldId="290"/>
            <ac:picMk id="6" creationId="{812F150D-20DB-4605-9E78-65D3BA1E1E45}"/>
          </ac:picMkLst>
        </pc:picChg>
        <pc:picChg chg="del">
          <ac:chgData name="Baeriswyl Michelle" userId="7dbe6026-e9b7-4e33-982d-84db899c07af" providerId="ADAL" clId="{9C013EF5-2108-4517-BBA8-E05CA4F911BA}" dt="2021-06-10T13:54:13.268" v="1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aeriswyl Michelle" userId="7dbe6026-e9b7-4e33-982d-84db899c07af" providerId="ADAL" clId="{9C013EF5-2108-4517-BBA8-E05CA4F911BA}" dt="2021-06-10T13:56:35.027" v="21" actId="20577"/>
        <pc:sldMkLst>
          <pc:docMk/>
          <pc:sldMk cId="4265788317" sldId="291"/>
        </pc:sldMkLst>
        <pc:spChg chg="mod">
          <ac:chgData name="Baeriswyl Michelle" userId="7dbe6026-e9b7-4e33-982d-84db899c07af" providerId="ADAL" clId="{9C013EF5-2108-4517-BBA8-E05CA4F911BA}" dt="2021-06-10T13:56:35.027" v="21" actId="20577"/>
          <ac:spMkLst>
            <pc:docMk/>
            <pc:sldMk cId="4265788317" sldId="291"/>
            <ac:spMk id="3" creationId="{00000000-0000-0000-0000-000000000000}"/>
          </ac:spMkLst>
        </pc:spChg>
        <pc:picChg chg="mod">
          <ac:chgData name="Baeriswyl Michelle" userId="7dbe6026-e9b7-4e33-982d-84db899c07af" providerId="ADAL" clId="{9C013EF5-2108-4517-BBA8-E05CA4F911BA}" dt="2021-06-10T13:56:25.769" v="18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addSp delSp modSp mod modClrScheme chgLayout">
        <pc:chgData name="Baeriswyl Michelle" userId="7dbe6026-e9b7-4e33-982d-84db899c07af" providerId="ADAL" clId="{9C013EF5-2108-4517-BBA8-E05CA4F911BA}" dt="2021-06-10T13:54:43.313" v="6" actId="14100"/>
        <pc:sldMkLst>
          <pc:docMk/>
          <pc:sldMk cId="1840140772" sldId="295"/>
        </pc:sldMkLst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6" creationId="{4E0A2CE8-71F7-433C-8598-20CF197E4ED2}"/>
          </ac:spMkLst>
        </pc:spChg>
        <pc:spChg chg="mod or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8" creationId="{535B3E94-36B8-4A2A-98A9-045D73A947FA}"/>
          </ac:spMkLst>
        </pc:spChg>
        <pc:picChg chg="del">
          <ac:chgData name="Baeriswyl Michelle" userId="7dbe6026-e9b7-4e33-982d-84db899c07af" providerId="ADAL" clId="{9C013EF5-2108-4517-BBA8-E05CA4F911BA}" dt="2021-06-10T13:54:31.515" v="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4:43.313" v="6" actId="14100"/>
          <ac:picMkLst>
            <pc:docMk/>
            <pc:sldMk cId="1840140772" sldId="295"/>
            <ac:picMk id="7" creationId="{2EDC7083-A4C0-4A81-987B-629E8BFD4E3B}"/>
          </ac:picMkLst>
        </pc:picChg>
      </pc:sldChg>
    </pc:docChg>
  </pc:docChgLst>
  <pc:docChgLst>
    <pc:chgData name="Baeriswyl Michelle" userId="7dbe6026-e9b7-4e33-982d-84db899c07af" providerId="ADAL" clId="{2F8F1925-D470-4992-A976-D5421764FDA6}"/>
    <pc:docChg chg="modSld">
      <pc:chgData name="Baeriswyl Michelle" userId="7dbe6026-e9b7-4e33-982d-84db899c07af" providerId="ADAL" clId="{2F8F1925-D470-4992-A976-D5421764FDA6}" dt="2024-07-25T10:35:57.295" v="0" actId="20577"/>
      <pc:docMkLst>
        <pc:docMk/>
      </pc:docMkLst>
      <pc:sldChg chg="modSp mod">
        <pc:chgData name="Baeriswyl Michelle" userId="7dbe6026-e9b7-4e33-982d-84db899c07af" providerId="ADAL" clId="{2F8F1925-D470-4992-A976-D5421764FDA6}" dt="2024-07-25T10:35:57.295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2F8F1925-D470-4992-A976-D5421764FDA6}" dt="2024-07-25T10:35:57.295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66966ACA-174C-42D2-BD46-0A6A0EE74F87}"/>
    <pc:docChg chg="modSld">
      <pc:chgData name="Baeriswyl Michelle" userId="7dbe6026-e9b7-4e33-982d-84db899c07af" providerId="ADAL" clId="{66966ACA-174C-42D2-BD46-0A6A0EE74F87}" dt="2023-07-27T08:43:14.766" v="0" actId="20577"/>
      <pc:docMkLst>
        <pc:docMk/>
      </pc:docMkLst>
      <pc:sldChg chg="modSp mod">
        <pc:chgData name="Baeriswyl Michelle" userId="7dbe6026-e9b7-4e33-982d-84db899c07af" providerId="ADAL" clId="{66966ACA-174C-42D2-BD46-0A6A0EE74F87}" dt="2023-07-27T08:43:14.766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66966ACA-174C-42D2-BD46-0A6A0EE74F87}" dt="2023-07-27T08:43:14.766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A3010FF7-8D11-4258-89E3-BA121A5E30D6}"/>
    <pc:docChg chg="modSld">
      <pc:chgData name="Baeriswyl Michelle" userId="7dbe6026-e9b7-4e33-982d-84db899c07af" providerId="ADAL" clId="{A3010FF7-8D11-4258-89E3-BA121A5E30D6}" dt="2022-05-24T04:54:36.009" v="1" actId="6549"/>
      <pc:docMkLst>
        <pc:docMk/>
      </pc:docMkLst>
      <pc:sldChg chg="modSp mod">
        <pc:chgData name="Baeriswyl Michelle" userId="7dbe6026-e9b7-4e33-982d-84db899c07af" providerId="ADAL" clId="{A3010FF7-8D11-4258-89E3-BA121A5E30D6}" dt="2022-05-24T04:54:36.009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A3010FF7-8D11-4258-89E3-BA121A5E30D6}" dt="2022-05-24T04:54:36.009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ED2BE6BB-8FF7-46EB-ADC8-FBC713FCFE28}"/>
    <pc:docChg chg="custSel modSld">
      <pc:chgData name="Baeriswyl Michelle" userId="7dbe6026-e9b7-4e33-982d-84db899c07af" providerId="ADAL" clId="{ED2BE6BB-8FF7-46EB-ADC8-FBC713FCFE28}" dt="2022-07-20T11:56:01.778" v="8" actId="478"/>
      <pc:docMkLst>
        <pc:docMk/>
      </pc:docMkLst>
      <pc:sldChg chg="addSp delSp modSp mod">
        <pc:chgData name="Baeriswyl Michelle" userId="7dbe6026-e9b7-4e33-982d-84db899c07af" providerId="ADAL" clId="{ED2BE6BB-8FF7-46EB-ADC8-FBC713FCFE28}" dt="2022-07-20T11:56:01.778" v="8" actId="478"/>
        <pc:sldMkLst>
          <pc:docMk/>
          <pc:sldMk cId="1840140772" sldId="295"/>
        </pc:sldMkLst>
        <pc:picChg chg="add mod">
          <ac:chgData name="Baeriswyl Michelle" userId="7dbe6026-e9b7-4e33-982d-84db899c07af" providerId="ADAL" clId="{ED2BE6BB-8FF7-46EB-ADC8-FBC713FCFE28}" dt="2022-07-20T11:55:58.318" v="7" actId="1076"/>
          <ac:picMkLst>
            <pc:docMk/>
            <pc:sldMk cId="1840140772" sldId="295"/>
            <ac:picMk id="4" creationId="{8F22F3CE-5CB4-1E29-1F94-585018085F01}"/>
          </ac:picMkLst>
        </pc:picChg>
        <pc:picChg chg="del">
          <ac:chgData name="Baeriswyl Michelle" userId="7dbe6026-e9b7-4e33-982d-84db899c07af" providerId="ADAL" clId="{ED2BE6BB-8FF7-46EB-ADC8-FBC713FCFE28}" dt="2022-07-20T11:56:01.778" v="8" actId="478"/>
          <ac:picMkLst>
            <pc:docMk/>
            <pc:sldMk cId="1840140772" sldId="295"/>
            <ac:picMk id="7" creationId="{2EDC7083-A4C0-4A81-987B-629E8BFD4E3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N76qcq1S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h/command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pa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Maîtrisez votre VTT </a:t>
            </a:r>
            <a:br>
              <a:rPr lang="fr-CH" dirty="0"/>
            </a:br>
            <a:r>
              <a:rPr lang="fr-CH" dirty="0"/>
              <a:t>pour rester en selle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 conduite exemplaire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Attendez-vous à des imprévus: roulez de manière concentrée, anticipez et adoptez une vitesse appropriée.</a:t>
            </a:r>
          </a:p>
          <a:p>
            <a:pPr lvl="1"/>
            <a:r>
              <a:rPr lang="fr-CH" dirty="0"/>
              <a:t>Des appréhensions face à des passages difficiles ou exposés? Mettez pied à terre suffisamment tôt et poussez votre vélo.</a:t>
            </a:r>
          </a:p>
          <a:p>
            <a:pPr lvl="1"/>
            <a:r>
              <a:rPr lang="fr-CH" dirty="0"/>
              <a:t>Anticipez en descente, et pour les VTT électriques aussi en montée.</a:t>
            </a:r>
          </a:p>
          <a:p>
            <a:pPr lvl="1"/>
            <a:r>
              <a:rPr lang="fr-CH" dirty="0"/>
              <a:t>Évitez les chemins de randonnée très fréquentés et signalez suffisamment tôt votre présence aux randonneurs (p. ex. au moyen d’une sonnette). </a:t>
            </a:r>
          </a:p>
          <a:p>
            <a:br>
              <a:rPr lang="fr-CH" dirty="0"/>
            </a:b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200"/>
              <a:t>Une conduite exemplaire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0A2CE8-71F7-433C-8598-20CF197E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fr-CH"/>
              <a:t>Respectez le code VTT.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5B3E94-36B8-4A2A-98A9-045D73A94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22F3CE-5CB4-1E29-1F94-58501808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48" y="695962"/>
            <a:ext cx="3656845" cy="549016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Les recommandations sont les mêmes que pour la pratique du VTT non électrique.</a:t>
            </a:r>
          </a:p>
          <a:p>
            <a:pPr lvl="1"/>
            <a:r>
              <a:rPr lang="fr-CH"/>
              <a:t>Le poids plus élevé et la motorisation des VTT électriques nécessitent de se familiariser avec leur maniement en terrain naturel.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</a:t>
            </a:r>
            <a:r>
              <a:rPr lang="fr-CH" dirty="0">
                <a:hlinkClick r:id="rId3"/>
              </a:rPr>
              <a:t>Sorties à VTT</a:t>
            </a:r>
            <a:r>
              <a:rPr lang="fr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 dirty="0"/>
              <a:t>Vous trouverez plus d’informations dans les brochures suivantes du BPA: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fr-CH" dirty="0"/>
              <a:t> «Faire du VTT: la nature à portée de roues»</a:t>
            </a:r>
            <a:r>
              <a:rPr lang="fr-CH" sz="1800" dirty="0"/>
              <a:t> (réf. 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fr-CH" dirty="0"/>
              <a:t>«Les têtes intelligentes se protègent: mettre correctement le casque de vélo» </a:t>
            </a:r>
            <a:r>
              <a:rPr lang="fr-CH" sz="1800" dirty="0"/>
              <a:t>(réf. 3.112)</a:t>
            </a:r>
          </a:p>
          <a:p>
            <a:pPr>
              <a:spcBef>
                <a:spcPts val="1200"/>
              </a:spcBef>
            </a:pPr>
            <a:br>
              <a:rPr lang="fr-CH" dirty="0"/>
            </a:br>
            <a:r>
              <a:rPr lang="fr-CH" dirty="0"/>
              <a:t>Elles sont disponibles gratuitement sur </a:t>
            </a:r>
            <a:r>
              <a:rPr lang="fr-CH" dirty="0">
                <a:hlinkClick r:id="rId3"/>
              </a:rPr>
              <a:t>bpa.ch/commander</a:t>
            </a:r>
            <a:r>
              <a:rPr lang="fr-CH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encore plus de conseils en matière de prévention des accidents sur </a:t>
            </a:r>
            <a:r>
              <a:rPr lang="fr-CH" dirty="0">
                <a:hlinkClick r:id="rId4"/>
              </a:rPr>
              <a:t>bpa.ch</a:t>
            </a:r>
            <a:r>
              <a:rPr lang="fr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A4512D-6E60-47D0-876C-849228E329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10385" y="1858208"/>
            <a:ext cx="2443840" cy="3447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192687" cy="4692179"/>
          </a:xfrm>
        </p:spPr>
        <p:txBody>
          <a:bodyPr/>
          <a:lstStyle/>
          <a:p>
            <a:r>
              <a:rPr lang="fr-CH" dirty="0"/>
              <a:t>Se dépenser en fendant l’air frais:</a:t>
            </a:r>
            <a:br>
              <a:rPr lang="fr-CH" dirty="0"/>
            </a:br>
            <a:r>
              <a:rPr lang="fr-CH" dirty="0"/>
              <a:t>le VTT allie sport et nature. </a:t>
            </a:r>
          </a:p>
          <a:p>
            <a:r>
              <a:rPr lang="fr-CH" dirty="0"/>
              <a:t>Mais il arrive que les choses ne tournent pas rond: chaque année, en Suisse, plus de </a:t>
            </a:r>
            <a:r>
              <a:rPr lang="de-CH"/>
              <a:t>15 </a:t>
            </a:r>
            <a:r>
              <a:rPr lang="de-CH" dirty="0"/>
              <a:t>000 </a:t>
            </a:r>
            <a:r>
              <a:rPr lang="fr-CH" dirty="0"/>
              <a:t>vététistes subissent un accident.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CH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se préparer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Une bonne préparation est essentielle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Optez pour un itinéraire adapté à vos capacités physiques et techniques.</a:t>
            </a:r>
          </a:p>
          <a:p>
            <a:pPr lvl="1"/>
            <a:r>
              <a:rPr lang="fr-CH" dirty="0"/>
              <a:t>Si vous pratiquez le VTT sur piste, choisissez une destination offrant des pistes et des </a:t>
            </a:r>
            <a:r>
              <a:rPr lang="fr-CH" dirty="0" err="1"/>
              <a:t>parks</a:t>
            </a:r>
            <a:r>
              <a:rPr lang="fr-CH" dirty="0"/>
              <a:t> bien entretenus et dont le niveau de difficulté est signalé.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fr-CH" dirty="0"/>
              <a:t>Cartes, guides et tracés GPS: </a:t>
            </a:r>
            <a:r>
              <a:rPr lang="fr-CH" u="sng" dirty="0"/>
              <a:t>suisse-a-vtt.ch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12F150D-20DB-4605-9E78-65D3BA1E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996952"/>
            <a:ext cx="2668311" cy="6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s’équiper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196752"/>
            <a:ext cx="8712967" cy="4980211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Casque de vélo (homologué EN 1078)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Lunettes de sport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Gants intégraux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protections (selon l’activité, p. ex. VTT sur piste)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Vêtements fonctionnels et protections contre le froid, le vent, la pluie, 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soleil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Chaussures de VTT avec une semelle à bon profil pour les passages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pied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boire et à manger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de réparation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Trousse de premiers secours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Sonnette ou </a:t>
            </a:r>
            <a:r>
              <a:rPr lang="fr-CH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(cloche pour VTT) bien audible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Téléphone portable muni d’une application d’urgence, GPS, carte actuelle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 à dos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976320" y="1556792"/>
            <a:ext cx="30793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Demandez conseil à un spécialiste lors de l’achat d’un VTT afin que le vélo soit adapté à vos capacités et à l’usage que vous voulez en faire.</a:t>
            </a:r>
          </a:p>
          <a:p>
            <a:pPr lvl="1"/>
            <a:r>
              <a:rPr lang="fr-CH"/>
              <a:t>Faites contrôler et entretenir régulièrement votre VTT par un spécialiste.</a:t>
            </a:r>
          </a:p>
          <a:p>
            <a:pPr lvl="1"/>
            <a:r>
              <a:rPr lang="fr-CH"/>
              <a:t>Contrôlez votre vélo avant chaque sortie.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2200" dirty="0"/>
              <a:t>La loi fédérale sur la circulation routière s’applique aussi aux VTT sur les routes publiques:</a:t>
            </a:r>
            <a:br>
              <a:rPr lang="fr-CH" sz="2200" dirty="0"/>
            </a:br>
            <a:endParaRPr lang="fr-CH" sz="2200" dirty="0"/>
          </a:p>
          <a:p>
            <a:pPr lvl="1">
              <a:spcAft>
                <a:spcPts val="0"/>
              </a:spcAft>
            </a:pPr>
            <a:r>
              <a:rPr lang="fr-CH" sz="2200" b="1" dirty="0"/>
              <a:t>Éclairage:</a:t>
            </a:r>
            <a:r>
              <a:rPr lang="fr-CH" sz="2200" dirty="0"/>
              <a:t> non clignotant;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Catadioptres:</a:t>
            </a:r>
            <a:r>
              <a:rPr lang="fr-CH" sz="2200" dirty="0"/>
              <a:t> fixes;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</a:t>
            </a:r>
            <a:r>
              <a:rPr lang="fr-CH" sz="2200" dirty="0"/>
              <a:t> </a:t>
            </a:r>
            <a:r>
              <a:rPr lang="fr-CH" sz="2200" b="1" dirty="0"/>
              <a:t>sur les pédales</a:t>
            </a:r>
            <a:r>
              <a:rPr lang="fr-CH" sz="2200" dirty="0"/>
              <a:t>: à l’avant et à l’arrière (sauf pour les pédales de course, les pédales de sécurité et les dispositifs assimilés)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Freins:</a:t>
            </a:r>
            <a:r>
              <a:rPr lang="fr-CH" sz="2200" dirty="0"/>
              <a:t> pour les roues avant et 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Pneus:</a:t>
            </a:r>
            <a:r>
              <a:rPr lang="fr-CH" sz="2200" dirty="0"/>
              <a:t> toile non apparente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fr-CH" sz="2200" dirty="0"/>
              <a:t>→  Assurez-vous que votre vélo est muni de l’équipement obligatoire et portez des vêtements munis d’éléments réfléchissants.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gérer la sortie à VTT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A1162-84A8-47D8-8E36-82E4B7B30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www.w3.org/XML/1998/namespace"/>
    <ds:schemaRef ds:uri="http://schemas.microsoft.com/office/infopath/2007/PartnerControls"/>
    <ds:schemaRef ds:uri="28b27246-006c-4c52-ba09-a14edd98252a"/>
    <ds:schemaRef ds:uri="bb4941f2-48be-4bb0-a3d9-a0ff0057a96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Breitbild</PresentationFormat>
  <Paragraphs>86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Maîtrisez votre VTT  pour rester en selle</vt:lpstr>
      <vt:lpstr>VTT</vt:lpstr>
      <vt:lpstr>Bien se préparer</vt:lpstr>
      <vt:lpstr>Une bonne préparation est essentielle</vt:lpstr>
      <vt:lpstr>Bien s’équiper</vt:lpstr>
      <vt:lpstr>L’équipement approprié permet de se protéger</vt:lpstr>
      <vt:lpstr>L’équipement approprié permet de se protéger</vt:lpstr>
      <vt:lpstr>L’équipement approprié permet de se protéger</vt:lpstr>
      <vt:lpstr>Bien gérer la sortie à VTT</vt:lpstr>
      <vt:lpstr>Une conduite exemplaire</vt:lpstr>
      <vt:lpstr>Une conduite exemplaire</vt:lpstr>
      <vt:lpstr>VTT électrique</vt:lpstr>
      <vt:lpstr>VTT électrique</vt:lpstr>
      <vt:lpstr>PowerPoint-Präsentation</vt:lpstr>
      <vt:lpstr>En savoir plus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148</cp:revision>
  <cp:lastPrinted>2019-03-22T15:02:17Z</cp:lastPrinted>
  <dcterms:created xsi:type="dcterms:W3CDTF">2014-01-21T17:34:46Z</dcterms:created>
  <dcterms:modified xsi:type="dcterms:W3CDTF">2024-07-25T10:35:57Z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