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3"/>
  </p:notesMasterIdLst>
  <p:handoutMasterIdLst>
    <p:handoutMasterId r:id="rId24"/>
  </p:handoutMasterIdLst>
  <p:sldIdLst>
    <p:sldId id="262" r:id="rId5"/>
    <p:sldId id="279" r:id="rId6"/>
    <p:sldId id="2483" r:id="rId7"/>
    <p:sldId id="853" r:id="rId8"/>
    <p:sldId id="868" r:id="rId9"/>
    <p:sldId id="852" r:id="rId10"/>
    <p:sldId id="860" r:id="rId11"/>
    <p:sldId id="280" r:id="rId12"/>
    <p:sldId id="867" r:id="rId13"/>
    <p:sldId id="856" r:id="rId14"/>
    <p:sldId id="857" r:id="rId15"/>
    <p:sldId id="264" r:id="rId16"/>
    <p:sldId id="859" r:id="rId17"/>
    <p:sldId id="855" r:id="rId18"/>
    <p:sldId id="862" r:id="rId19"/>
    <p:sldId id="861" r:id="rId20"/>
    <p:sldId id="863" r:id="rId21"/>
    <p:sldId id="866"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67582D-C92D-A7BF-72A7-78D6DF35C7D4}" name="Leuenberger Helene" initials="LH" userId="S::h.leuenberger@bfu.ch::06779c81-0cea-45a4-b646-32ad7a374cc5" providerId="AD"/>
  <p188:author id="{9EC4FD39-F20B-48E7-DB95-301053007887}" name="Krämer Andrea" initials="KA" userId="S::a.kraemer@bfu.ch::06f2eb28-444d-4018-9c64-066024933901" providerId="AD"/>
  <p188:author id="{66954060-1905-A3EC-EACF-EDD33E19F689}" name="Uhr Andrea" initials="AU" userId="S::a.uhr@bfu.ch::66e607a8-4b25-4624-918d-4328541947ce" providerId="AD"/>
  <p188:author id="{C670426B-A51B-63EE-C937-4E2C2D9FDD13}" name="Depping Roger" initials="DR" userId="S::r.depping@bfu.ch::3a32143b-fbc9-4ff0-b17f-c8804d2ca994" providerId="AD"/>
  <p188:author id="{167B42C4-793F-F4F1-2929-A75F091DF88B}" name="Vuitel Carine" initials="CV" userId="S::c.vuitel@bfu.ch::b4f1abe3-9394-4bd2-9d8f-c28a4a561c0b" providerId="AD"/>
  <p188:author id="{DFD534FB-312B-BB66-6D3A-6F06689A77A4}" name="Beer Ruth" initials="RB" userId="S::r.beer@bfu.ch::534a4a9b-29dd-414e-8541-eef167a52e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553D12-D66A-45E1-94D4-1EBD3FE5AE07}" v="9" dt="2024-06-13T12:05:55.650"/>
    <p1510:client id="{C11E778A-DC65-444B-8677-9951F269E463}" v="12" dt="2024-06-13T11:40:17.725"/>
  </p1510:revLst>
</p1510:revInfo>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a:t>
            </a:fld>
            <a:endParaRPr lang="de-CH" sz="90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a:t>
            </a:fld>
            <a:endParaRPr lang="de-CH" sz="70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a:t>
            </a:fld>
            <a:endParaRPr lang="de-CH" sz="70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a:t>
            </a:fld>
            <a:endParaRPr lang="de-CH"/>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pPr>
            <a:r>
              <a:rPr lang="fr-CH" sz="1800">
                <a:effectLst/>
                <a:latin typeface="Arial" panose="020B0604020202020204" pitchFamily="34" charset="0"/>
                <a:ea typeface="BFU Suisse" panose="020B0504000000000000" pitchFamily="34" charset="-78"/>
                <a:cs typeface="BFU Suisse" panose="020B0504000000000000" pitchFamily="34" charset="-78"/>
              </a:rPr>
              <a:t>Les engins assimilés à des véhicules sont rarement une bonne option pour parcourir le trajet scolaire. Les enfants s’amusent avec et ne prêtent souvent pas assez attention à la circulation. Par ailleurs, étant donné qu’on se déplace plus rapidement avec ces engins qu’à pied, cela exige des capacités supplémentaires (plus d’attention, réactivité plus élevée, perception, temps de réaction plus court, etc.).</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a:effectLst/>
                <a:latin typeface="Arial" panose="020B0604020202020204" pitchFamily="34" charset="0"/>
                <a:ea typeface="BFU Suisse" panose="020B0504000000000000" pitchFamily="34" charset="-78"/>
                <a:cs typeface="BFU Suisse" panose="020B0504000000000000" pitchFamily="34" charset="-78"/>
              </a:rPr>
              <a:t>Le BPA déconseille l’utilisation de tels engins sur le chemin de l’école. Si votre enfant parcourt néanmoins le chemin de l’école avec un tel engin, il doit respecter les règles applicables aux piétonnes et aux piétons et doit s’équiper en conséquence (casque de vélo obligatoire et, idéalement, protège-poignets, coudières et genouillères).</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b="1">
                <a:effectLst/>
                <a:latin typeface="Arial" panose="020B0604020202020204" pitchFamily="34" charset="0"/>
                <a:ea typeface="BFU Suisse" panose="020B0504000000000000" pitchFamily="34" charset="-78"/>
                <a:cs typeface="BFU Suisse" panose="020B0504000000000000" pitchFamily="34" charset="-78"/>
              </a:rPr>
              <a:t>L’école interdit aux élèves de se rendre à l’école à vélo ou à trottinette. En a-t-elle le droit?</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spcAft>
                <a:spcPts val="600"/>
              </a:spcAft>
            </a:pPr>
            <a:r>
              <a:rPr lang="fr-CH" sz="1800">
                <a:effectLst/>
                <a:latin typeface="Arial" panose="020B0604020202020204" pitchFamily="34" charset="0"/>
                <a:ea typeface="BFU Suisse" panose="020B0504000000000000" pitchFamily="34" charset="-78"/>
                <a:cs typeface="BFU Suisse" panose="020B0504000000000000" pitchFamily="34" charset="-78"/>
              </a:rPr>
              <a:t>Étant donné que, sur le chemin de l’école, les enfants sont généralement sous la responsabilité de leurs parents, vous êtes libre de décider comment votre enfant parcourt ce trajet. Toutefois, l’école peut prononcer des interdictions qui s’appliquent dans l’enceinte de l’établissement.</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p:txBody>
      </p:sp>
      <p:sp>
        <p:nvSpPr>
          <p:cNvPr id="4" name="Foliennummernplatzhalter 3"/>
          <p:cNvSpPr>
            <a:spLocks noGrp="1"/>
          </p:cNvSpPr>
          <p:nvPr>
            <p:ph type="sldNum" sz="quarter" idx="5"/>
          </p:nvPr>
        </p:nvSpPr>
        <p:spPr/>
        <p:txBody>
          <a:bodyPr/>
          <a:lstStyle/>
          <a:p>
            <a:fld id="{FFBBAE35-340C-49F8-9D02-C5E3C167DF54}" type="slidenum">
              <a:rPr lang="de-CH" smtClean="0"/>
              <a:pPr/>
              <a:t>13</a:t>
            </a:fld>
            <a:endParaRPr lang="de-CH"/>
          </a:p>
        </p:txBody>
      </p:sp>
    </p:spTree>
    <p:extLst>
      <p:ext uri="{BB962C8B-B14F-4D97-AF65-F5344CB8AC3E}">
        <p14:creationId xmlns:p14="http://schemas.microsoft.com/office/powerpoint/2010/main" val="69586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14</a:t>
            </a:fld>
            <a:endParaRPr lang="de-CH"/>
          </a:p>
        </p:txBody>
      </p:sp>
    </p:spTree>
    <p:extLst>
      <p:ext uri="{BB962C8B-B14F-4D97-AF65-F5344CB8AC3E}">
        <p14:creationId xmlns:p14="http://schemas.microsoft.com/office/powerpoint/2010/main" val="348180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spcAft>
                <a:spcPts val="600"/>
              </a:spcAft>
            </a:pPr>
            <a:r>
              <a:rPr lang="fr-CH" sz="1800">
                <a:effectLst/>
                <a:latin typeface="Arial" panose="020B0604020202020204" pitchFamily="34" charset="0"/>
                <a:ea typeface="BFU Suisse" panose="020B0504000000000000" pitchFamily="34" charset="-78"/>
                <a:cs typeface="BFU Suisse" panose="020B0504000000000000" pitchFamily="34" charset="-78"/>
              </a:rPr>
              <a:t>Les patrouilleuses et patrouilleurs adultes sont </a:t>
            </a:r>
            <a:r>
              <a:rPr lang="fr-CH" sz="1800" err="1">
                <a:effectLst/>
                <a:latin typeface="Arial" panose="020B0604020202020204" pitchFamily="34" charset="0"/>
                <a:ea typeface="BFU Suisse" panose="020B0504000000000000" pitchFamily="34" charset="-78"/>
                <a:cs typeface="BFU Suisse" panose="020B0504000000000000" pitchFamily="34" charset="-78"/>
              </a:rPr>
              <a:t>posté·es</a:t>
            </a:r>
            <a:r>
              <a:rPr lang="fr-CH" sz="1800">
                <a:effectLst/>
                <a:latin typeface="Arial" panose="020B0604020202020204" pitchFamily="34" charset="0"/>
                <a:ea typeface="BFU Suisse" panose="020B0504000000000000" pitchFamily="34" charset="-78"/>
                <a:cs typeface="BFU Suisse" panose="020B0504000000000000" pitchFamily="34" charset="-78"/>
              </a:rPr>
              <a:t> aux passages piétons situés sur le chemin de l’école. Les heures de service dépendent des horaires scolaires. En règle générale, les patrouilleuses et patrouilleurs doivent occuper le poste qui leur est assigné 10 à 15 minutes avant le début des classes et s’y trouver 2 à 3 minutes avant la fin des cours. Elles ou ils restent en place jusqu’à ce que la majorité des élèves ait passé l’endroit en question. L’effectif des patrouilleuses et patrouilleurs dépend de la situation routière aux abords de l’école, du nombre d’élèves et des horaires scolaires. Le service des patrouilleuses et patrouilleurs est inscrit dans l’ordonnance sur la signalisation routière. Les instructions données par les patrouilleuses et les patrouilleurs doivent être respectées. Le service doit recevoir l’autorisation de l’autorité cantonale de police.</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15</a:t>
            </a:fld>
            <a:endParaRPr lang="de-CH"/>
          </a:p>
        </p:txBody>
      </p:sp>
    </p:spTree>
    <p:extLst>
      <p:ext uri="{BB962C8B-B14F-4D97-AF65-F5344CB8AC3E}">
        <p14:creationId xmlns:p14="http://schemas.microsoft.com/office/powerpoint/2010/main" val="204008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pPr>
            <a:r>
              <a:rPr lang="fr-CH" sz="1800">
                <a:effectLst/>
                <a:latin typeface="Arial" panose="020B0604020202020204" pitchFamily="34" charset="0"/>
                <a:ea typeface="BFU Suisse" panose="020B0504000000000000" pitchFamily="34" charset="-78"/>
                <a:cs typeface="BFU Suisse" panose="020B0504000000000000" pitchFamily="34" charset="-78"/>
              </a:rPr>
              <a:t>Le Pedibus emmène un groupe d’enfants à pied à l’école et revient le chercher. </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a:effectLst/>
                <a:latin typeface="Arial" panose="020B0604020202020204" pitchFamily="34" charset="0"/>
                <a:ea typeface="BFU Suisse" panose="020B0504000000000000" pitchFamily="34" charset="-78"/>
                <a:cs typeface="BFU Suisse" panose="020B0504000000000000" pitchFamily="34" charset="-78"/>
              </a:rPr>
              <a:t>Comme un bus scolaire, le Pedibus circule selon un horaire prédéfini sur des lignes fixes comportant des arrêts signalés par un panneau. Il vient chercher les enfants à des heures fixes et aux endroits définis à l’avance. Ceux-ci comportent des panneaux signalant un arrêt de Pedibus. </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a:effectLst/>
                <a:latin typeface="Arial" panose="020B0604020202020204" pitchFamily="34" charset="0"/>
                <a:ea typeface="BFU Suisse" panose="020B0504000000000000" pitchFamily="34" charset="-78"/>
                <a:cs typeface="BFU Suisse" panose="020B0504000000000000" pitchFamily="34" charset="-78"/>
              </a:rPr>
              <a:t>Au moins une ou un adulte accompagne les enfants à l’école et les ramène en toute sécurité de nouveau à leur arrêt.</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a:effectLst/>
                <a:latin typeface="Arial" panose="020B0604020202020204" pitchFamily="34" charset="0"/>
                <a:ea typeface="BFU Suisse" panose="020B0504000000000000" pitchFamily="34" charset="-78"/>
                <a:cs typeface="BFU Suisse" panose="020B0504000000000000" pitchFamily="34" charset="-78"/>
              </a:rPr>
              <a:t>En général, ce sont les parents d’enfants qui parcourent le même chemin de l’école qui conduisent le Pedibus. Ils définissent ensemble l’itinéraire et accompagnent les enfants à tour de rôle pour l’aller et le retour. Les mamans ou papas de jour, les grands-parents ou d’autres bénévoles du quartier peuvent également proposer leur aide pour accompagner les enfants. </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a:effectLst/>
                <a:latin typeface="Arial" panose="020B0604020202020204" pitchFamily="34" charset="0"/>
                <a:ea typeface="BFU Suisse" panose="020B0504000000000000" pitchFamily="34" charset="-78"/>
                <a:cs typeface="BFU Suisse" panose="020B0504000000000000" pitchFamily="34" charset="-78"/>
              </a:rPr>
              <a:t>Un Pedibus circule jusqu’à quatre fois par jour, au maximum cinq jours par semaine.</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a:effectLst/>
                <a:latin typeface="Arial" panose="020B0604020202020204" pitchFamily="34" charset="0"/>
                <a:ea typeface="BFU Suisse" panose="020B0504000000000000" pitchFamily="34" charset="-78"/>
                <a:cs typeface="BFU Suisse" panose="020B0504000000000000" pitchFamily="34" charset="-78"/>
              </a:rPr>
              <a:t>Grâce au Pedibus, les enfants apprennent, sous surveillance, à se comporter correctement dans la circulation routière. Au fil du temps, l’adulte accompagnant les enfants laisse ceux-ci et celles-ci prendre la conduite du bus à tour de rôle. Marchant derrière les enfants, elle ou il vérifie si ces derniers et ces dernières adoptent un comportement correct et sûr.</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spcAft>
                <a:spcPts val="600"/>
              </a:spcAft>
            </a:pPr>
            <a:r>
              <a:rPr lang="fr-CH" sz="1800">
                <a:effectLst/>
                <a:latin typeface="Arial" panose="020B0604020202020204" pitchFamily="34" charset="0"/>
                <a:ea typeface="BFU Suisse" panose="020B0504000000000000" pitchFamily="34" charset="-78"/>
                <a:cs typeface="BFU Suisse" panose="020B0504000000000000" pitchFamily="34" charset="-78"/>
              </a:rPr>
              <a:t>Source: ATE</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p:txBody>
      </p:sp>
      <p:sp>
        <p:nvSpPr>
          <p:cNvPr id="4" name="Foliennummernplatzhalter 3"/>
          <p:cNvSpPr>
            <a:spLocks noGrp="1"/>
          </p:cNvSpPr>
          <p:nvPr>
            <p:ph type="sldNum" sz="quarter" idx="5"/>
          </p:nvPr>
        </p:nvSpPr>
        <p:spPr/>
        <p:txBody>
          <a:bodyPr/>
          <a:lstStyle/>
          <a:p>
            <a:fld id="{FFBBAE35-340C-49F8-9D02-C5E3C167DF54}" type="slidenum">
              <a:rPr lang="de-CH" smtClean="0"/>
              <a:pPr/>
              <a:t>16</a:t>
            </a:fld>
            <a:endParaRPr lang="de-CH"/>
          </a:p>
        </p:txBody>
      </p:sp>
    </p:spTree>
    <p:extLst>
      <p:ext uri="{BB962C8B-B14F-4D97-AF65-F5344CB8AC3E}">
        <p14:creationId xmlns:p14="http://schemas.microsoft.com/office/powerpoint/2010/main" val="3513330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pPr>
            <a:r>
              <a:rPr lang="fr-CH" sz="1800">
                <a:effectLst/>
                <a:latin typeface="Arial" panose="020B0604020202020204" pitchFamily="34" charset="0"/>
                <a:ea typeface="BFU Suisse" panose="020B0504000000000000" pitchFamily="34" charset="-78"/>
                <a:cs typeface="BFU Suisse" panose="020B0504000000000000" pitchFamily="34" charset="-78"/>
              </a:rPr>
              <a:t>Les communes et les cantons sont tenus d’aménager les réseaux routiers de manière à ce qu’ils soient sûrs et acceptables pour toutes les usagères et tous les usagers de la route. Cela peut impliquer la mise à disposition d’un bus pour le transport des enfants ou l’adaptation des heures de classe en fonction des horaires des transports publics. La sécurité des trajets scolaires doit faire partie intégrante de la planification de la sécurité routière d’une commune.</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17</a:t>
            </a:fld>
            <a:endParaRPr lang="de-CH"/>
          </a:p>
        </p:txBody>
      </p:sp>
    </p:spTree>
    <p:extLst>
      <p:ext uri="{BB962C8B-B14F-4D97-AF65-F5344CB8AC3E}">
        <p14:creationId xmlns:p14="http://schemas.microsoft.com/office/powerpoint/2010/main" val="92204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18</a:t>
            </a:fld>
            <a:endParaRPr lang="de-CH"/>
          </a:p>
        </p:txBody>
      </p:sp>
    </p:spTree>
    <p:extLst>
      <p:ext uri="{BB962C8B-B14F-4D97-AF65-F5344CB8AC3E}">
        <p14:creationId xmlns:p14="http://schemas.microsoft.com/office/powerpoint/2010/main" val="200316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spcAft>
                <a:spcPts val="600"/>
              </a:spcAft>
            </a:pPr>
            <a:r>
              <a:rPr lang="fr-CH" sz="1800">
                <a:effectLst/>
                <a:latin typeface="Arial" panose="020B0604020202020204" pitchFamily="34" charset="0"/>
                <a:ea typeface="BFU Suisse" panose="020B0504000000000000" pitchFamily="34" charset="-78"/>
                <a:cs typeface="BFU Suisse" panose="020B0504000000000000" pitchFamily="34" charset="-78"/>
              </a:rPr>
              <a:t>Pour les enfants, le chemin de l’école est une expérience variée et inoubliable. Il permet de faire connaissance avec d’autres enfants du même âge, contribue à l’intégration sociale et au développement, et favorise l’activité physique.</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2</a:t>
            </a:fld>
            <a:endParaRPr lang="de-CH"/>
          </a:p>
        </p:txBody>
      </p:sp>
    </p:spTree>
    <p:extLst>
      <p:ext uri="{BB962C8B-B14F-4D97-AF65-F5344CB8AC3E}">
        <p14:creationId xmlns:p14="http://schemas.microsoft.com/office/powerpoint/2010/main" val="2540294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pPr>
              <a:lnSpc>
                <a:spcPts val="1260"/>
              </a:lnSpc>
              <a:spcAft>
                <a:spcPts val="600"/>
              </a:spcAft>
            </a:pPr>
            <a:r>
              <a:rPr lang="fr-CH" sz="1800">
                <a:effectLst/>
                <a:latin typeface="Arial" panose="020B0604020202020204" pitchFamily="34" charset="0"/>
                <a:ea typeface="BFU Suisse" panose="020B0504000000000000" pitchFamily="34" charset="-78"/>
                <a:cs typeface="BFU Suisse" panose="020B0504000000000000" pitchFamily="34" charset="-78"/>
              </a:rPr>
              <a:t>Au cours des cinq dernières années, environ 370 enfants </a:t>
            </a:r>
            <a:r>
              <a:rPr lang="fr-CH" sz="1800" err="1">
                <a:effectLst/>
                <a:latin typeface="Arial" panose="020B0604020202020204" pitchFamily="34" charset="0"/>
                <a:ea typeface="BFU Suisse" panose="020B0504000000000000" pitchFamily="34" charset="-78"/>
                <a:cs typeface="BFU Suisse" panose="020B0504000000000000" pitchFamily="34" charset="-78"/>
              </a:rPr>
              <a:t>âgé·es</a:t>
            </a:r>
            <a:r>
              <a:rPr lang="fr-CH" sz="1800">
                <a:effectLst/>
                <a:latin typeface="Arial" panose="020B0604020202020204" pitchFamily="34" charset="0"/>
                <a:ea typeface="BFU Suisse" panose="020B0504000000000000" pitchFamily="34" charset="-78"/>
                <a:cs typeface="BFU Suisse" panose="020B0504000000000000" pitchFamily="34" charset="-78"/>
              </a:rPr>
              <a:t> de 4 à 14 ans ont été victimes d’un accident sur le chemin de l’école. La plupart ont subi des blessures légères, 50 des blessures graves et 1 enfant a perdu la vie. Ce graphique montre le moyen de transport qu’empruntaient ces enfants. L’incidence des accidents de vélo s’accroît chez les enfants d’environ 10 ans et devient prédominante à partir de 12 ans.</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p:txBody>
      </p:sp>
      <p:sp>
        <p:nvSpPr>
          <p:cNvPr id="4" name="Foliennummernplatzhalter 3"/>
          <p:cNvSpPr>
            <a:spLocks noGrp="1"/>
          </p:cNvSpPr>
          <p:nvPr>
            <p:ph type="sldNum" sz="quarter" idx="5"/>
          </p:nvPr>
        </p:nvSpPr>
        <p:spPr/>
        <p:txBody>
          <a:bodyPr/>
          <a:lstStyle/>
          <a:p>
            <a:fld id="{FFBBAE35-340C-49F8-9D02-C5E3C167DF54}" type="slidenum">
              <a:rPr lang="de-CH" smtClean="0"/>
              <a:pPr/>
              <a:t>3</a:t>
            </a:fld>
            <a:endParaRPr lang="de-CH"/>
          </a:p>
        </p:txBody>
      </p:sp>
    </p:spTree>
    <p:extLst>
      <p:ext uri="{BB962C8B-B14F-4D97-AF65-F5344CB8AC3E}">
        <p14:creationId xmlns:p14="http://schemas.microsoft.com/office/powerpoint/2010/main" val="108497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gn="just">
              <a:lnSpc>
                <a:spcPts val="1260"/>
              </a:lnSpc>
            </a:pPr>
            <a:r>
              <a:rPr lang="fr-CH" sz="1800">
                <a:effectLst/>
                <a:latin typeface="Arial" panose="020B0604020202020204" pitchFamily="34" charset="0"/>
                <a:ea typeface="BFU Suisse" panose="020B0504000000000000" pitchFamily="34" charset="-78"/>
                <a:cs typeface="BFU Suisse" panose="020B0504000000000000" pitchFamily="34" charset="-78"/>
              </a:rPr>
              <a:t>Différents acteurs sont responsables de la sécurité sur le chemin de l’école. </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pPr algn="just">
              <a:lnSpc>
                <a:spcPts val="1260"/>
              </a:lnSpc>
            </a:pPr>
            <a:r>
              <a:rPr lang="fr-CH" sz="1800">
                <a:effectLst/>
                <a:latin typeface="Arial" panose="020B0604020202020204" pitchFamily="34" charset="0"/>
                <a:ea typeface="BFU Suisse" panose="020B0504000000000000" pitchFamily="34" charset="-78"/>
                <a:cs typeface="BFU Suisse" panose="020B0504000000000000" pitchFamily="34" charset="-78"/>
              </a:rPr>
              <a:t>Qui est responsable si quelque chose arrive sur le trajet scolaire (accident, dommage, etc.)? Sur le chemin de l’école, les enfants sont en principe sous la responsabilité et la garde des parents. Il existe cependant quelques exceptions. </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pPr algn="just">
              <a:lnSpc>
                <a:spcPts val="1260"/>
              </a:lnSpc>
            </a:pPr>
            <a:r>
              <a:rPr lang="fr-CH" sz="1800">
                <a:effectLst/>
                <a:latin typeface="Arial" panose="020B0604020202020204" pitchFamily="34" charset="0"/>
                <a:ea typeface="BFU Suisse" panose="020B0504000000000000" pitchFamily="34" charset="-78"/>
                <a:cs typeface="BFU Suisse" panose="020B0504000000000000" pitchFamily="34" charset="-78"/>
              </a:rPr>
              <a:t>Si le trajet scolaire est trop long, trop pénible pour les enfants ou s’il comporte des dangers inacceptables, les autorités compétentes (commune, école, etc.) ont certaines obligations, comme celle d’organiser un transport scolaire. Ce sont alors elles qui sont responsables des enfants. Néanmoins, il n’est pas possible de s’exprimer a priori, et d’une manière générale, sur la question de la responsabilité en cas d’accident ou de dommage. Cela dépend des circonstances du cas concret. Il s’agit donc de déterminer comment les personnes concernées se sont comportées et qui a provoqué l’accident. </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spcAft>
                <a:spcPts val="600"/>
              </a:spcAft>
            </a:pPr>
            <a:r>
              <a:rPr lang="fr-CH" sz="1800">
                <a:effectLst/>
                <a:latin typeface="Arial" panose="020B0604020202020204" pitchFamily="34" charset="0"/>
                <a:ea typeface="BFU Suisse" panose="020B0504000000000000" pitchFamily="34" charset="-78"/>
                <a:cs typeface="BFU Suisse" panose="020B0504000000000000" pitchFamily="34" charset="-78"/>
              </a:rPr>
              <a:t>Ce qui est important, c’est de collaborer. Cette collaboration contribue fortement à ce que les enfants parcourent le chemin de l’école en toute sécurité.</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pPr marL="0" indent="0">
              <a:buFont typeface="Arial" panose="020B0604020202020204" pitchFamily="34" charset="0"/>
              <a:buNone/>
            </a:pPr>
            <a:endParaRPr lang="de-DE"/>
          </a:p>
        </p:txBody>
      </p:sp>
      <p:sp>
        <p:nvSpPr>
          <p:cNvPr id="4" name="Foliennummernplatzhalter 3"/>
          <p:cNvSpPr>
            <a:spLocks noGrp="1"/>
          </p:cNvSpPr>
          <p:nvPr>
            <p:ph type="sldNum" sz="quarter" idx="5"/>
          </p:nvPr>
        </p:nvSpPr>
        <p:spPr/>
        <p:txBody>
          <a:bodyPr/>
          <a:lstStyle/>
          <a:p>
            <a:fld id="{FFBBAE35-340C-49F8-9D02-C5E3C167DF54}" type="slidenum">
              <a:rPr lang="de-CH" smtClean="0"/>
              <a:pPr/>
              <a:t>5</a:t>
            </a:fld>
            <a:endParaRPr lang="de-CH"/>
          </a:p>
        </p:txBody>
      </p:sp>
    </p:spTree>
    <p:extLst>
      <p:ext uri="{BB962C8B-B14F-4D97-AF65-F5344CB8AC3E}">
        <p14:creationId xmlns:p14="http://schemas.microsoft.com/office/powerpoint/2010/main" val="4152803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spcAft>
                <a:spcPts val="600"/>
              </a:spcAft>
            </a:pPr>
            <a:r>
              <a:rPr lang="fr-CH" sz="1800">
                <a:effectLst/>
                <a:latin typeface="Arial" panose="020B0604020202020204" pitchFamily="34" charset="0"/>
                <a:ea typeface="BFU Suisse" panose="020B0504000000000000" pitchFamily="34" charset="-78"/>
                <a:cs typeface="BFU Suisse" panose="020B0504000000000000" pitchFamily="34" charset="-78"/>
              </a:rPr>
              <a:t>Ce qui est important, c’est la collaboration et l’échange entre les personnes et institutions concernées.</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p:txBody>
      </p:sp>
      <p:sp>
        <p:nvSpPr>
          <p:cNvPr id="4" name="Foliennummernplatzhalter 3"/>
          <p:cNvSpPr>
            <a:spLocks noGrp="1"/>
          </p:cNvSpPr>
          <p:nvPr>
            <p:ph type="sldNum" sz="quarter" idx="5"/>
          </p:nvPr>
        </p:nvSpPr>
        <p:spPr/>
        <p:txBody>
          <a:bodyPr/>
          <a:lstStyle/>
          <a:p>
            <a:fld id="{FFBBAE35-340C-49F8-9D02-C5E3C167DF54}" type="slidenum">
              <a:rPr lang="de-CH" smtClean="0"/>
              <a:pPr/>
              <a:t>6</a:t>
            </a:fld>
            <a:endParaRPr lang="de-CH"/>
          </a:p>
        </p:txBody>
      </p:sp>
    </p:spTree>
    <p:extLst>
      <p:ext uri="{BB962C8B-B14F-4D97-AF65-F5344CB8AC3E}">
        <p14:creationId xmlns:p14="http://schemas.microsoft.com/office/powerpoint/2010/main" val="127352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pPr>
            <a:r>
              <a:rPr lang="fr-CH" sz="1800">
                <a:effectLst/>
                <a:latin typeface="Arial" panose="020B0604020202020204" pitchFamily="34" charset="0"/>
                <a:ea typeface="BFU Suisse" panose="020B0504000000000000" pitchFamily="34" charset="-78"/>
                <a:cs typeface="BFU Suisse" panose="020B0504000000000000" pitchFamily="34" charset="-78"/>
              </a:rPr>
              <a:t>On ne peut pas attendre des enfants, et en particulier des jeunes enfants, un comportement toujours correct et sûr dans la circulation routière. Se déplacer en toute sécurité dans le trafic routier exige de nombreuses capacités, qui ne sont pas encore pleinement développées chez les enfants. Parmi les facteurs de risque pour les enfants, il y a la taille, le champ de vision restreint, la perception des dangers pas encore pleinement développée, une sollicitation excessive, l’estimation correcte de la vitesse et des distances, ainsi que la nature joueuse des enfants.</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8</a:t>
            </a:fld>
            <a:endParaRPr lang="de-CH"/>
          </a:p>
        </p:txBody>
      </p:sp>
    </p:spTree>
    <p:extLst>
      <p:ext uri="{BB962C8B-B14F-4D97-AF65-F5344CB8AC3E}">
        <p14:creationId xmlns:p14="http://schemas.microsoft.com/office/powerpoint/2010/main" val="316158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pPr>
            <a:r>
              <a:rPr lang="fr-CH" sz="1800">
                <a:effectLst/>
                <a:latin typeface="Arial" panose="020B0604020202020204" pitchFamily="34" charset="0"/>
                <a:ea typeface="BFU Suisse" panose="020B0504000000000000" pitchFamily="34" charset="-78"/>
                <a:cs typeface="BFU Suisse" panose="020B0504000000000000" pitchFamily="34" charset="-78"/>
              </a:rPr>
              <a:t>Il convient de bien préparer l’enfant à son chemin de l’école. En tant que parent ou personne responsable d’une ou d’un enfant, vous pouvez faire beaucoup:</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a:effectLst/>
                <a:latin typeface="Arial" panose="020B0604020202020204" pitchFamily="34" charset="0"/>
                <a:ea typeface="BFU Suisse" panose="020B0504000000000000" pitchFamily="34" charset="-78"/>
                <a:cs typeface="BFU Suisse" panose="020B0504000000000000" pitchFamily="34" charset="-78"/>
              </a:rPr>
              <a:t>Parcourez le chemin de l’école avec votre enfant, afin qu’il ou elle puisse s’entraîner. </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a:effectLst/>
                <a:latin typeface="Arial" panose="020B0604020202020204" pitchFamily="34" charset="0"/>
                <a:ea typeface="BFU Suisse" panose="020B0504000000000000" pitchFamily="34" charset="-78"/>
                <a:cs typeface="BFU Suisse" panose="020B0504000000000000" pitchFamily="34" charset="-78"/>
              </a:rPr>
              <a:t>Choisissez le chemin le plus sûr. Ce n’est pas toujours le chemin le plus court. Renseignez-vous auprès de la commune pour savoir s’il existe des recommandations, par exemple un plan de mobilité scolaire.</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spcAft>
                <a:spcPts val="600"/>
              </a:spcAft>
            </a:pPr>
            <a:r>
              <a:rPr lang="fr-CH" sz="1800">
                <a:effectLst/>
                <a:latin typeface="Arial" panose="020B0604020202020204" pitchFamily="34" charset="0"/>
                <a:ea typeface="BFU Suisse" panose="020B0504000000000000" pitchFamily="34" charset="-78"/>
                <a:cs typeface="BFU Suisse" panose="020B0504000000000000" pitchFamily="34" charset="-78"/>
              </a:rPr>
              <a:t>Prévoyez suffisamment de temps pour que votre enfant puisse parcourir le trajet tranquillement.</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p:txBody>
      </p:sp>
      <p:sp>
        <p:nvSpPr>
          <p:cNvPr id="4" name="Foliennummernplatzhalter 3"/>
          <p:cNvSpPr>
            <a:spLocks noGrp="1"/>
          </p:cNvSpPr>
          <p:nvPr>
            <p:ph type="sldNum" sz="quarter" idx="5"/>
          </p:nvPr>
        </p:nvSpPr>
        <p:spPr/>
        <p:txBody>
          <a:bodyPr/>
          <a:lstStyle/>
          <a:p>
            <a:fld id="{FFBBAE35-340C-49F8-9D02-C5E3C167DF54}" type="slidenum">
              <a:rPr lang="de-CH" smtClean="0"/>
              <a:pPr/>
              <a:t>10</a:t>
            </a:fld>
            <a:endParaRPr lang="de-CH"/>
          </a:p>
        </p:txBody>
      </p:sp>
    </p:spTree>
    <p:extLst>
      <p:ext uri="{BB962C8B-B14F-4D97-AF65-F5344CB8AC3E}">
        <p14:creationId xmlns:p14="http://schemas.microsoft.com/office/powerpoint/2010/main" val="20469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spcAft>
                <a:spcPts val="600"/>
              </a:spcAft>
            </a:pPr>
            <a:r>
              <a:rPr lang="fr-CH" sz="1800">
                <a:effectLst/>
                <a:latin typeface="Arial" panose="020B0604020202020204" pitchFamily="34" charset="0"/>
                <a:ea typeface="BFU Suisse" panose="020B0504000000000000" pitchFamily="34" charset="-78"/>
                <a:cs typeface="BFU Suisse" panose="020B0504000000000000" pitchFamily="34" charset="-78"/>
              </a:rPr>
              <a:t>En plus d’un baudrier réfléchissant ou d’un gilet de sécurité, les enfants devraient porter des vêtements clairs et voyants ainsi que des éléments réfléchissants, p. ex. sur les chaussures, la veste ou le sac à dos. Ainsi, les enfants seront mieux </a:t>
            </a:r>
            <a:r>
              <a:rPr lang="fr-CH" sz="1800" err="1">
                <a:effectLst/>
                <a:latin typeface="Arial" panose="020B0604020202020204" pitchFamily="34" charset="0"/>
                <a:ea typeface="BFU Suisse" panose="020B0504000000000000" pitchFamily="34" charset="-78"/>
                <a:cs typeface="BFU Suisse" panose="020B0504000000000000" pitchFamily="34" charset="-78"/>
              </a:rPr>
              <a:t>vu·es</a:t>
            </a:r>
            <a:r>
              <a:rPr lang="fr-CH" sz="1800">
                <a:effectLst/>
                <a:latin typeface="Arial" panose="020B0604020202020204" pitchFamily="34" charset="0"/>
                <a:ea typeface="BFU Suisse" panose="020B0504000000000000" pitchFamily="34" charset="-78"/>
                <a:cs typeface="BFU Suisse" panose="020B0504000000000000" pitchFamily="34" charset="-78"/>
              </a:rPr>
              <a:t> dans la circulation routière. La visibilité protège des accidents.</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a:p>
            <a:endParaRPr lang="de-CH"/>
          </a:p>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11</a:t>
            </a:fld>
            <a:endParaRPr lang="de-CH"/>
          </a:p>
        </p:txBody>
      </p:sp>
    </p:spTree>
    <p:extLst>
      <p:ext uri="{BB962C8B-B14F-4D97-AF65-F5344CB8AC3E}">
        <p14:creationId xmlns:p14="http://schemas.microsoft.com/office/powerpoint/2010/main" val="285857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pPr>
              <a:lnSpc>
                <a:spcPts val="1260"/>
              </a:lnSpc>
              <a:spcAft>
                <a:spcPts val="600"/>
              </a:spcAft>
            </a:pPr>
            <a:r>
              <a:rPr lang="fr-CH" sz="1800">
                <a:effectLst/>
                <a:latin typeface="Arial" panose="020B0604020202020204" pitchFamily="34" charset="0"/>
                <a:ea typeface="BFU Suisse" panose="020B0504000000000000" pitchFamily="34" charset="-78"/>
                <a:cs typeface="BFU Suisse" panose="020B0504000000000000" pitchFamily="34" charset="-78"/>
              </a:rPr>
              <a:t>Amener ses enfants en voiture à l’école devrait rester exceptionnel. Si le trafic aux alentours de l’école se densifie, cela peut devenir dangereux pour les autres enfants. De plus, en voiture, votre enfant n’a pas la possibilité d’apprendre le comportement à adopter dans la circulation routière.</a:t>
            </a:r>
            <a:endParaRPr lang="de-CH" sz="1800">
              <a:effectLst/>
              <a:latin typeface="BFU Suisse" panose="020B0504000000000000" pitchFamily="34" charset="-78"/>
              <a:ea typeface="BFU Suisse" panose="020B0504000000000000" pitchFamily="34" charset="-78"/>
              <a:cs typeface="BFU Suisse" panose="020B0504000000000000" pitchFamily="34" charset="-78"/>
            </a:endParaRPr>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12</a:t>
            </a:fld>
            <a:endParaRPr lang="de-CH"/>
          </a:p>
        </p:txBody>
      </p:sp>
    </p:spTree>
    <p:extLst>
      <p:ext uri="{BB962C8B-B14F-4D97-AF65-F5344CB8AC3E}">
        <p14:creationId xmlns:p14="http://schemas.microsoft.com/office/powerpoint/2010/main" val="1180089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a:t>Datum, Untertitel</a:t>
            </a:r>
            <a:endParaRPr lang="de-CH"/>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a:t>Vorname Name</a:t>
            </a:r>
            <a:endParaRPr lang="de-CH"/>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81579"/>
          </a:xfrm>
          <a:prstGeom prst="rect">
            <a:avLst/>
          </a:prstGeom>
          <a:noFill/>
        </p:spPr>
        <p:txBody>
          <a:bodyPr wrap="square" lIns="0" tIns="0" rIns="0" bIns="0" rtlCol="0">
            <a:spAutoFit/>
          </a:bodyPr>
          <a:lstStyle/>
          <a:p>
            <a:pPr>
              <a:lnSpc>
                <a:spcPct val="128000"/>
              </a:lnSpc>
            </a:pPr>
            <a:r>
              <a:rPr lang="de-CH" sz="1000" spc="19" baseline="0">
                <a:solidFill>
                  <a:schemeClr val="bg1"/>
                </a:solidFill>
              </a:rPr>
              <a:t>Bureau de </a:t>
            </a:r>
            <a:r>
              <a:rPr lang="de-CH" sz="1000" spc="19" baseline="0" err="1">
                <a:solidFill>
                  <a:schemeClr val="bg1"/>
                </a:solidFill>
              </a:rPr>
              <a:t>prévention</a:t>
            </a:r>
            <a:endParaRPr lang="de-CH" sz="1000" spc="19" baseline="0">
              <a:solidFill>
                <a:schemeClr val="bg1"/>
              </a:solidFill>
            </a:endParaRPr>
          </a:p>
          <a:p>
            <a:pPr>
              <a:lnSpc>
                <a:spcPct val="128000"/>
              </a:lnSpc>
            </a:pPr>
            <a:r>
              <a:rPr lang="de-CH" sz="1000" spc="19" baseline="0">
                <a:solidFill>
                  <a:schemeClr val="bg1"/>
                </a:solidFill>
              </a:rPr>
              <a:t>des </a:t>
            </a:r>
            <a:r>
              <a:rPr lang="de-CH" sz="1000" spc="19" baseline="0" err="1">
                <a:solidFill>
                  <a:schemeClr val="bg1"/>
                </a:solidFill>
              </a:rPr>
              <a:t>accidents</a:t>
            </a:r>
            <a:endParaRPr lang="de-CH" sz="1000" spc="19" baseline="0">
              <a:solidFill>
                <a:schemeClr val="bg1"/>
              </a:solidFill>
            </a:endParaRP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2208376" cy="379848"/>
          </a:xfrm>
          <a:prstGeom prst="rect">
            <a:avLst/>
          </a:prstGeom>
          <a:noFill/>
        </p:spPr>
        <p:txBody>
          <a:bodyPr wrap="square" lIns="0" tIns="0" rIns="0" bIns="0" rtlCol="0">
            <a:spAutoFit/>
          </a:bodyPr>
          <a:lstStyle/>
          <a:p>
            <a:pPr>
              <a:lnSpc>
                <a:spcPct val="128000"/>
              </a:lnSpc>
            </a:pPr>
            <a:r>
              <a:rPr lang="nb-NO" sz="1000" spc="19" baseline="0">
                <a:solidFill>
                  <a:schemeClr val="bg1"/>
                </a:solidFill>
              </a:rPr>
              <a:t>Hodlerstrasse 5a, 3011 Berne</a:t>
            </a:r>
          </a:p>
          <a:p>
            <a:pPr>
              <a:lnSpc>
                <a:spcPct val="128000"/>
              </a:lnSpc>
            </a:pPr>
            <a:r>
              <a:rPr lang="nb-NO" sz="1000" spc="19" baseline="0">
                <a:solidFill>
                  <a:schemeClr val="bg1"/>
                </a:solidFill>
              </a:rPr>
              <a:t>info@bpa.ch bpa.ch</a:t>
            </a:r>
            <a:endParaRPr lang="de-CH" sz="1000" spc="19" baseline="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Mastertitelformat bearbeiten</a:t>
            </a:r>
            <a:endParaRPr lang="de-CH"/>
          </a:p>
        </p:txBody>
      </p:sp>
      <p:sp>
        <p:nvSpPr>
          <p:cNvPr id="7" name="Datumsplatzhalter 6"/>
          <p:cNvSpPr>
            <a:spLocks noGrp="1"/>
          </p:cNvSpPr>
          <p:nvPr>
            <p:ph type="dt" sz="half" idx="10"/>
          </p:nvPr>
        </p:nvSpPr>
        <p:spPr/>
        <p:txBody>
          <a:bodyPr/>
          <a:lstStyle/>
          <a:p>
            <a:fld id="{797508EF-BC50-4D60-B6CE-A9AC4D311CD5}"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Mastertitelformat bearbeiten</a:t>
            </a:r>
            <a:endParaRPr lang="de-CH"/>
          </a:p>
        </p:txBody>
      </p:sp>
      <p:sp>
        <p:nvSpPr>
          <p:cNvPr id="7" name="Datumsplatzhalter 6"/>
          <p:cNvSpPr>
            <a:spLocks noGrp="1"/>
          </p:cNvSpPr>
          <p:nvPr>
            <p:ph type="dt" sz="half" idx="10"/>
          </p:nvPr>
        </p:nvSpPr>
        <p:spPr/>
        <p:txBody>
          <a:bodyPr/>
          <a:lstStyle/>
          <a:p>
            <a:fld id="{929D3D3C-4007-495E-9327-B8C8F17808C3}"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Mastertitelformat bearbeiten</a:t>
            </a:r>
            <a:endParaRPr lang="de-CH"/>
          </a:p>
        </p:txBody>
      </p:sp>
      <p:sp>
        <p:nvSpPr>
          <p:cNvPr id="7" name="Datumsplatzhalter 6"/>
          <p:cNvSpPr>
            <a:spLocks noGrp="1"/>
          </p:cNvSpPr>
          <p:nvPr>
            <p:ph type="dt" sz="half" idx="10"/>
          </p:nvPr>
        </p:nvSpPr>
        <p:spPr/>
        <p:txBody>
          <a:bodyPr/>
          <a:lstStyle/>
          <a:p>
            <a:fld id="{34FEA9E7-7FBA-480E-922D-BD9929BB9AC0}"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Mastertitelformat bearbeiten</a:t>
            </a:r>
            <a:endParaRPr lang="de-CH"/>
          </a:p>
        </p:txBody>
      </p:sp>
      <p:sp>
        <p:nvSpPr>
          <p:cNvPr id="7" name="Datumsplatzhalter 6"/>
          <p:cNvSpPr>
            <a:spLocks noGrp="1"/>
          </p:cNvSpPr>
          <p:nvPr>
            <p:ph type="dt" sz="half" idx="10"/>
          </p:nvPr>
        </p:nvSpPr>
        <p:spPr/>
        <p:txBody>
          <a:bodyPr/>
          <a:lstStyle/>
          <a:p>
            <a:fld id="{F6D5014B-8DF3-429B-B1FB-299AB816A605}"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Mastertitelformat bearbeiten</a:t>
            </a:r>
            <a:endParaRPr lang="de-CH"/>
          </a:p>
        </p:txBody>
      </p:sp>
      <p:sp>
        <p:nvSpPr>
          <p:cNvPr id="7" name="Datumsplatzhalter 6"/>
          <p:cNvSpPr>
            <a:spLocks noGrp="1"/>
          </p:cNvSpPr>
          <p:nvPr>
            <p:ph type="dt" sz="half" idx="10"/>
          </p:nvPr>
        </p:nvSpPr>
        <p:spPr/>
        <p:txBody>
          <a:bodyPr/>
          <a:lstStyle/>
          <a:p>
            <a:fld id="{1713B3B8-9B61-4A63-BF49-52402585D702}"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2" name="Titel 1"/>
          <p:cNvSpPr>
            <a:spLocks noGrp="1"/>
          </p:cNvSpPr>
          <p:nvPr>
            <p:ph type="title"/>
          </p:nvPr>
        </p:nvSpPr>
        <p:spPr/>
        <p:txBody>
          <a:bodyPr/>
          <a:lstStyle/>
          <a:p>
            <a:r>
              <a:rPr lang="de-DE"/>
              <a:t>Mastertitelformat bearbeiten</a:t>
            </a:r>
            <a:endParaRPr lang="de-CH"/>
          </a:p>
        </p:txBody>
      </p:sp>
      <p:sp>
        <p:nvSpPr>
          <p:cNvPr id="7" name="Datumsplatzhalter 6"/>
          <p:cNvSpPr>
            <a:spLocks noGrp="1"/>
          </p:cNvSpPr>
          <p:nvPr>
            <p:ph type="dt" sz="half" idx="10"/>
          </p:nvPr>
        </p:nvSpPr>
        <p:spPr/>
        <p:txBody>
          <a:bodyPr/>
          <a:lstStyle/>
          <a:p>
            <a:fld id="{83606572-6675-4575-8249-3DBD66997631}"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a:t>Optionale Bildquelle oder Legende</a:t>
            </a:r>
            <a:endParaRPr lang="de-CH"/>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6" name="Datumsplatzhalter 5"/>
          <p:cNvSpPr>
            <a:spLocks noGrp="1"/>
          </p:cNvSpPr>
          <p:nvPr>
            <p:ph type="dt" sz="half" idx="10"/>
          </p:nvPr>
        </p:nvSpPr>
        <p:spPr/>
        <p:txBody>
          <a:bodyPr/>
          <a:lstStyle/>
          <a:p>
            <a:fld id="{D3F97B86-588C-4DAE-A536-24038FC38615}" type="datetime6">
              <a:rPr lang="de-CH" smtClean="0"/>
              <a:t>Januar 25</a:t>
            </a:fld>
            <a:endParaRPr lang="de-CH"/>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8" name="Foliennummernplatzhalter 7"/>
          <p:cNvSpPr>
            <a:spLocks noGrp="1"/>
          </p:cNvSpPr>
          <p:nvPr>
            <p:ph type="sldNum" sz="quarter" idx="12"/>
          </p:nvPr>
        </p:nvSpPr>
        <p:spPr/>
        <p:txBody>
          <a:bodyPr/>
          <a:lstStyle/>
          <a:p>
            <a:fld id="{442AD375-037F-43D0-B059-5172DA06796A}" type="slidenum">
              <a:rPr lang="de-CH" smtClean="0"/>
              <a:pPr/>
              <a:t>‹#›</a:t>
            </a:fld>
            <a:endParaRPr lang="de-CH"/>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Januar 25</a:t>
            </a:fld>
            <a:endParaRPr lang="de-CH"/>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7" name="Foliennummernplatzhalter 6"/>
          <p:cNvSpPr>
            <a:spLocks noGrp="1"/>
          </p:cNvSpPr>
          <p:nvPr>
            <p:ph type="sldNum" sz="quarter" idx="12"/>
          </p:nvPr>
        </p:nvSpPr>
        <p:spPr/>
        <p:txBody>
          <a:bodyPr/>
          <a:lstStyle/>
          <a:p>
            <a:fld id="{442AD375-037F-43D0-B059-5172DA06796A}" type="slidenum">
              <a:rPr lang="de-CH" smtClean="0"/>
              <a:pPr/>
              <a:t>‹#›</a:t>
            </a:fld>
            <a:endParaRPr lang="de-CH"/>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endParaRPr lang="de-CH"/>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a:t>Untertitel, Datum</a:t>
            </a:r>
            <a:endParaRPr lang="de-CH"/>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a:t>Vorname Name</a:t>
            </a:r>
            <a:endParaRPr lang="de-CH"/>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81579"/>
          </a:xfrm>
          <a:prstGeom prst="rect">
            <a:avLst/>
          </a:prstGeom>
          <a:noFill/>
        </p:spPr>
        <p:txBody>
          <a:bodyPr wrap="square" lIns="0" tIns="0" rIns="0" bIns="0" rtlCol="0">
            <a:spAutoFit/>
          </a:bodyPr>
          <a:lstStyle/>
          <a:p>
            <a:pPr>
              <a:lnSpc>
                <a:spcPct val="128000"/>
              </a:lnSpc>
            </a:pPr>
            <a:r>
              <a:rPr lang="de-CH" sz="1000" spc="19" baseline="0">
                <a:solidFill>
                  <a:schemeClr val="bg1"/>
                </a:solidFill>
              </a:rPr>
              <a:t>Bureau de </a:t>
            </a:r>
            <a:r>
              <a:rPr lang="de-CH" sz="1000" spc="19" baseline="0" err="1">
                <a:solidFill>
                  <a:schemeClr val="bg1"/>
                </a:solidFill>
              </a:rPr>
              <a:t>prévention</a:t>
            </a:r>
            <a:endParaRPr lang="de-CH" sz="1000" spc="19" baseline="0">
              <a:solidFill>
                <a:schemeClr val="bg1"/>
              </a:solidFill>
            </a:endParaRPr>
          </a:p>
          <a:p>
            <a:pPr>
              <a:lnSpc>
                <a:spcPct val="128000"/>
              </a:lnSpc>
            </a:pPr>
            <a:r>
              <a:rPr lang="de-CH" sz="1000" spc="19" baseline="0">
                <a:solidFill>
                  <a:schemeClr val="bg1"/>
                </a:solidFill>
              </a:rPr>
              <a:t>des </a:t>
            </a:r>
            <a:r>
              <a:rPr lang="de-CH" sz="1000" spc="19" baseline="0" err="1">
                <a:solidFill>
                  <a:schemeClr val="bg1"/>
                </a:solidFill>
              </a:rPr>
              <a:t>accidents</a:t>
            </a:r>
            <a:endParaRPr lang="de-CH" sz="1000" spc="19" baseline="0">
              <a:solidFill>
                <a:schemeClr val="bg1"/>
              </a:solidFill>
            </a:endParaRP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19" y="488444"/>
            <a:ext cx="2191123" cy="379848"/>
          </a:xfrm>
          <a:prstGeom prst="rect">
            <a:avLst/>
          </a:prstGeom>
          <a:noFill/>
        </p:spPr>
        <p:txBody>
          <a:bodyPr wrap="square" lIns="0" tIns="0" rIns="0" bIns="0" rtlCol="0">
            <a:spAutoFit/>
          </a:bodyPr>
          <a:lstStyle/>
          <a:p>
            <a:pPr>
              <a:lnSpc>
                <a:spcPct val="128000"/>
              </a:lnSpc>
            </a:pPr>
            <a:r>
              <a:rPr lang="nb-NO" sz="1000" spc="19" baseline="0">
                <a:solidFill>
                  <a:schemeClr val="bg1"/>
                </a:solidFill>
              </a:rPr>
              <a:t>Hodlerstrasse 5a, 3011 Berne</a:t>
            </a:r>
          </a:p>
          <a:p>
            <a:pPr>
              <a:lnSpc>
                <a:spcPct val="128000"/>
              </a:lnSpc>
            </a:pPr>
            <a:r>
              <a:rPr lang="nb-NO" sz="1000" spc="19" baseline="0">
                <a:solidFill>
                  <a:schemeClr val="bg1"/>
                </a:solidFill>
              </a:rPr>
              <a:t>info@bpa.ch bpa.ch</a:t>
            </a:r>
            <a:endParaRPr lang="de-CH" sz="1000" spc="19" baseline="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endParaRPr lang="de-CH"/>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81579"/>
          </a:xfrm>
          <a:prstGeom prst="rect">
            <a:avLst/>
          </a:prstGeom>
          <a:noFill/>
        </p:spPr>
        <p:txBody>
          <a:bodyPr wrap="square" lIns="0" tIns="0" rIns="0" bIns="0" rtlCol="0">
            <a:spAutoFit/>
          </a:bodyPr>
          <a:lstStyle/>
          <a:p>
            <a:pPr>
              <a:lnSpc>
                <a:spcPct val="128000"/>
              </a:lnSpc>
            </a:pPr>
            <a:r>
              <a:rPr lang="de-CH" sz="1000" spc="19" baseline="0">
                <a:solidFill>
                  <a:schemeClr val="tx1"/>
                </a:solidFill>
              </a:rPr>
              <a:t>Bureau de </a:t>
            </a:r>
            <a:r>
              <a:rPr lang="de-CH" sz="1000" spc="19" baseline="0" err="1">
                <a:solidFill>
                  <a:schemeClr val="tx1"/>
                </a:solidFill>
              </a:rPr>
              <a:t>prévention</a:t>
            </a:r>
            <a:br>
              <a:rPr lang="de-CH" sz="1000" spc="19" baseline="0">
                <a:solidFill>
                  <a:schemeClr val="tx1"/>
                </a:solidFill>
              </a:rPr>
            </a:br>
            <a:r>
              <a:rPr lang="de-CH" sz="1000" spc="19" baseline="0">
                <a:solidFill>
                  <a:schemeClr val="tx1"/>
                </a:solidFill>
              </a:rPr>
              <a:t>des </a:t>
            </a:r>
            <a:r>
              <a:rPr lang="de-CH" sz="1000" spc="19" baseline="0" err="1">
                <a:solidFill>
                  <a:schemeClr val="tx1"/>
                </a:solidFill>
              </a:rPr>
              <a:t>accidents</a:t>
            </a:r>
            <a:endParaRPr lang="de-CH" sz="1000" spc="19" baseline="0">
              <a:solidFill>
                <a:schemeClr val="tx1"/>
              </a:solidFill>
            </a:endParaRP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992716" cy="379848"/>
          </a:xfrm>
          <a:prstGeom prst="rect">
            <a:avLst/>
          </a:prstGeom>
          <a:noFill/>
        </p:spPr>
        <p:txBody>
          <a:bodyPr wrap="square" lIns="0" tIns="0" rIns="0" bIns="0" rtlCol="0">
            <a:spAutoFit/>
          </a:bodyPr>
          <a:lstStyle/>
          <a:p>
            <a:pPr>
              <a:lnSpc>
                <a:spcPct val="128000"/>
              </a:lnSpc>
            </a:pPr>
            <a:r>
              <a:rPr lang="nb-NO" sz="1000" spc="19" baseline="0">
                <a:solidFill>
                  <a:schemeClr val="tx1"/>
                </a:solidFill>
              </a:rPr>
              <a:t>Hodlerstrasse 5a, 3011 Berne</a:t>
            </a:r>
          </a:p>
          <a:p>
            <a:pPr>
              <a:lnSpc>
                <a:spcPct val="128000"/>
              </a:lnSpc>
            </a:pPr>
            <a:r>
              <a:rPr lang="nb-NO" sz="1000" spc="19" baseline="0">
                <a:solidFill>
                  <a:schemeClr val="tx1"/>
                </a:solidFill>
              </a:rPr>
              <a:t>info@bpa.ch bpa.ch</a:t>
            </a:r>
            <a:endParaRPr lang="de-CH" sz="1000" spc="19" baseline="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a:t>Datum, Untertitel</a:t>
            </a:r>
            <a:endParaRPr lang="de-CH"/>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a:t>Vorname Name</a:t>
            </a:r>
            <a:endParaRPr lang="de-CH"/>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endParaRPr lang="de-CH"/>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endParaRPr lang="de-CH"/>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Untertitel</a:t>
            </a:r>
            <a:endParaRPr lang="de-CH"/>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a:t>Keyword</a:t>
            </a:r>
            <a:endParaRPr lang="de-CH"/>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err="1"/>
              <a:t>Leadtext</a:t>
            </a:r>
            <a:r>
              <a:rPr lang="de-CH"/>
              <a:t> hinzufügen</a:t>
            </a:r>
          </a:p>
        </p:txBody>
      </p:sp>
      <p:sp>
        <p:nvSpPr>
          <p:cNvPr id="7" name="Datumsplatzhalter 6"/>
          <p:cNvSpPr>
            <a:spLocks noGrp="1"/>
          </p:cNvSpPr>
          <p:nvPr>
            <p:ph type="dt" sz="half" idx="10"/>
          </p:nvPr>
        </p:nvSpPr>
        <p:spPr/>
        <p:txBody>
          <a:bodyPr/>
          <a:lstStyle/>
          <a:p>
            <a:fld id="{D8F31102-7B90-4B07-9A4D-9563A707FDC6}"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p:nvPr>
        </p:nvSpPr>
        <p:spPr/>
        <p:txBody>
          <a:bodyPr/>
          <a:lstStyle>
            <a:lvl1pPr>
              <a:defRPr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070CA1B2-87F2-400A-A543-5485279C832B}"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88F22541-A9C1-4BE9-B7C6-48A51FA886F9}" type="datetime6">
              <a:rPr lang="de-CH" smtClean="0"/>
              <a:t>Januar 25</a:t>
            </a:fld>
            <a:endParaRPr lang="de-CH"/>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a:p>
        </p:txBody>
      </p:sp>
      <p:sp>
        <p:nvSpPr>
          <p:cNvPr id="9" name="Foliennummernplatzhalter 8"/>
          <p:cNvSpPr>
            <a:spLocks noGrp="1"/>
          </p:cNvSpPr>
          <p:nvPr>
            <p:ph type="sldNum" sz="quarter" idx="12"/>
          </p:nvPr>
        </p:nvSpPr>
        <p:spPr/>
        <p:txBody>
          <a:bodyPr/>
          <a:lstStyle/>
          <a:p>
            <a:fld id="{442AD375-037F-43D0-B059-5172DA06796A}" type="slidenum">
              <a:rPr lang="de-CH" smtClean="0"/>
              <a:pPr/>
              <a:t>‹#›</a:t>
            </a:fld>
            <a:endParaRPr lang="de-CH"/>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a:t>Untertitel bearbeiten</a:t>
            </a:r>
            <a:r>
              <a:rPr lang="de-CH"/>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a:t>Textmasterformat </a:t>
            </a:r>
            <a:br>
              <a:rPr lang="de-DE"/>
            </a:br>
            <a:r>
              <a:rPr lang="de-DE"/>
              <a:t>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Januar 25</a:t>
            </a:fld>
            <a:endParaRPr lang="de-CH"/>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a:t>Titel der Präsentation - </a:t>
            </a:r>
            <a:r>
              <a:rPr lang="de-DE" err="1"/>
              <a:t>Fusszeile</a:t>
            </a:r>
            <a:r>
              <a:rPr lang="de-DE"/>
              <a:t> (einfügen über «Einfügen &gt; Kopf- und </a:t>
            </a:r>
            <a:r>
              <a:rPr lang="de-DE" err="1"/>
              <a:t>Fusszeile</a:t>
            </a:r>
            <a:r>
              <a:rPr lang="de-DE"/>
              <a:t>»)</a:t>
            </a:r>
            <a:endParaRPr lang="de-CH"/>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a:t>
            </a:fld>
            <a:endParaRPr lang="de-CH"/>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hyperlink" Target="https://www.bfu.ch/fr/conseils/premiers-pas-dans-la-circulation-routier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hyperlink" Target="https://pedibus.ch/f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www.bfu.ch/fr/route-et-trafic/enfan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bfu.ch/fr/services/aspects-juridiques/trajet-scolaire-acceptable"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svg"/><Relationship Id="rId18" Type="http://schemas.openxmlformats.org/officeDocument/2006/relationships/image" Target="../media/image21.png"/><Relationship Id="rId3" Type="http://schemas.openxmlformats.org/officeDocument/2006/relationships/image" Target="../media/image10.png"/><Relationship Id="rId21" Type="http://schemas.microsoft.com/office/2007/relationships/hdphoto" Target="../media/hdphoto6.wdp"/><Relationship Id="rId7" Type="http://schemas.microsoft.com/office/2007/relationships/hdphoto" Target="../media/hdphoto2.wdp"/><Relationship Id="rId12" Type="http://schemas.openxmlformats.org/officeDocument/2006/relationships/image" Target="../media/image16.png"/><Relationship Id="rId17" Type="http://schemas.openxmlformats.org/officeDocument/2006/relationships/image" Target="../media/image20.svg"/><Relationship Id="rId25" Type="http://schemas.openxmlformats.org/officeDocument/2006/relationships/image" Target="../media/image25.svg"/><Relationship Id="rId2" Type="http://schemas.openxmlformats.org/officeDocument/2006/relationships/notesSlide" Target="../notesSlides/notesSlide5.xml"/><Relationship Id="rId16" Type="http://schemas.openxmlformats.org/officeDocument/2006/relationships/image" Target="../media/image19.png"/><Relationship Id="rId20"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5.svg"/><Relationship Id="rId24" Type="http://schemas.openxmlformats.org/officeDocument/2006/relationships/image" Target="../media/image24.png"/><Relationship Id="rId5" Type="http://schemas.microsoft.com/office/2007/relationships/hdphoto" Target="../media/hdphoto1.wdp"/><Relationship Id="rId15" Type="http://schemas.microsoft.com/office/2007/relationships/hdphoto" Target="../media/hdphoto4.wdp"/><Relationship Id="rId23" Type="http://schemas.microsoft.com/office/2007/relationships/hdphoto" Target="../media/hdphoto7.wdp"/><Relationship Id="rId10" Type="http://schemas.openxmlformats.org/officeDocument/2006/relationships/image" Target="../media/image14.png"/><Relationship Id="rId19" Type="http://schemas.microsoft.com/office/2007/relationships/hdphoto" Target="../media/hdphoto5.wdp"/><Relationship Id="rId4" Type="http://schemas.openxmlformats.org/officeDocument/2006/relationships/image" Target="../media/image11.png"/><Relationship Id="rId9" Type="http://schemas.microsoft.com/office/2007/relationships/hdphoto" Target="../media/hdphoto3.wdp"/><Relationship Id="rId14" Type="http://schemas.openxmlformats.org/officeDocument/2006/relationships/image" Target="../media/image18.png"/><Relationship Id="rId22"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fr-CH">
                <a:latin typeface="Arial"/>
                <a:cs typeface="Arial"/>
                <a:sym typeface="Arial"/>
              </a:rPr>
              <a:t>Sécurité sur le chemin </a:t>
            </a:r>
            <a:br>
              <a:rPr lang="fr-CH">
                <a:latin typeface="Arial"/>
                <a:cs typeface="Arial"/>
                <a:sym typeface="Arial"/>
              </a:rPr>
            </a:br>
            <a:r>
              <a:rPr lang="fr-CH">
                <a:latin typeface="Arial"/>
                <a:cs typeface="Arial"/>
                <a:sym typeface="Arial"/>
              </a:rPr>
              <a:t>de l’école</a:t>
            </a:r>
          </a:p>
        </p:txBody>
      </p:sp>
      <p:sp>
        <p:nvSpPr>
          <p:cNvPr id="3" name="Untertitel 2">
            <a:extLst>
              <a:ext uri="{FF2B5EF4-FFF2-40B4-BE49-F238E27FC236}">
                <a16:creationId xmlns:a16="http://schemas.microsoft.com/office/drawing/2014/main" id="{4D248D13-5DFF-403A-97EA-D6895F86ADCF}"/>
              </a:ext>
            </a:extLst>
          </p:cNvPr>
          <p:cNvSpPr>
            <a:spLocks noGrp="1"/>
          </p:cNvSpPr>
          <p:nvPr>
            <p:ph type="subTitle" idx="1"/>
          </p:nvPr>
        </p:nvSpPr>
        <p:spPr/>
        <p:txBody>
          <a:bodyPr/>
          <a:lstStyle/>
          <a:p>
            <a:r>
              <a:rPr lang="fr-CH">
                <a:latin typeface="Arial"/>
                <a:cs typeface="Arial"/>
                <a:sym typeface="Arial"/>
              </a:rPr>
              <a:t>Réunion de parents d’élèves</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fr-CH">
                <a:latin typeface="Arial"/>
                <a:cs typeface="Arial"/>
                <a:sym typeface="Arial"/>
              </a:rPr>
              <a:t>Juin 2024</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descr="Ein Bild, das draußen, Straße, Gebäude, Weg enthält.  Automatisch generierte Beschreibung">
            <a:extLst>
              <a:ext uri="{FF2B5EF4-FFF2-40B4-BE49-F238E27FC236}">
                <a16:creationId xmlns:a16="http://schemas.microsoft.com/office/drawing/2014/main" id="{32D747F9-5791-E0EE-ACEE-AE8D1C2B680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841" r="14308" b="2"/>
          <a:stretch/>
        </p:blipFill>
        <p:spPr>
          <a:xfrm>
            <a:off x="479376" y="1484784"/>
            <a:ext cx="5472610" cy="4692179"/>
          </a:xfrm>
          <a:noFill/>
        </p:spPr>
      </p:pic>
      <p:sp>
        <p:nvSpPr>
          <p:cNvPr id="6" name="Titel 5">
            <a:extLst>
              <a:ext uri="{FF2B5EF4-FFF2-40B4-BE49-F238E27FC236}">
                <a16:creationId xmlns:a16="http://schemas.microsoft.com/office/drawing/2014/main" id="{9148841A-4F16-771A-3B99-FC5AF6117470}"/>
              </a:ext>
            </a:extLst>
          </p:cNvPr>
          <p:cNvSpPr>
            <a:spLocks noGrp="1"/>
          </p:cNvSpPr>
          <p:nvPr>
            <p:ph type="title"/>
          </p:nvPr>
        </p:nvSpPr>
        <p:spPr>
          <a:xfrm>
            <a:off x="479377" y="365126"/>
            <a:ext cx="11233248" cy="315911"/>
          </a:xfrm>
        </p:spPr>
        <p:txBody>
          <a:bodyPr anchor="t">
            <a:noAutofit/>
          </a:bodyPr>
          <a:lstStyle/>
          <a:p>
            <a:pPr>
              <a:lnSpc>
                <a:spcPct val="90000"/>
              </a:lnSpc>
            </a:pPr>
            <a:r>
              <a:rPr lang="fr-CH" b="1">
                <a:latin typeface="Arial"/>
                <a:cs typeface="Arial"/>
                <a:sym typeface="Arial"/>
              </a:rPr>
              <a:t>Parcourir le chemin de l’école </a:t>
            </a:r>
            <a:endParaRPr lang="de-CH" b="1">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B1471225-26C0-D8EC-A4E2-762610D0820A}"/>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10</a:t>
            </a:fld>
            <a:endParaRPr lang="de-CH"/>
          </a:p>
        </p:txBody>
      </p:sp>
      <p:sp>
        <p:nvSpPr>
          <p:cNvPr id="7" name="Textplatzhalter 6">
            <a:extLst>
              <a:ext uri="{FF2B5EF4-FFF2-40B4-BE49-F238E27FC236}">
                <a16:creationId xmlns:a16="http://schemas.microsoft.com/office/drawing/2014/main" id="{5B804DDD-C6C1-2E42-BB6D-64D52478EB0F}"/>
              </a:ext>
            </a:extLst>
          </p:cNvPr>
          <p:cNvSpPr>
            <a:spLocks noGrp="1"/>
          </p:cNvSpPr>
          <p:nvPr>
            <p:ph type="body" sz="quarter" idx="13"/>
          </p:nvPr>
        </p:nvSpPr>
        <p:spPr>
          <a:xfrm>
            <a:off x="479376" y="730146"/>
            <a:ext cx="11261824" cy="352764"/>
          </a:xfrm>
        </p:spPr>
        <p:txBody>
          <a:bodyPr>
            <a:normAutofit/>
          </a:bodyPr>
          <a:lstStyle/>
          <a:p>
            <a:pPr>
              <a:lnSpc>
                <a:spcPct val="95000"/>
              </a:lnSpc>
            </a:pPr>
            <a:r>
              <a:rPr lang="fr-CH">
                <a:latin typeface="Arial"/>
                <a:cs typeface="Arial"/>
                <a:sym typeface="Arial"/>
              </a:rPr>
              <a:t>S’exercer avec les enfants</a:t>
            </a:r>
          </a:p>
        </p:txBody>
      </p:sp>
      <p:sp>
        <p:nvSpPr>
          <p:cNvPr id="10" name="Inhaltsplatzhalter 9">
            <a:extLst>
              <a:ext uri="{FF2B5EF4-FFF2-40B4-BE49-F238E27FC236}">
                <a16:creationId xmlns:a16="http://schemas.microsoft.com/office/drawing/2014/main" id="{043BB8B8-2C3F-61B4-572D-35C8C4C396D7}"/>
              </a:ext>
            </a:extLst>
          </p:cNvPr>
          <p:cNvSpPr>
            <a:spLocks noGrp="1"/>
          </p:cNvSpPr>
          <p:nvPr>
            <p:ph idx="14"/>
          </p:nvPr>
        </p:nvSpPr>
        <p:spPr>
          <a:xfrm>
            <a:off x="6239967" y="1484784"/>
            <a:ext cx="5472610" cy="4692179"/>
          </a:xfrm>
        </p:spPr>
        <p:txBody>
          <a:bodyPr>
            <a:normAutofit/>
          </a:bodyPr>
          <a:lstStyle/>
          <a:p>
            <a:pPr lvl="1"/>
            <a:r>
              <a:rPr lang="fr-CH">
                <a:latin typeface="Arial"/>
                <a:cs typeface="Arial"/>
                <a:sym typeface="Arial"/>
              </a:rPr>
              <a:t>Choisissez le chemin le plus sûr, qui n’est pas forcément le plus court.</a:t>
            </a:r>
          </a:p>
          <a:p>
            <a:pPr lvl="1"/>
            <a:r>
              <a:rPr lang="fr-CH">
                <a:latin typeface="Arial"/>
                <a:cs typeface="Arial"/>
                <a:sym typeface="Arial"/>
              </a:rPr>
              <a:t>Parcourez encore et encore le trajet scolaire avec votre enfant.</a:t>
            </a:r>
          </a:p>
          <a:p>
            <a:pPr lvl="1"/>
            <a:r>
              <a:rPr lang="fr-CH">
                <a:latin typeface="Arial"/>
                <a:cs typeface="Arial"/>
                <a:sym typeface="Arial"/>
              </a:rPr>
              <a:t>Prévoyez suffisamment de temps.</a:t>
            </a:r>
          </a:p>
          <a:p>
            <a:pPr marL="0" lvl="1" indent="0">
              <a:spcAft>
                <a:spcPts val="0"/>
              </a:spcAft>
              <a:buNone/>
            </a:pPr>
            <a:br>
              <a:rPr lang="fr-CH">
                <a:latin typeface="Arial"/>
                <a:cs typeface="Arial"/>
                <a:sym typeface="Arial"/>
              </a:rPr>
            </a:br>
            <a:r>
              <a:rPr lang="fr-CH">
                <a:latin typeface="Arial"/>
                <a:cs typeface="Arial"/>
                <a:sym typeface="Arial"/>
              </a:rPr>
              <a:t>Plus d’informations: </a:t>
            </a:r>
          </a:p>
          <a:p>
            <a:pPr marL="0" lvl="1" indent="0">
              <a:buNone/>
            </a:pPr>
            <a:r>
              <a:rPr lang="fr-CH">
                <a:solidFill>
                  <a:schemeClr val="accent2"/>
                </a:solidFill>
                <a:latin typeface="Arial"/>
                <a:cs typeface="Arial"/>
                <a:sym typeface="Arial"/>
                <a:hlinkClick r:id="rId4">
                  <a:extLst>
                    <a:ext uri="{A12FA001-AC4F-418D-AE19-62706E023703}">
                      <ahyp:hlinkClr xmlns:ahyp="http://schemas.microsoft.com/office/drawing/2018/hyperlinkcolor" val="tx"/>
                    </a:ext>
                  </a:extLst>
                </a:hlinkClick>
              </a:rPr>
              <a:t>bpa.ch/premiers-pas</a:t>
            </a:r>
            <a:endParaRPr lang="fr-CH">
              <a:solidFill>
                <a:schemeClr val="accent2"/>
              </a:solidFill>
              <a:latin typeface="Arial"/>
              <a:cs typeface="Arial"/>
              <a:sym typeface="Arial"/>
            </a:endParaRPr>
          </a:p>
          <a:p>
            <a:pPr marL="0" lvl="1" indent="0">
              <a:buNone/>
            </a:pPr>
            <a:endParaRPr lang="de-CH"/>
          </a:p>
        </p:txBody>
      </p:sp>
      <p:pic>
        <p:nvPicPr>
          <p:cNvPr id="9" name="Grafik 8">
            <a:extLst>
              <a:ext uri="{FF2B5EF4-FFF2-40B4-BE49-F238E27FC236}">
                <a16:creationId xmlns:a16="http://schemas.microsoft.com/office/drawing/2014/main" id="{E16B8D30-0EE4-F942-3D4C-CD589E668911}"/>
              </a:ext>
            </a:extLst>
          </p:cNvPr>
          <p:cNvPicPr>
            <a:picLocks noChangeAspect="1"/>
          </p:cNvPicPr>
          <p:nvPr/>
        </p:nvPicPr>
        <p:blipFill>
          <a:blip r:embed="rId5"/>
          <a:stretch>
            <a:fillRect/>
          </a:stretch>
        </p:blipFill>
        <p:spPr>
          <a:xfrm>
            <a:off x="682259" y="5877216"/>
            <a:ext cx="5413717" cy="304826"/>
          </a:xfrm>
          <a:prstGeom prst="rect">
            <a:avLst/>
          </a:prstGeom>
        </p:spPr>
      </p:pic>
      <p:pic>
        <p:nvPicPr>
          <p:cNvPr id="5" name="Grafik 4" descr="Ein Bild, das Muster, nähen, Pixel enthält.&#10;&#10;Automatisch generierte Beschreibung">
            <a:extLst>
              <a:ext uri="{FF2B5EF4-FFF2-40B4-BE49-F238E27FC236}">
                <a16:creationId xmlns:a16="http://schemas.microsoft.com/office/drawing/2014/main" id="{BB481D0C-7342-12C3-2EBB-4BBEB8C6BD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9967" y="5096963"/>
            <a:ext cx="1080000" cy="1080000"/>
          </a:xfrm>
          <a:prstGeom prst="rect">
            <a:avLst/>
          </a:prstGeom>
        </p:spPr>
      </p:pic>
    </p:spTree>
    <p:extLst>
      <p:ext uri="{BB962C8B-B14F-4D97-AF65-F5344CB8AC3E}">
        <p14:creationId xmlns:p14="http://schemas.microsoft.com/office/powerpoint/2010/main" val="2925666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E99F284-5F68-274B-8D2B-5AFA3900FEE3}"/>
              </a:ext>
            </a:extLst>
          </p:cNvPr>
          <p:cNvSpPr>
            <a:spLocks noGrp="1"/>
          </p:cNvSpPr>
          <p:nvPr>
            <p:ph idx="20"/>
          </p:nvPr>
        </p:nvSpPr>
        <p:spPr/>
        <p:txBody>
          <a:bodyPr/>
          <a:lstStyle/>
          <a:p>
            <a:pPr marL="0" lvl="1" indent="0">
              <a:buNone/>
            </a:pPr>
            <a:r>
              <a:rPr lang="fr-CH">
                <a:latin typeface="Arial"/>
                <a:cs typeface="Arial"/>
                <a:sym typeface="Arial"/>
              </a:rPr>
              <a:t>Des vêtements clairs, de couleurs vives et des éléments réfléchissants augmentent la visibilité des enfants:</a:t>
            </a:r>
          </a:p>
          <a:p>
            <a:pPr lvl="1"/>
            <a:r>
              <a:rPr lang="fr-CH">
                <a:latin typeface="Arial"/>
                <a:cs typeface="Arial"/>
                <a:sym typeface="Arial"/>
              </a:rPr>
              <a:t>Baudrier réfléchissant ou gilet de sécurité</a:t>
            </a:r>
          </a:p>
          <a:p>
            <a:pPr lvl="1"/>
            <a:r>
              <a:rPr lang="fr-CH">
                <a:latin typeface="Arial"/>
                <a:cs typeface="Arial"/>
                <a:sym typeface="Arial"/>
              </a:rPr>
              <a:t>Pendentifs réfléchissants</a:t>
            </a:r>
          </a:p>
          <a:p>
            <a:pPr lvl="1"/>
            <a:r>
              <a:rPr lang="fr-CH">
                <a:effectLst/>
                <a:latin typeface="Arial"/>
                <a:cs typeface="Arial"/>
                <a:sym typeface="Arial"/>
              </a:rPr>
              <a:t>Bandes réfléchissantes portées aux bras et aux chevilles</a:t>
            </a:r>
            <a:endParaRPr lang="de-CH">
              <a:latin typeface="Arial" panose="020B0604020202020204" pitchFamily="34" charset="0"/>
              <a:cs typeface="Arial" panose="020B0604020202020204" pitchFamily="34" charset="0"/>
            </a:endParaRPr>
          </a:p>
        </p:txBody>
      </p:sp>
      <p:pic>
        <p:nvPicPr>
          <p:cNvPr id="9" name="Bildplatzhalter 8" descr="Ein Bild, das draußen, Kleidung, Schuhwerk, Person enthält.  Automatisch generierte Beschreibung">
            <a:extLst>
              <a:ext uri="{FF2B5EF4-FFF2-40B4-BE49-F238E27FC236}">
                <a16:creationId xmlns:a16="http://schemas.microsoft.com/office/drawing/2014/main" id="{66B7C557-F762-CCFC-ECAB-BD7FD9E8CC7E}"/>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1355" r="18096"/>
          <a:stretch/>
        </p:blipFill>
        <p:spPr>
          <a:xfrm>
            <a:off x="263524" y="1268414"/>
            <a:ext cx="5258045" cy="4968875"/>
          </a:xfrm>
        </p:spPr>
      </p:pic>
      <p:sp>
        <p:nvSpPr>
          <p:cNvPr id="4" name="Titel 3">
            <a:extLst>
              <a:ext uri="{FF2B5EF4-FFF2-40B4-BE49-F238E27FC236}">
                <a16:creationId xmlns:a16="http://schemas.microsoft.com/office/drawing/2014/main" id="{B87020A3-3162-F39E-0EB3-A789BCA8750E}"/>
              </a:ext>
            </a:extLst>
          </p:cNvPr>
          <p:cNvSpPr>
            <a:spLocks noGrp="1"/>
          </p:cNvSpPr>
          <p:nvPr>
            <p:ph type="title"/>
          </p:nvPr>
        </p:nvSpPr>
        <p:spPr/>
        <p:txBody>
          <a:bodyPr/>
          <a:lstStyle/>
          <a:p>
            <a:r>
              <a:rPr lang="fr-CH" b="1">
                <a:latin typeface="Arial"/>
                <a:cs typeface="Arial"/>
                <a:sym typeface="Arial"/>
              </a:rPr>
              <a:t>Visibilité = sécurité</a:t>
            </a:r>
            <a:br>
              <a:rPr lang="fr-CH"/>
            </a:br>
            <a:br>
              <a:rPr lang="fr-CH"/>
            </a:br>
            <a:br>
              <a:rPr lang="fr-CH"/>
            </a:br>
            <a:endParaRPr lang="de-CH"/>
          </a:p>
        </p:txBody>
      </p:sp>
      <p:sp>
        <p:nvSpPr>
          <p:cNvPr id="5" name="Foliennummernplatzhalter 4">
            <a:extLst>
              <a:ext uri="{FF2B5EF4-FFF2-40B4-BE49-F238E27FC236}">
                <a16:creationId xmlns:a16="http://schemas.microsoft.com/office/drawing/2014/main" id="{82C36931-DA65-CE64-51C5-5EBDB1BA1C8F}"/>
              </a:ext>
            </a:extLst>
          </p:cNvPr>
          <p:cNvSpPr>
            <a:spLocks noGrp="1"/>
          </p:cNvSpPr>
          <p:nvPr>
            <p:ph type="sldNum" sz="quarter" idx="12"/>
          </p:nvPr>
        </p:nvSpPr>
        <p:spPr/>
        <p:txBody>
          <a:bodyPr/>
          <a:lstStyle/>
          <a:p>
            <a:fld id="{442AD375-037F-43D0-B059-5172DA06796A}" type="slidenum">
              <a:rPr lang="de-CH" smtClean="0"/>
              <a:pPr/>
              <a:t>11</a:t>
            </a:fld>
            <a:endParaRPr lang="de-CH"/>
          </a:p>
        </p:txBody>
      </p:sp>
      <p:sp>
        <p:nvSpPr>
          <p:cNvPr id="6" name="Textplatzhalter 5">
            <a:extLst>
              <a:ext uri="{FF2B5EF4-FFF2-40B4-BE49-F238E27FC236}">
                <a16:creationId xmlns:a16="http://schemas.microsoft.com/office/drawing/2014/main" id="{AC1DA3F8-F6A7-3A36-90B1-57C7B2EFAB52}"/>
              </a:ext>
            </a:extLst>
          </p:cNvPr>
          <p:cNvSpPr>
            <a:spLocks noGrp="1"/>
          </p:cNvSpPr>
          <p:nvPr>
            <p:ph type="body" sz="quarter" idx="13"/>
          </p:nvPr>
        </p:nvSpPr>
        <p:spPr/>
        <p:txBody>
          <a:bodyPr/>
          <a:lstStyle/>
          <a:p>
            <a:endParaRPr lang="de-CH"/>
          </a:p>
          <a:p>
            <a:endParaRPr lang="de-CH"/>
          </a:p>
          <a:p>
            <a:endParaRPr lang="de-CH"/>
          </a:p>
        </p:txBody>
      </p:sp>
      <p:sp>
        <p:nvSpPr>
          <p:cNvPr id="3" name="Textplatzhalter 6">
            <a:extLst>
              <a:ext uri="{FF2B5EF4-FFF2-40B4-BE49-F238E27FC236}">
                <a16:creationId xmlns:a16="http://schemas.microsoft.com/office/drawing/2014/main" id="{E39FBE0E-DDDA-26AC-FC14-CC00B5236662}"/>
              </a:ext>
            </a:extLst>
          </p:cNvPr>
          <p:cNvSpPr>
            <a:spLocks noGrp="1"/>
          </p:cNvSpPr>
          <p:nvPr>
            <p:ph type="body" sz="quarter" idx="15"/>
          </p:nvPr>
        </p:nvSpPr>
        <p:spPr>
          <a:xfrm>
            <a:off x="479425" y="5980113"/>
            <a:ext cx="5329238" cy="260350"/>
          </a:xfrm>
        </p:spPr>
        <p:txBody>
          <a:bodyPr/>
          <a:lstStyle/>
          <a:p>
            <a:r>
              <a:rPr lang="fr-CH"/>
              <a:t>Source de l’image: BPA</a:t>
            </a:r>
          </a:p>
        </p:txBody>
      </p:sp>
    </p:spTree>
    <p:extLst>
      <p:ext uri="{BB962C8B-B14F-4D97-AF65-F5344CB8AC3E}">
        <p14:creationId xmlns:p14="http://schemas.microsoft.com/office/powerpoint/2010/main" val="116243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id="{053523F3-FEBB-8B30-3E43-ED3B108C92A1}"/>
              </a:ext>
            </a:extLst>
          </p:cNvPr>
          <p:cNvSpPr>
            <a:spLocks noGrp="1"/>
          </p:cNvSpPr>
          <p:nvPr>
            <p:ph idx="20"/>
          </p:nvPr>
        </p:nvSpPr>
        <p:spPr/>
        <p:txBody>
          <a:bodyPr/>
          <a:lstStyle/>
          <a:p>
            <a:pPr marL="0" lvl="1" indent="0">
              <a:buNone/>
            </a:pPr>
            <a:r>
              <a:rPr lang="fr-CH">
                <a:latin typeface="Arial"/>
                <a:cs typeface="Arial"/>
                <a:sym typeface="Arial"/>
              </a:rPr>
              <a:t>Amener ses enfants en voiture à l’école devrait rester exceptionnel.</a:t>
            </a:r>
          </a:p>
          <a:p>
            <a:pPr lvl="1"/>
            <a:r>
              <a:rPr lang="fr-CH">
                <a:latin typeface="Arial"/>
                <a:cs typeface="Arial"/>
                <a:sym typeface="Arial"/>
              </a:rPr>
              <a:t>L’enfant n’apprend pas à se déplacer en toute sécurité dans la circulation routière.</a:t>
            </a:r>
          </a:p>
          <a:p>
            <a:pPr lvl="1"/>
            <a:r>
              <a:rPr lang="fr-CH">
                <a:latin typeface="Arial"/>
                <a:cs typeface="Arial"/>
                <a:sym typeface="Arial"/>
              </a:rPr>
              <a:t>Une augmentation du trafic aux abords des établissements scolaires représente un danger pour les autres enfants. </a:t>
            </a:r>
          </a:p>
          <a:p>
            <a:pPr lvl="1"/>
            <a:endParaRPr lang="de-CH"/>
          </a:p>
        </p:txBody>
      </p:sp>
      <p:pic>
        <p:nvPicPr>
          <p:cNvPr id="10" name="Espace réservé pour une image  8">
            <a:extLst>
              <a:ext uri="{FF2B5EF4-FFF2-40B4-BE49-F238E27FC236}">
                <a16:creationId xmlns:a16="http://schemas.microsoft.com/office/drawing/2014/main" id="{C42888D1-9A86-D2D0-5E4E-CC4E19E664F0}"/>
              </a:ext>
            </a:extLst>
          </p:cNvPr>
          <p:cNvPicPr>
            <a:picLocks noGrp="1" noChangeAspect="1"/>
          </p:cNvPicPr>
          <p:nvPr>
            <p:ph type="pic" sz="quarter" idx="14"/>
          </p:nvPr>
        </p:nvPicPr>
        <p:blipFill rotWithShape="1">
          <a:blip r:embed="rId3"/>
          <a:srcRect l="8932" r="8932"/>
          <a:stretch/>
        </p:blipFill>
        <p:spPr>
          <a:noFill/>
        </p:spPr>
      </p:pic>
      <p:sp>
        <p:nvSpPr>
          <p:cNvPr id="2" name="Titel 1">
            <a:extLst>
              <a:ext uri="{FF2B5EF4-FFF2-40B4-BE49-F238E27FC236}">
                <a16:creationId xmlns:a16="http://schemas.microsoft.com/office/drawing/2014/main" id="{F51CACCE-0E6D-49D7-A313-2E1FBF86AAB8}"/>
              </a:ext>
            </a:extLst>
          </p:cNvPr>
          <p:cNvSpPr>
            <a:spLocks noGrp="1"/>
          </p:cNvSpPr>
          <p:nvPr>
            <p:ph type="title"/>
          </p:nvPr>
        </p:nvSpPr>
        <p:spPr/>
        <p:txBody>
          <a:bodyPr/>
          <a:lstStyle/>
          <a:p>
            <a:r>
              <a:rPr lang="fr-CH" b="1">
                <a:latin typeface="Arial"/>
                <a:cs typeface="Arial"/>
                <a:sym typeface="Arial"/>
              </a:rPr>
              <a:t>Éviter d’amener les enfants en voiture à l’école</a:t>
            </a:r>
            <a:br>
              <a:rPr lang="fr-CH"/>
            </a:br>
            <a:br>
              <a:rPr lang="fr-CH"/>
            </a:br>
            <a:br>
              <a:rPr lang="fr-CH"/>
            </a:br>
            <a:endParaRPr lang="de-CH"/>
          </a:p>
        </p:txBody>
      </p:sp>
      <p:sp>
        <p:nvSpPr>
          <p:cNvPr id="3" name="Textplatzhalter 6">
            <a:extLst>
              <a:ext uri="{FF2B5EF4-FFF2-40B4-BE49-F238E27FC236}">
                <a16:creationId xmlns:a16="http://schemas.microsoft.com/office/drawing/2014/main" id="{60C1D7EB-327C-B949-F248-45FBB4B77C8B}"/>
              </a:ext>
            </a:extLst>
          </p:cNvPr>
          <p:cNvSpPr>
            <a:spLocks noGrp="1"/>
          </p:cNvSpPr>
          <p:nvPr>
            <p:ph type="body" sz="quarter" idx="15"/>
          </p:nvPr>
        </p:nvSpPr>
        <p:spPr>
          <a:xfrm>
            <a:off x="479425" y="5980113"/>
            <a:ext cx="5329238" cy="260350"/>
          </a:xfrm>
        </p:spPr>
        <p:txBody>
          <a:bodyPr/>
          <a:lstStyle/>
          <a:p>
            <a:r>
              <a:rPr lang="fr-CH"/>
              <a:t>Source de l’image: Getty Images</a:t>
            </a:r>
            <a:endParaRPr lang="de-CH"/>
          </a:p>
        </p:txBody>
      </p:sp>
    </p:spTree>
    <p:extLst>
      <p:ext uri="{BB962C8B-B14F-4D97-AF65-F5344CB8AC3E}">
        <p14:creationId xmlns:p14="http://schemas.microsoft.com/office/powerpoint/2010/main" val="82356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DFF5E6E-1F17-0C7B-19D2-E9BF987B30F7}"/>
              </a:ext>
            </a:extLst>
          </p:cNvPr>
          <p:cNvSpPr>
            <a:spLocks noGrp="1"/>
          </p:cNvSpPr>
          <p:nvPr>
            <p:ph idx="20"/>
          </p:nvPr>
        </p:nvSpPr>
        <p:spPr/>
        <p:txBody>
          <a:bodyPr/>
          <a:lstStyle/>
          <a:p>
            <a:pPr marL="0" lvl="1" indent="0">
              <a:buNone/>
            </a:pPr>
            <a:r>
              <a:rPr lang="fr-CH">
                <a:latin typeface="Arial"/>
                <a:cs typeface="Arial"/>
                <a:sym typeface="Arial"/>
              </a:rPr>
              <a:t>ne sont </a:t>
            </a:r>
            <a:r>
              <a:rPr lang="fr-CH" b="1">
                <a:latin typeface="Arial"/>
                <a:cs typeface="Arial"/>
                <a:sym typeface="Arial"/>
              </a:rPr>
              <a:t>pas</a:t>
            </a:r>
            <a:r>
              <a:rPr lang="fr-CH">
                <a:latin typeface="Arial"/>
                <a:cs typeface="Arial"/>
                <a:sym typeface="Arial"/>
              </a:rPr>
              <a:t> adaptés pour parcourir le chemin de l’école.</a:t>
            </a:r>
          </a:p>
          <a:p>
            <a:pPr lvl="1"/>
            <a:r>
              <a:rPr lang="fr-CH">
                <a:latin typeface="Arial"/>
                <a:cs typeface="Arial"/>
                <a:sym typeface="Arial"/>
              </a:rPr>
              <a:t>Ils exigent une attention plus marquée. </a:t>
            </a:r>
          </a:p>
          <a:p>
            <a:pPr lvl="1"/>
            <a:r>
              <a:rPr lang="fr-CH">
                <a:latin typeface="Arial"/>
                <a:cs typeface="Arial"/>
                <a:sym typeface="Arial"/>
              </a:rPr>
              <a:t>Il reste moins de temps pour réagir.</a:t>
            </a:r>
          </a:p>
          <a:p>
            <a:pPr lvl="1"/>
            <a:r>
              <a:rPr lang="fr-CH">
                <a:latin typeface="Arial"/>
                <a:cs typeface="Arial"/>
                <a:sym typeface="Arial"/>
              </a:rPr>
              <a:t>Le risque de blessures en cas d’accident augmente.</a:t>
            </a:r>
          </a:p>
          <a:p>
            <a:pPr lvl="2"/>
            <a:endParaRPr lang="de-CH"/>
          </a:p>
        </p:txBody>
      </p:sp>
      <p:sp>
        <p:nvSpPr>
          <p:cNvPr id="4" name="Titel 3">
            <a:extLst>
              <a:ext uri="{FF2B5EF4-FFF2-40B4-BE49-F238E27FC236}">
                <a16:creationId xmlns:a16="http://schemas.microsoft.com/office/drawing/2014/main" id="{A33A41ED-671A-C44D-5023-8212E56573F7}"/>
              </a:ext>
            </a:extLst>
          </p:cNvPr>
          <p:cNvSpPr>
            <a:spLocks noGrp="1"/>
          </p:cNvSpPr>
          <p:nvPr>
            <p:ph type="title"/>
          </p:nvPr>
        </p:nvSpPr>
        <p:spPr/>
        <p:txBody>
          <a:bodyPr/>
          <a:lstStyle/>
          <a:p>
            <a:r>
              <a:rPr lang="fr-CH" b="1">
                <a:latin typeface="Arial"/>
                <a:cs typeface="Arial"/>
                <a:sym typeface="Arial"/>
              </a:rPr>
              <a:t>Trottinettes, planches et patins à roulettes et autres engins</a:t>
            </a:r>
            <a:br>
              <a:rPr lang="fr-CH"/>
            </a:br>
            <a:br>
              <a:rPr lang="fr-CH"/>
            </a:br>
            <a:br>
              <a:rPr lang="fr-CH"/>
            </a:br>
            <a:endParaRPr lang="de-CH"/>
          </a:p>
        </p:txBody>
      </p:sp>
      <p:sp>
        <p:nvSpPr>
          <p:cNvPr id="5" name="Foliennummernplatzhalter 4">
            <a:extLst>
              <a:ext uri="{FF2B5EF4-FFF2-40B4-BE49-F238E27FC236}">
                <a16:creationId xmlns:a16="http://schemas.microsoft.com/office/drawing/2014/main" id="{2455E0FB-1F73-59D5-77DF-8F5266D16052}"/>
              </a:ext>
            </a:extLst>
          </p:cNvPr>
          <p:cNvSpPr>
            <a:spLocks noGrp="1"/>
          </p:cNvSpPr>
          <p:nvPr>
            <p:ph type="sldNum" sz="quarter" idx="12"/>
          </p:nvPr>
        </p:nvSpPr>
        <p:spPr/>
        <p:txBody>
          <a:bodyPr/>
          <a:lstStyle/>
          <a:p>
            <a:fld id="{442AD375-037F-43D0-B059-5172DA06796A}" type="slidenum">
              <a:rPr lang="de-CH" smtClean="0"/>
              <a:pPr/>
              <a:t>13</a:t>
            </a:fld>
            <a:endParaRPr lang="de-CH"/>
          </a:p>
        </p:txBody>
      </p:sp>
      <p:sp>
        <p:nvSpPr>
          <p:cNvPr id="6" name="Textplatzhalter 5">
            <a:extLst>
              <a:ext uri="{FF2B5EF4-FFF2-40B4-BE49-F238E27FC236}">
                <a16:creationId xmlns:a16="http://schemas.microsoft.com/office/drawing/2014/main" id="{2E55BEEA-ACEF-A388-FA86-FEE4BF60F332}"/>
              </a:ext>
            </a:extLst>
          </p:cNvPr>
          <p:cNvSpPr>
            <a:spLocks noGrp="1"/>
          </p:cNvSpPr>
          <p:nvPr>
            <p:ph type="body" sz="quarter" idx="13"/>
          </p:nvPr>
        </p:nvSpPr>
        <p:spPr/>
        <p:txBody>
          <a:bodyPr/>
          <a:lstStyle/>
          <a:p>
            <a:endParaRPr lang="de-CH"/>
          </a:p>
          <a:p>
            <a:endParaRPr lang="de-CH"/>
          </a:p>
          <a:p>
            <a:endParaRPr lang="de-CH"/>
          </a:p>
          <a:p>
            <a:endParaRPr lang="de-CH"/>
          </a:p>
        </p:txBody>
      </p:sp>
      <p:sp>
        <p:nvSpPr>
          <p:cNvPr id="7" name="Textplatzhalter 6">
            <a:extLst>
              <a:ext uri="{FF2B5EF4-FFF2-40B4-BE49-F238E27FC236}">
                <a16:creationId xmlns:a16="http://schemas.microsoft.com/office/drawing/2014/main" id="{44629FC1-28BF-F80D-F8CC-912C0D1B9429}"/>
              </a:ext>
            </a:extLst>
          </p:cNvPr>
          <p:cNvSpPr>
            <a:spLocks noGrp="1"/>
          </p:cNvSpPr>
          <p:nvPr>
            <p:ph type="body" sz="quarter" idx="15"/>
          </p:nvPr>
        </p:nvSpPr>
        <p:spPr/>
        <p:txBody>
          <a:bodyPr/>
          <a:lstStyle/>
          <a:p>
            <a:endParaRPr lang="de-CH"/>
          </a:p>
        </p:txBody>
      </p:sp>
      <p:pic>
        <p:nvPicPr>
          <p:cNvPr id="10" name="Espace réservé pour une image  8">
            <a:extLst>
              <a:ext uri="{FF2B5EF4-FFF2-40B4-BE49-F238E27FC236}">
                <a16:creationId xmlns:a16="http://schemas.microsoft.com/office/drawing/2014/main" id="{3C0D1A3A-9D77-6773-D76D-E4ED307C24F2}"/>
              </a:ext>
            </a:extLst>
          </p:cNvPr>
          <p:cNvPicPr>
            <a:picLocks noGrp="1" noChangeAspect="1"/>
          </p:cNvPicPr>
          <p:nvPr>
            <p:ph type="pic" sz="quarter" idx="14"/>
          </p:nvPr>
        </p:nvPicPr>
        <p:blipFill>
          <a:blip r:embed="rId3"/>
          <a:srcRect t="2947" b="2947"/>
          <a:stretch/>
        </p:blipFill>
        <p:spPr>
          <a:xfrm>
            <a:off x="263525" y="1268413"/>
            <a:ext cx="5761038" cy="4968875"/>
          </a:xfrm>
        </p:spPr>
      </p:pic>
      <p:sp>
        <p:nvSpPr>
          <p:cNvPr id="3" name="Textplatzhalter 6">
            <a:extLst>
              <a:ext uri="{FF2B5EF4-FFF2-40B4-BE49-F238E27FC236}">
                <a16:creationId xmlns:a16="http://schemas.microsoft.com/office/drawing/2014/main" id="{BF4BD7EA-F525-24C6-D717-A1F7A2BCBEC5}"/>
              </a:ext>
            </a:extLst>
          </p:cNvPr>
          <p:cNvSpPr txBox="1">
            <a:spLocks/>
          </p:cNvSpPr>
          <p:nvPr/>
        </p:nvSpPr>
        <p:spPr>
          <a:xfrm>
            <a:off x="623391" y="5994436"/>
            <a:ext cx="5328643" cy="260374"/>
          </a:xfrm>
          <a:prstGeom prst="rect">
            <a:avLst/>
          </a:prstGeom>
        </p:spPr>
        <p:txBody>
          <a:bodyPr vert="horz" lIns="0" tIns="0" rIns="0" bIns="0" rtlCol="0">
            <a:noAutofit/>
          </a:bodyPr>
          <a:lstStyle>
            <a:lvl1pPr marL="0" indent="0" algn="l" defTabSz="914488" rtl="0" eaLnBrk="1" latinLnBrk="0" hangingPunct="1">
              <a:lnSpc>
                <a:spcPct val="105000"/>
              </a:lnSpc>
              <a:spcBef>
                <a:spcPts val="0"/>
              </a:spcBef>
              <a:spcAft>
                <a:spcPts val="1200"/>
              </a:spcAft>
              <a:buFont typeface="Arial" panose="020B0604020202020204" pitchFamily="34" charset="0"/>
              <a:buNone/>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lgn="l" defTabSz="914488" rtl="0" eaLnBrk="1" latinLnBrk="0" hangingPunct="1">
              <a:lnSpc>
                <a:spcPct val="105000"/>
              </a:lnSpc>
              <a:spcBef>
                <a:spcPts val="0"/>
              </a:spcBef>
              <a:spcAft>
                <a:spcPts val="1200"/>
              </a:spcAft>
              <a:buClr>
                <a:schemeClr val="accent2"/>
              </a:buClr>
              <a:buFont typeface="Suisse Int'l" panose="020B0504000000000000" pitchFamily="34" charset="0"/>
              <a:buNone/>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a:t>Source de l’image: Getty Images</a:t>
            </a:r>
          </a:p>
        </p:txBody>
      </p:sp>
    </p:spTree>
    <p:extLst>
      <p:ext uri="{BB962C8B-B14F-4D97-AF65-F5344CB8AC3E}">
        <p14:creationId xmlns:p14="http://schemas.microsoft.com/office/powerpoint/2010/main" val="1515712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0C8A9349-64A8-7CB4-90A7-F5D3EEE6D50E}"/>
              </a:ext>
            </a:extLst>
          </p:cNvPr>
          <p:cNvSpPr>
            <a:spLocks noGrp="1"/>
          </p:cNvSpPr>
          <p:nvPr>
            <p:ph type="subTitle" idx="1"/>
          </p:nvPr>
        </p:nvSpPr>
        <p:spPr/>
        <p:txBody>
          <a:bodyPr/>
          <a:lstStyle/>
          <a:p>
            <a:r>
              <a:rPr lang="fr-CH">
                <a:latin typeface="Arial"/>
                <a:cs typeface="Arial"/>
                <a:sym typeface="Arial"/>
              </a:rPr>
              <a:t>Offres et possibilités</a:t>
            </a:r>
          </a:p>
        </p:txBody>
      </p:sp>
      <p:sp>
        <p:nvSpPr>
          <p:cNvPr id="3" name="Titre 2">
            <a:extLst>
              <a:ext uri="{FF2B5EF4-FFF2-40B4-BE49-F238E27FC236}">
                <a16:creationId xmlns:a16="http://schemas.microsoft.com/office/drawing/2014/main" id="{440E8F84-B39A-D5CD-40B0-F9A9CD3DE5AD}"/>
              </a:ext>
            </a:extLst>
          </p:cNvPr>
          <p:cNvSpPr>
            <a:spLocks noGrp="1"/>
          </p:cNvSpPr>
          <p:nvPr>
            <p:ph type="ctrTitle"/>
          </p:nvPr>
        </p:nvSpPr>
        <p:spPr/>
        <p:txBody>
          <a:bodyPr/>
          <a:lstStyle/>
          <a:p>
            <a:r>
              <a:rPr lang="fr-CH">
                <a:latin typeface="Arial"/>
                <a:cs typeface="Arial"/>
                <a:sym typeface="Arial"/>
              </a:rPr>
              <a:t>Plus de sécurité sur le chemin de l’école</a:t>
            </a:r>
          </a:p>
        </p:txBody>
      </p:sp>
    </p:spTree>
    <p:extLst>
      <p:ext uri="{BB962C8B-B14F-4D97-AF65-F5344CB8AC3E}">
        <p14:creationId xmlns:p14="http://schemas.microsoft.com/office/powerpoint/2010/main" val="36661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16FF1C0C-8937-A7A9-3B8F-0C946260197C}"/>
              </a:ext>
            </a:extLst>
          </p:cNvPr>
          <p:cNvSpPr>
            <a:spLocks noGrp="1"/>
          </p:cNvSpPr>
          <p:nvPr>
            <p:ph idx="20"/>
          </p:nvPr>
        </p:nvSpPr>
        <p:spPr/>
        <p:txBody>
          <a:bodyPr/>
          <a:lstStyle/>
          <a:p>
            <a:pPr marL="0" lvl="1" indent="0">
              <a:buNone/>
            </a:pPr>
            <a:r>
              <a:rPr lang="fr-CH">
                <a:latin typeface="Arial"/>
                <a:cs typeface="Arial"/>
                <a:sym typeface="Arial"/>
              </a:rPr>
              <a:t>Les patrouilleuses et patrouilleurs adultes aident les enfants à traverser la route.</a:t>
            </a:r>
          </a:p>
          <a:p>
            <a:pPr lvl="1"/>
            <a:r>
              <a:rPr lang="fr-CH">
                <a:latin typeface="Arial"/>
                <a:cs typeface="Arial"/>
                <a:sym typeface="Arial"/>
              </a:rPr>
              <a:t>Elles et ils sont </a:t>
            </a:r>
            <a:r>
              <a:rPr lang="fr-CH" err="1">
                <a:latin typeface="Arial"/>
                <a:cs typeface="Arial"/>
                <a:sym typeface="Arial"/>
              </a:rPr>
              <a:t>posté·es</a:t>
            </a:r>
            <a:r>
              <a:rPr lang="fr-CH">
                <a:latin typeface="Arial"/>
                <a:cs typeface="Arial"/>
                <a:sym typeface="Arial"/>
              </a:rPr>
              <a:t> aux passages piétons.</a:t>
            </a:r>
          </a:p>
          <a:p>
            <a:pPr lvl="1"/>
            <a:r>
              <a:rPr lang="fr-CH">
                <a:latin typeface="Arial"/>
                <a:cs typeface="Arial"/>
                <a:sym typeface="Arial"/>
              </a:rPr>
              <a:t>Elles et ils arrêtent les véhicules.</a:t>
            </a:r>
          </a:p>
          <a:p>
            <a:pPr lvl="1"/>
            <a:r>
              <a:rPr lang="fr-CH">
                <a:latin typeface="Arial"/>
                <a:cs typeface="Arial"/>
                <a:sym typeface="Arial"/>
              </a:rPr>
              <a:t>L’autorisation et la formation sont assurées par la police.</a:t>
            </a:r>
          </a:p>
          <a:p>
            <a:pPr marL="0" lvl="1" indent="0">
              <a:buNone/>
            </a:pPr>
            <a:endParaRPr lang="de-CH"/>
          </a:p>
        </p:txBody>
      </p:sp>
      <p:pic>
        <p:nvPicPr>
          <p:cNvPr id="9" name="Bildplatzhalter 8" descr="Ein Bild, das draußen, Kleidung, Straße, Schuhwerk enthält.  Automatisch generierte Beschreibung">
            <a:extLst>
              <a:ext uri="{FF2B5EF4-FFF2-40B4-BE49-F238E27FC236}">
                <a16:creationId xmlns:a16="http://schemas.microsoft.com/office/drawing/2014/main" id="{AC3302E6-C988-8BA3-F2A8-858B48284E1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1347" r="11347"/>
          <a:stretch/>
        </p:blipFill>
        <p:spPr/>
      </p:pic>
      <p:sp>
        <p:nvSpPr>
          <p:cNvPr id="10" name="Titel 9">
            <a:extLst>
              <a:ext uri="{FF2B5EF4-FFF2-40B4-BE49-F238E27FC236}">
                <a16:creationId xmlns:a16="http://schemas.microsoft.com/office/drawing/2014/main" id="{4F5A4008-E079-6A7F-40C2-7FFDBAE99417}"/>
              </a:ext>
            </a:extLst>
          </p:cNvPr>
          <p:cNvSpPr>
            <a:spLocks noGrp="1"/>
          </p:cNvSpPr>
          <p:nvPr>
            <p:ph type="title"/>
          </p:nvPr>
        </p:nvSpPr>
        <p:spPr/>
        <p:txBody>
          <a:bodyPr/>
          <a:lstStyle/>
          <a:p>
            <a:r>
              <a:rPr lang="fr-CH" b="1">
                <a:latin typeface="Arial"/>
                <a:cs typeface="Arial"/>
                <a:sym typeface="Arial"/>
              </a:rPr>
              <a:t>Patrouilleuses et patrouilleurs</a:t>
            </a:r>
            <a:br>
              <a:rPr lang="fr-CH"/>
            </a:br>
            <a:endParaRPr lang="de-CH"/>
          </a:p>
        </p:txBody>
      </p:sp>
      <p:sp>
        <p:nvSpPr>
          <p:cNvPr id="5" name="Foliennummernplatzhalter 4">
            <a:extLst>
              <a:ext uri="{FF2B5EF4-FFF2-40B4-BE49-F238E27FC236}">
                <a16:creationId xmlns:a16="http://schemas.microsoft.com/office/drawing/2014/main" id="{B5372531-11B7-8CE0-5604-13998086F4E4}"/>
              </a:ext>
            </a:extLst>
          </p:cNvPr>
          <p:cNvSpPr>
            <a:spLocks noGrp="1"/>
          </p:cNvSpPr>
          <p:nvPr>
            <p:ph type="sldNum" sz="quarter" idx="12"/>
          </p:nvPr>
        </p:nvSpPr>
        <p:spPr/>
        <p:txBody>
          <a:bodyPr/>
          <a:lstStyle/>
          <a:p>
            <a:fld id="{442AD375-037F-43D0-B059-5172DA06796A}" type="slidenum">
              <a:rPr lang="de-CH" smtClean="0"/>
              <a:pPr/>
              <a:t>15</a:t>
            </a:fld>
            <a:endParaRPr lang="de-CH"/>
          </a:p>
        </p:txBody>
      </p:sp>
      <p:sp>
        <p:nvSpPr>
          <p:cNvPr id="2" name="Textplatzhalter 6">
            <a:extLst>
              <a:ext uri="{FF2B5EF4-FFF2-40B4-BE49-F238E27FC236}">
                <a16:creationId xmlns:a16="http://schemas.microsoft.com/office/drawing/2014/main" id="{DBF8E274-A158-CD76-1B7D-F1EE62410211}"/>
              </a:ext>
            </a:extLst>
          </p:cNvPr>
          <p:cNvSpPr>
            <a:spLocks noGrp="1"/>
          </p:cNvSpPr>
          <p:nvPr>
            <p:ph type="body" sz="quarter" idx="15"/>
          </p:nvPr>
        </p:nvSpPr>
        <p:spPr>
          <a:xfrm>
            <a:off x="479425" y="5980113"/>
            <a:ext cx="5329238" cy="260350"/>
          </a:xfrm>
        </p:spPr>
        <p:txBody>
          <a:bodyPr/>
          <a:lstStyle/>
          <a:p>
            <a:r>
              <a:rPr lang="fr-CH"/>
              <a:t>Source de l’image: BPA</a:t>
            </a:r>
          </a:p>
        </p:txBody>
      </p:sp>
    </p:spTree>
    <p:extLst>
      <p:ext uri="{BB962C8B-B14F-4D97-AF65-F5344CB8AC3E}">
        <p14:creationId xmlns:p14="http://schemas.microsoft.com/office/powerpoint/2010/main" val="2407071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Kleidung, Person, draußen, Menschliches Gesicht enthält.  Automatisch generierte Beschreibung">
            <a:extLst>
              <a:ext uri="{FF2B5EF4-FFF2-40B4-BE49-F238E27FC236}">
                <a16:creationId xmlns:a16="http://schemas.microsoft.com/office/drawing/2014/main" id="{D57D9A1E-16F7-B6B3-E124-5FC0E9E20CAD}"/>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 t="22855" r="-2" b="19641"/>
          <a:stretch/>
        </p:blipFill>
        <p:spPr>
          <a:xfrm>
            <a:off x="263413" y="1340769"/>
            <a:ext cx="5777807" cy="4983831"/>
          </a:xfrm>
        </p:spPr>
      </p:pic>
      <p:sp>
        <p:nvSpPr>
          <p:cNvPr id="13" name="Inhaltsplatzhalter 12">
            <a:extLst>
              <a:ext uri="{FF2B5EF4-FFF2-40B4-BE49-F238E27FC236}">
                <a16:creationId xmlns:a16="http://schemas.microsoft.com/office/drawing/2014/main" id="{5B206BAE-EB6A-1005-8F9B-7B884240161F}"/>
              </a:ext>
            </a:extLst>
          </p:cNvPr>
          <p:cNvSpPr>
            <a:spLocks noGrp="1"/>
          </p:cNvSpPr>
          <p:nvPr>
            <p:ph idx="20"/>
          </p:nvPr>
        </p:nvSpPr>
        <p:spPr/>
        <p:txBody>
          <a:bodyPr/>
          <a:lstStyle/>
          <a:p>
            <a:pPr marL="0" lvl="1" indent="0">
              <a:spcAft>
                <a:spcPts val="600"/>
              </a:spcAft>
              <a:buNone/>
            </a:pPr>
            <a:r>
              <a:rPr lang="fr-CH">
                <a:latin typeface="Arial"/>
                <a:cs typeface="Arial"/>
                <a:sym typeface="Arial"/>
              </a:rPr>
              <a:t>Le Pedibus</a:t>
            </a:r>
          </a:p>
          <a:p>
            <a:pPr marL="261962" lvl="2" indent="0">
              <a:spcAft>
                <a:spcPts val="600"/>
              </a:spcAft>
              <a:buNone/>
            </a:pPr>
            <a:r>
              <a:rPr lang="fr-CH">
                <a:latin typeface="Arial"/>
                <a:cs typeface="Arial"/>
                <a:sym typeface="Arial"/>
              </a:rPr>
              <a:t>amène les enfants à l’école à pied;</a:t>
            </a:r>
          </a:p>
          <a:p>
            <a:pPr marL="261962" lvl="2" indent="0">
              <a:spcAft>
                <a:spcPts val="600"/>
              </a:spcAft>
              <a:buNone/>
            </a:pPr>
            <a:r>
              <a:rPr lang="fr-CH">
                <a:latin typeface="Arial"/>
                <a:cs typeface="Arial"/>
                <a:sym typeface="Arial"/>
              </a:rPr>
              <a:t>a un horaire, suit un itinéraire prédéfini et revient chercher les enfants après l’école;</a:t>
            </a:r>
          </a:p>
          <a:p>
            <a:pPr marL="261962" lvl="2" indent="0">
              <a:spcAft>
                <a:spcPts val="2400"/>
              </a:spcAft>
              <a:buNone/>
            </a:pPr>
            <a:r>
              <a:rPr lang="fr-CH">
                <a:latin typeface="Arial"/>
                <a:cs typeface="Arial"/>
                <a:sym typeface="Arial"/>
              </a:rPr>
              <a:t>est conduit par des adultes.</a:t>
            </a:r>
          </a:p>
          <a:p>
            <a:r>
              <a:rPr lang="fr-CH">
                <a:latin typeface="Arial"/>
                <a:cs typeface="Arial"/>
                <a:sym typeface="Arial"/>
              </a:rPr>
              <a:t>Plus d’informations sur </a:t>
            </a:r>
            <a:r>
              <a:rPr lang="fr-CH">
                <a:solidFill>
                  <a:schemeClr val="accent2"/>
                </a:solidFill>
                <a:latin typeface="Arial"/>
                <a:cs typeface="Arial"/>
                <a:sym typeface="Arial"/>
                <a:hlinkClick r:id="rId4">
                  <a:extLst>
                    <a:ext uri="{A12FA001-AC4F-418D-AE19-62706E023703}">
                      <ahyp:hlinkClr xmlns:ahyp="http://schemas.microsoft.com/office/drawing/2018/hyperlinkcolor" val="tx"/>
                    </a:ext>
                  </a:extLst>
                </a:hlinkClick>
              </a:rPr>
              <a:t>pedibus.ch</a:t>
            </a:r>
            <a:endParaRPr lang="fr-CH">
              <a:solidFill>
                <a:schemeClr val="accent2"/>
              </a:solidFill>
              <a:latin typeface="Arial"/>
              <a:cs typeface="Arial"/>
              <a:sym typeface="Arial"/>
            </a:endParaRPr>
          </a:p>
        </p:txBody>
      </p:sp>
      <p:sp>
        <p:nvSpPr>
          <p:cNvPr id="9" name="Titel 8">
            <a:extLst>
              <a:ext uri="{FF2B5EF4-FFF2-40B4-BE49-F238E27FC236}">
                <a16:creationId xmlns:a16="http://schemas.microsoft.com/office/drawing/2014/main" id="{923F69FF-9D8B-8F0F-9C9D-89A4BF9CC8E9}"/>
              </a:ext>
            </a:extLst>
          </p:cNvPr>
          <p:cNvSpPr>
            <a:spLocks noGrp="1"/>
          </p:cNvSpPr>
          <p:nvPr>
            <p:ph type="title"/>
          </p:nvPr>
        </p:nvSpPr>
        <p:spPr/>
        <p:txBody>
          <a:bodyPr/>
          <a:lstStyle/>
          <a:p>
            <a:r>
              <a:rPr lang="fr-CH" b="1">
                <a:latin typeface="Arial"/>
                <a:cs typeface="Arial"/>
                <a:sym typeface="Arial"/>
              </a:rPr>
              <a:t>Pedibus</a:t>
            </a:r>
            <a:br>
              <a:rPr lang="fr-CH"/>
            </a:br>
            <a:br>
              <a:rPr lang="fr-CH"/>
            </a:br>
            <a:endParaRPr lang="de-CH"/>
          </a:p>
        </p:txBody>
      </p:sp>
      <p:sp>
        <p:nvSpPr>
          <p:cNvPr id="10" name="Textplatzhalter 9">
            <a:extLst>
              <a:ext uri="{FF2B5EF4-FFF2-40B4-BE49-F238E27FC236}">
                <a16:creationId xmlns:a16="http://schemas.microsoft.com/office/drawing/2014/main" id="{670245ED-078B-2E0F-A9AD-C43548C26145}"/>
              </a:ext>
            </a:extLst>
          </p:cNvPr>
          <p:cNvSpPr>
            <a:spLocks noGrp="1"/>
          </p:cNvSpPr>
          <p:nvPr>
            <p:ph type="body" sz="quarter" idx="13"/>
          </p:nvPr>
        </p:nvSpPr>
        <p:spPr/>
        <p:txBody>
          <a:bodyPr/>
          <a:lstStyle/>
          <a:p>
            <a:endParaRPr lang="de-CH"/>
          </a:p>
        </p:txBody>
      </p:sp>
      <p:sp>
        <p:nvSpPr>
          <p:cNvPr id="12" name="Textplatzhalter 11">
            <a:extLst>
              <a:ext uri="{FF2B5EF4-FFF2-40B4-BE49-F238E27FC236}">
                <a16:creationId xmlns:a16="http://schemas.microsoft.com/office/drawing/2014/main" id="{5B5E688A-01E1-D4D0-DFC9-17ECA33A9E9A}"/>
              </a:ext>
            </a:extLst>
          </p:cNvPr>
          <p:cNvSpPr>
            <a:spLocks noGrp="1"/>
          </p:cNvSpPr>
          <p:nvPr>
            <p:ph type="body" sz="quarter" idx="15"/>
          </p:nvPr>
        </p:nvSpPr>
        <p:spPr/>
        <p:txBody>
          <a:bodyPr/>
          <a:lstStyle/>
          <a:p>
            <a:r>
              <a:rPr lang="fr-CH"/>
              <a:t>Source de l’image: ATE</a:t>
            </a:r>
          </a:p>
        </p:txBody>
      </p:sp>
      <p:pic>
        <p:nvPicPr>
          <p:cNvPr id="4" name="Grafik 3" descr="Ein Bild, das Muster, Quadrat, Grafiken, Pixel enthält.&#10;&#10;Automatisch generierte Beschreibung">
            <a:extLst>
              <a:ext uri="{FF2B5EF4-FFF2-40B4-BE49-F238E27FC236}">
                <a16:creationId xmlns:a16="http://schemas.microsoft.com/office/drawing/2014/main" id="{EDCC8836-324B-4AF1-D500-AB3FD3DB45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9967" y="5244600"/>
            <a:ext cx="1080000" cy="1080000"/>
          </a:xfrm>
          <a:prstGeom prst="rect">
            <a:avLst/>
          </a:prstGeom>
        </p:spPr>
      </p:pic>
    </p:spTree>
    <p:extLst>
      <p:ext uri="{BB962C8B-B14F-4D97-AF65-F5344CB8AC3E}">
        <p14:creationId xmlns:p14="http://schemas.microsoft.com/office/powerpoint/2010/main" val="201412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descr="Ein Bild, das Person, Kleidung, Menschliches Gesicht, Jeans enthält.">
            <a:extLst>
              <a:ext uri="{FF2B5EF4-FFF2-40B4-BE49-F238E27FC236}">
                <a16:creationId xmlns:a16="http://schemas.microsoft.com/office/drawing/2014/main" id="{A0CA31E4-B906-728C-6F93-A532E48C1F9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1333" r="11333"/>
          <a:stretch>
            <a:fillRect/>
          </a:stretch>
        </p:blipFill>
        <p:spPr/>
      </p:pic>
      <p:sp>
        <p:nvSpPr>
          <p:cNvPr id="2" name="Inhaltsplatzhalter 1">
            <a:extLst>
              <a:ext uri="{FF2B5EF4-FFF2-40B4-BE49-F238E27FC236}">
                <a16:creationId xmlns:a16="http://schemas.microsoft.com/office/drawing/2014/main" id="{C0ABE6B1-D9AF-E13B-6DE9-331066669F89}"/>
              </a:ext>
            </a:extLst>
          </p:cNvPr>
          <p:cNvSpPr>
            <a:spLocks noGrp="1"/>
          </p:cNvSpPr>
          <p:nvPr>
            <p:ph idx="20"/>
          </p:nvPr>
        </p:nvSpPr>
        <p:spPr/>
        <p:txBody>
          <a:bodyPr/>
          <a:lstStyle/>
          <a:p>
            <a:pPr marL="0" lvl="1" indent="0">
              <a:buNone/>
            </a:pPr>
            <a:r>
              <a:rPr lang="fr-CH">
                <a:latin typeface="Arial"/>
                <a:cs typeface="Arial"/>
                <a:sym typeface="Arial"/>
              </a:rPr>
              <a:t>Le bus scolaire est initié par la commune ou le canton lorsque le chemin de l’école n’est pas acceptable pour les enfants. </a:t>
            </a:r>
          </a:p>
        </p:txBody>
      </p:sp>
      <p:sp>
        <p:nvSpPr>
          <p:cNvPr id="4" name="Titel 3">
            <a:extLst>
              <a:ext uri="{FF2B5EF4-FFF2-40B4-BE49-F238E27FC236}">
                <a16:creationId xmlns:a16="http://schemas.microsoft.com/office/drawing/2014/main" id="{CC06CADF-E6B3-A7D3-C3E1-C67BAA543D83}"/>
              </a:ext>
            </a:extLst>
          </p:cNvPr>
          <p:cNvSpPr>
            <a:spLocks noGrp="1"/>
          </p:cNvSpPr>
          <p:nvPr>
            <p:ph type="title"/>
          </p:nvPr>
        </p:nvSpPr>
        <p:spPr/>
        <p:txBody>
          <a:bodyPr/>
          <a:lstStyle/>
          <a:p>
            <a:r>
              <a:rPr lang="fr-CH" b="1">
                <a:latin typeface="Arial"/>
                <a:cs typeface="Arial"/>
                <a:sym typeface="Arial"/>
              </a:rPr>
              <a:t>Bus scolaire</a:t>
            </a:r>
            <a:br>
              <a:rPr lang="fr-CH"/>
            </a:br>
            <a:endParaRPr lang="de-CH"/>
          </a:p>
        </p:txBody>
      </p:sp>
      <p:sp>
        <p:nvSpPr>
          <p:cNvPr id="5" name="Foliennummernplatzhalter 4">
            <a:extLst>
              <a:ext uri="{FF2B5EF4-FFF2-40B4-BE49-F238E27FC236}">
                <a16:creationId xmlns:a16="http://schemas.microsoft.com/office/drawing/2014/main" id="{17D18511-9078-9E28-4041-82671EEE10D0}"/>
              </a:ext>
            </a:extLst>
          </p:cNvPr>
          <p:cNvSpPr>
            <a:spLocks noGrp="1"/>
          </p:cNvSpPr>
          <p:nvPr>
            <p:ph type="sldNum" sz="quarter" idx="12"/>
          </p:nvPr>
        </p:nvSpPr>
        <p:spPr/>
        <p:txBody>
          <a:bodyPr/>
          <a:lstStyle/>
          <a:p>
            <a:fld id="{442AD375-037F-43D0-B059-5172DA06796A}" type="slidenum">
              <a:rPr lang="de-CH" smtClean="0"/>
              <a:pPr/>
              <a:t>17</a:t>
            </a:fld>
            <a:endParaRPr lang="de-CH"/>
          </a:p>
        </p:txBody>
      </p:sp>
      <p:sp>
        <p:nvSpPr>
          <p:cNvPr id="6" name="Textplatzhalter 5">
            <a:extLst>
              <a:ext uri="{FF2B5EF4-FFF2-40B4-BE49-F238E27FC236}">
                <a16:creationId xmlns:a16="http://schemas.microsoft.com/office/drawing/2014/main" id="{962DF3D9-F392-8E53-C5B9-D1E0362D072E}"/>
              </a:ext>
            </a:extLst>
          </p:cNvPr>
          <p:cNvSpPr>
            <a:spLocks noGrp="1"/>
          </p:cNvSpPr>
          <p:nvPr>
            <p:ph type="body" sz="quarter" idx="13"/>
          </p:nvPr>
        </p:nvSpPr>
        <p:spPr/>
        <p:txBody>
          <a:bodyPr/>
          <a:lstStyle/>
          <a:p>
            <a:endParaRPr lang="de-CH"/>
          </a:p>
        </p:txBody>
      </p:sp>
      <p:sp>
        <p:nvSpPr>
          <p:cNvPr id="7" name="Textplatzhalter 6">
            <a:extLst>
              <a:ext uri="{FF2B5EF4-FFF2-40B4-BE49-F238E27FC236}">
                <a16:creationId xmlns:a16="http://schemas.microsoft.com/office/drawing/2014/main" id="{913EB375-817A-0762-3E7A-34463BE72093}"/>
              </a:ext>
            </a:extLst>
          </p:cNvPr>
          <p:cNvSpPr>
            <a:spLocks noGrp="1"/>
          </p:cNvSpPr>
          <p:nvPr>
            <p:ph type="body" sz="quarter" idx="15"/>
          </p:nvPr>
        </p:nvSpPr>
        <p:spPr/>
        <p:txBody>
          <a:bodyPr/>
          <a:lstStyle/>
          <a:p>
            <a:r>
              <a:rPr lang="fr-CH"/>
              <a:t>Source de l’image: Getty Images</a:t>
            </a:r>
            <a:endParaRPr lang="de-CH"/>
          </a:p>
        </p:txBody>
      </p:sp>
    </p:spTree>
    <p:extLst>
      <p:ext uri="{BB962C8B-B14F-4D97-AF65-F5344CB8AC3E}">
        <p14:creationId xmlns:p14="http://schemas.microsoft.com/office/powerpoint/2010/main" val="1614150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C549117-D12F-3502-C92B-F9FA997947B6}"/>
              </a:ext>
            </a:extLst>
          </p:cNvPr>
          <p:cNvSpPr>
            <a:spLocks noGrp="1"/>
          </p:cNvSpPr>
          <p:nvPr>
            <p:ph type="subTitle" idx="1"/>
          </p:nvPr>
        </p:nvSpPr>
        <p:spPr/>
        <p:txBody>
          <a:bodyPr/>
          <a:lstStyle/>
          <a:p>
            <a:r>
              <a:rPr lang="fr-CH" sz="3200">
                <a:solidFill>
                  <a:schemeClr val="bg1"/>
                </a:solidFill>
                <a:latin typeface="Arial"/>
                <a:cs typeface="Arial"/>
                <a:sym typeface="Arial"/>
              </a:rPr>
              <a:t>Plus d’informations: </a:t>
            </a:r>
          </a:p>
          <a:p>
            <a:r>
              <a:rPr lang="fr-CH" sz="3200">
                <a:solidFill>
                  <a:schemeClr val="accent1">
                    <a:lumMod val="40000"/>
                    <a:lumOff val="60000"/>
                  </a:schemeClr>
                </a:solidFill>
                <a:latin typeface="Arial"/>
                <a:cs typeface="Arial"/>
                <a:sym typeface="Arial"/>
                <a:hlinkClick r:id="rId3">
                  <a:extLst>
                    <a:ext uri="{A12FA001-AC4F-418D-AE19-62706E023703}">
                      <ahyp:hlinkClr xmlns:ahyp="http://schemas.microsoft.com/office/drawing/2018/hyperlinkcolor" val="tx"/>
                    </a:ext>
                  </a:extLst>
                </a:hlinkClick>
              </a:rPr>
              <a:t>bpa.ch/enfants-dans-le-trafic-routier</a:t>
            </a:r>
            <a:endParaRPr lang="de-CH" sz="3200">
              <a:solidFill>
                <a:schemeClr val="accent1">
                  <a:lumMod val="40000"/>
                  <a:lumOff val="60000"/>
                </a:schemeClr>
              </a:solidFill>
              <a:latin typeface="Arial" panose="020B0604020202020204" pitchFamily="34" charset="0"/>
              <a:cs typeface="Arial" panose="020B0604020202020204" pitchFamily="34" charset="0"/>
            </a:endParaRPr>
          </a:p>
        </p:txBody>
      </p:sp>
      <p:sp>
        <p:nvSpPr>
          <p:cNvPr id="4" name="Titel 3">
            <a:extLst>
              <a:ext uri="{FF2B5EF4-FFF2-40B4-BE49-F238E27FC236}">
                <a16:creationId xmlns:a16="http://schemas.microsoft.com/office/drawing/2014/main" id="{F8E0AE65-EC27-A6F9-F806-683ECB0E2E10}"/>
              </a:ext>
            </a:extLst>
          </p:cNvPr>
          <p:cNvSpPr>
            <a:spLocks noGrp="1"/>
          </p:cNvSpPr>
          <p:nvPr>
            <p:ph type="ctrTitle"/>
          </p:nvPr>
        </p:nvSpPr>
        <p:spPr/>
        <p:txBody>
          <a:bodyPr/>
          <a:lstStyle/>
          <a:p>
            <a:br>
              <a:rPr lang="fr-CH"/>
            </a:br>
            <a:r>
              <a:rPr lang="fr-CH">
                <a:latin typeface="Arial"/>
                <a:cs typeface="Arial"/>
                <a:sym typeface="Arial"/>
              </a:rPr>
              <a:t>BPA, Bureau de prévention des accidents</a:t>
            </a:r>
            <a:br>
              <a:rPr lang="fr-CH"/>
            </a:br>
            <a:endParaRPr lang="de-CH"/>
          </a:p>
        </p:txBody>
      </p:sp>
      <p:sp>
        <p:nvSpPr>
          <p:cNvPr id="5" name="Foliennummernplatzhalter 4">
            <a:extLst>
              <a:ext uri="{FF2B5EF4-FFF2-40B4-BE49-F238E27FC236}">
                <a16:creationId xmlns:a16="http://schemas.microsoft.com/office/drawing/2014/main" id="{10FFB732-83F0-3D86-4054-108BC1A0E038}"/>
              </a:ext>
            </a:extLst>
          </p:cNvPr>
          <p:cNvSpPr>
            <a:spLocks noGrp="1"/>
          </p:cNvSpPr>
          <p:nvPr>
            <p:ph type="sldNum" sz="quarter" idx="4294967295"/>
          </p:nvPr>
        </p:nvSpPr>
        <p:spPr>
          <a:xfrm>
            <a:off x="0" y="6481763"/>
            <a:ext cx="817563" cy="161925"/>
          </a:xfrm>
        </p:spPr>
        <p:txBody>
          <a:bodyPr/>
          <a:lstStyle/>
          <a:p>
            <a:fld id="{442AD375-037F-43D0-B059-5172DA06796A}" type="slidenum">
              <a:rPr lang="de-CH" smtClean="0"/>
              <a:pPr/>
              <a:t>18</a:t>
            </a:fld>
            <a:endParaRPr lang="de-CH"/>
          </a:p>
        </p:txBody>
      </p:sp>
      <p:pic>
        <p:nvPicPr>
          <p:cNvPr id="6" name="Grafik 5" descr="Ein Bild, das Muster, Quadrat, Kunst, Symmetrie enthält.&#10;&#10;Automatisch generierte Beschreibung">
            <a:extLst>
              <a:ext uri="{FF2B5EF4-FFF2-40B4-BE49-F238E27FC236}">
                <a16:creationId xmlns:a16="http://schemas.microsoft.com/office/drawing/2014/main" id="{EE36C8C5-B8FA-666C-882A-9F7E166C32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113" y="4758662"/>
            <a:ext cx="1080000" cy="1080000"/>
          </a:xfrm>
          <a:prstGeom prst="rect">
            <a:avLst/>
          </a:prstGeom>
        </p:spPr>
      </p:pic>
    </p:spTree>
    <p:extLst>
      <p:ext uri="{BB962C8B-B14F-4D97-AF65-F5344CB8AC3E}">
        <p14:creationId xmlns:p14="http://schemas.microsoft.com/office/powerpoint/2010/main" val="2667737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628ADCF-1573-433D-936D-076FCB6C1F85}"/>
              </a:ext>
            </a:extLst>
          </p:cNvPr>
          <p:cNvSpPr>
            <a:spLocks noGrp="1"/>
          </p:cNvSpPr>
          <p:nvPr>
            <p:ph type="title"/>
          </p:nvPr>
        </p:nvSpPr>
        <p:spPr>
          <a:xfrm>
            <a:off x="479377" y="365126"/>
            <a:ext cx="11233248" cy="315911"/>
          </a:xfrm>
        </p:spPr>
        <p:txBody>
          <a:bodyPr anchor="t">
            <a:noAutofit/>
          </a:bodyPr>
          <a:lstStyle/>
          <a:p>
            <a:pPr>
              <a:lnSpc>
                <a:spcPct val="90000"/>
              </a:lnSpc>
            </a:pPr>
            <a:r>
              <a:rPr lang="fr-CH" b="1">
                <a:latin typeface="Arial"/>
                <a:cs typeface="Arial"/>
                <a:sym typeface="Arial"/>
              </a:rPr>
              <a:t>Le trajet scolaire à pied: une expérience particulière</a:t>
            </a:r>
          </a:p>
        </p:txBody>
      </p:sp>
      <p:pic>
        <p:nvPicPr>
          <p:cNvPr id="13" name="Grafik 12">
            <a:extLst>
              <a:ext uri="{FF2B5EF4-FFF2-40B4-BE49-F238E27FC236}">
                <a16:creationId xmlns:a16="http://schemas.microsoft.com/office/drawing/2014/main" id="{1D537206-3C45-BE54-7F0A-AEF681EFA332}"/>
              </a:ext>
            </a:extLst>
          </p:cNvPr>
          <p:cNvPicPr>
            <a:picLocks noChangeAspect="1"/>
          </p:cNvPicPr>
          <p:nvPr/>
        </p:nvPicPr>
        <p:blipFill rotWithShape="1">
          <a:blip r:embed="rId3"/>
          <a:srcRect t="2659" b="8502"/>
          <a:stretch/>
        </p:blipFill>
        <p:spPr>
          <a:xfrm>
            <a:off x="479377" y="1262064"/>
            <a:ext cx="11233248" cy="4914900"/>
          </a:xfrm>
          <a:prstGeom prst="rect">
            <a:avLst/>
          </a:prstGeom>
          <a:noFill/>
        </p:spPr>
      </p:pic>
      <p:sp>
        <p:nvSpPr>
          <p:cNvPr id="7" name="Foliennummernplatzhalter 6">
            <a:extLst>
              <a:ext uri="{FF2B5EF4-FFF2-40B4-BE49-F238E27FC236}">
                <a16:creationId xmlns:a16="http://schemas.microsoft.com/office/drawing/2014/main" id="{6628E305-5739-42F7-9B58-0DF63ACE7B98}"/>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2</a:t>
            </a:fld>
            <a:endParaRPr lang="de-CH"/>
          </a:p>
        </p:txBody>
      </p:sp>
      <p:pic>
        <p:nvPicPr>
          <p:cNvPr id="3" name="Grafik 2">
            <a:extLst>
              <a:ext uri="{FF2B5EF4-FFF2-40B4-BE49-F238E27FC236}">
                <a16:creationId xmlns:a16="http://schemas.microsoft.com/office/drawing/2014/main" id="{7D3537C0-1BCE-2D51-0ABA-49BA280AA709}"/>
              </a:ext>
            </a:extLst>
          </p:cNvPr>
          <p:cNvPicPr>
            <a:picLocks noChangeAspect="1"/>
          </p:cNvPicPr>
          <p:nvPr/>
        </p:nvPicPr>
        <p:blipFill>
          <a:blip r:embed="rId4"/>
          <a:stretch>
            <a:fillRect/>
          </a:stretch>
        </p:blipFill>
        <p:spPr>
          <a:xfrm>
            <a:off x="599288" y="5872138"/>
            <a:ext cx="5413717" cy="304826"/>
          </a:xfrm>
          <a:prstGeom prst="rect">
            <a:avLst/>
          </a:prstGeom>
        </p:spPr>
      </p:pic>
    </p:spTree>
    <p:extLst>
      <p:ext uri="{BB962C8B-B14F-4D97-AF65-F5344CB8AC3E}">
        <p14:creationId xmlns:p14="http://schemas.microsoft.com/office/powerpoint/2010/main" val="281847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9572C-2C76-DF3B-39C2-7085DC1D6A4D}"/>
              </a:ext>
            </a:extLst>
          </p:cNvPr>
          <p:cNvSpPr>
            <a:spLocks noGrp="1"/>
          </p:cNvSpPr>
          <p:nvPr>
            <p:ph type="title"/>
          </p:nvPr>
        </p:nvSpPr>
        <p:spPr>
          <a:xfrm>
            <a:off x="479377" y="365126"/>
            <a:ext cx="11233248" cy="315911"/>
          </a:xfrm>
        </p:spPr>
        <p:txBody>
          <a:bodyPr anchor="t">
            <a:normAutofit/>
          </a:bodyPr>
          <a:lstStyle/>
          <a:p>
            <a:pPr>
              <a:lnSpc>
                <a:spcPct val="90000"/>
              </a:lnSpc>
            </a:pPr>
            <a:r>
              <a:rPr lang="fr-CH" sz="2200" b="1"/>
              <a:t>Nombre d’accidents </a:t>
            </a:r>
          </a:p>
        </p:txBody>
      </p:sp>
      <p:sp>
        <p:nvSpPr>
          <p:cNvPr id="4" name="Foliennummernplatzhalter 3">
            <a:extLst>
              <a:ext uri="{FF2B5EF4-FFF2-40B4-BE49-F238E27FC236}">
                <a16:creationId xmlns:a16="http://schemas.microsoft.com/office/drawing/2014/main" id="{E15FCDF8-00E6-5BEF-2501-8168B2CAE509}"/>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3</a:t>
            </a:fld>
            <a:endParaRPr lang="de-CH"/>
          </a:p>
        </p:txBody>
      </p:sp>
      <p:sp>
        <p:nvSpPr>
          <p:cNvPr id="18" name="Text Placeholder 4">
            <a:extLst>
              <a:ext uri="{FF2B5EF4-FFF2-40B4-BE49-F238E27FC236}">
                <a16:creationId xmlns:a16="http://schemas.microsoft.com/office/drawing/2014/main" id="{1799473E-7C69-2194-E1E9-195CCFCBF778}"/>
              </a:ext>
            </a:extLst>
          </p:cNvPr>
          <p:cNvSpPr>
            <a:spLocks noGrp="1"/>
          </p:cNvSpPr>
          <p:nvPr>
            <p:ph type="body" sz="quarter" idx="13"/>
          </p:nvPr>
        </p:nvSpPr>
        <p:spPr>
          <a:xfrm>
            <a:off x="479328" y="733377"/>
            <a:ext cx="11233248" cy="352764"/>
          </a:xfrm>
        </p:spPr>
        <p:txBody>
          <a:bodyPr>
            <a:normAutofit fontScale="85000" lnSpcReduction="10000"/>
          </a:bodyPr>
          <a:lstStyle/>
          <a:p>
            <a:pPr>
              <a:lnSpc>
                <a:spcPct val="95000"/>
              </a:lnSpc>
            </a:pPr>
            <a:r>
              <a:rPr lang="fr-CH" sz="1900"/>
              <a:t>Enfants (de 4 à 14 ans) </a:t>
            </a:r>
            <a:r>
              <a:rPr lang="fr-CH" sz="1900" err="1"/>
              <a:t>blessé·es</a:t>
            </a:r>
            <a:r>
              <a:rPr lang="fr-CH" sz="1900"/>
              <a:t> sur le chemin de l’école selon leur âge et le moyen de locomotion (Ø 2019–2023) </a:t>
            </a:r>
            <a:endParaRPr lang="en-US" sz="1900"/>
          </a:p>
        </p:txBody>
      </p:sp>
      <p:pic>
        <p:nvPicPr>
          <p:cNvPr id="3" name="Grafik 2">
            <a:extLst>
              <a:ext uri="{FF2B5EF4-FFF2-40B4-BE49-F238E27FC236}">
                <a16:creationId xmlns:a16="http://schemas.microsoft.com/office/drawing/2014/main" id="{6A45CF62-2208-77B1-FA69-41407E8E61DB}"/>
              </a:ext>
            </a:extLst>
          </p:cNvPr>
          <p:cNvPicPr>
            <a:picLocks noChangeAspect="1"/>
          </p:cNvPicPr>
          <p:nvPr/>
        </p:nvPicPr>
        <p:blipFill>
          <a:blip r:embed="rId3"/>
          <a:stretch>
            <a:fillRect/>
          </a:stretch>
        </p:blipFill>
        <p:spPr>
          <a:xfrm>
            <a:off x="478001" y="1327410"/>
            <a:ext cx="11235902" cy="4913802"/>
          </a:xfrm>
          <a:prstGeom prst="rect">
            <a:avLst/>
          </a:prstGeom>
        </p:spPr>
      </p:pic>
    </p:spTree>
    <p:extLst>
      <p:ext uri="{BB962C8B-B14F-4D97-AF65-F5344CB8AC3E}">
        <p14:creationId xmlns:p14="http://schemas.microsoft.com/office/powerpoint/2010/main" val="235703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93C19FA7-748D-D499-9972-C7FFBCDD33F0}"/>
              </a:ext>
            </a:extLst>
          </p:cNvPr>
          <p:cNvSpPr>
            <a:spLocks noGrp="1"/>
          </p:cNvSpPr>
          <p:nvPr>
            <p:ph type="subTitle" idx="1"/>
          </p:nvPr>
        </p:nvSpPr>
        <p:spPr/>
        <p:txBody>
          <a:bodyPr/>
          <a:lstStyle/>
          <a:p>
            <a:r>
              <a:rPr lang="fr-CH">
                <a:latin typeface="Arial"/>
                <a:cs typeface="Arial"/>
                <a:sym typeface="Arial"/>
              </a:rPr>
              <a:t>Droits et devoirs</a:t>
            </a:r>
          </a:p>
        </p:txBody>
      </p:sp>
      <p:sp>
        <p:nvSpPr>
          <p:cNvPr id="3" name="Titre 2">
            <a:extLst>
              <a:ext uri="{FF2B5EF4-FFF2-40B4-BE49-F238E27FC236}">
                <a16:creationId xmlns:a16="http://schemas.microsoft.com/office/drawing/2014/main" id="{440E8F84-B39A-D5CD-40B0-F9A9CD3DE5AD}"/>
              </a:ext>
            </a:extLst>
          </p:cNvPr>
          <p:cNvSpPr>
            <a:spLocks noGrp="1"/>
          </p:cNvSpPr>
          <p:nvPr>
            <p:ph type="ctrTitle"/>
          </p:nvPr>
        </p:nvSpPr>
        <p:spPr/>
        <p:txBody>
          <a:bodyPr/>
          <a:lstStyle/>
          <a:p>
            <a:r>
              <a:rPr lang="fr-CH">
                <a:latin typeface="Arial"/>
                <a:cs typeface="Arial"/>
                <a:sym typeface="Arial"/>
              </a:rPr>
              <a:t>Responsabilité</a:t>
            </a:r>
            <a:endParaRPr lang="fr-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84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a:extLst>
              <a:ext uri="{FF2B5EF4-FFF2-40B4-BE49-F238E27FC236}">
                <a16:creationId xmlns:a16="http://schemas.microsoft.com/office/drawing/2014/main" id="{A5285182-2D89-AA76-A91A-296638F4CE88}"/>
              </a:ext>
            </a:extLst>
          </p:cNvPr>
          <p:cNvSpPr>
            <a:spLocks noGrp="1"/>
          </p:cNvSpPr>
          <p:nvPr>
            <p:ph idx="20"/>
          </p:nvPr>
        </p:nvSpPr>
        <p:spPr>
          <a:xfrm>
            <a:off x="6239967" y="1340769"/>
            <a:ext cx="5472610" cy="4896520"/>
          </a:xfrm>
        </p:spPr>
        <p:txBody>
          <a:bodyPr vert="horz" lIns="0" tIns="0" rIns="0" bIns="0" rtlCol="0" anchor="t">
            <a:noAutofit/>
          </a:bodyPr>
          <a:lstStyle/>
          <a:p>
            <a:r>
              <a:rPr lang="fr-CH">
                <a:latin typeface="Arial"/>
                <a:cs typeface="Arial"/>
                <a:sym typeface="Arial"/>
              </a:rPr>
              <a:t>Le chemin de l’école relève de la responsabilité des parents.</a:t>
            </a:r>
            <a:endParaRPr lang="en-US">
              <a:latin typeface="Arial" panose="020B0604020202020204" pitchFamily="34" charset="0"/>
              <a:cs typeface="Arial" panose="020B0604020202020204" pitchFamily="34" charset="0"/>
            </a:endParaRPr>
          </a:p>
          <a:p>
            <a:pPr>
              <a:spcAft>
                <a:spcPts val="0"/>
              </a:spcAft>
            </a:pPr>
            <a:r>
              <a:rPr lang="fr-CH">
                <a:latin typeface="Arial"/>
                <a:cs typeface="Arial"/>
                <a:sym typeface="Arial"/>
              </a:rPr>
              <a:t>Exception: «Trajet scolaire inacceptable» </a:t>
            </a:r>
            <a:br>
              <a:rPr lang="fr-CH">
                <a:latin typeface="Arial"/>
                <a:cs typeface="Arial"/>
                <a:sym typeface="Arial"/>
              </a:rPr>
            </a:br>
            <a:endParaRPr lang="en-US">
              <a:latin typeface="Arial" panose="020B0604020202020204" pitchFamily="34" charset="0"/>
              <a:cs typeface="Arial" panose="020B0604020202020204" pitchFamily="34" charset="0"/>
            </a:endParaRPr>
          </a:p>
          <a:p>
            <a:r>
              <a:rPr lang="fr-CH" b="1">
                <a:latin typeface="Arial"/>
                <a:cs typeface="Arial"/>
                <a:sym typeface="Arial"/>
              </a:rPr>
              <a:t>Ce qui est important, c’est de collaborer.</a:t>
            </a:r>
            <a:endParaRPr lang="en-US" b="1">
              <a:latin typeface="Arial" panose="020B0604020202020204" pitchFamily="34" charset="0"/>
              <a:cs typeface="Arial" panose="020B0604020202020204" pitchFamily="34" charset="0"/>
            </a:endParaRPr>
          </a:p>
          <a:p>
            <a:pPr>
              <a:spcAft>
                <a:spcPts val="0"/>
              </a:spcAft>
            </a:pPr>
            <a:r>
              <a:rPr lang="fr-CH">
                <a:latin typeface="Arial"/>
                <a:cs typeface="Arial"/>
                <a:sym typeface="Arial"/>
              </a:rPr>
              <a:t>Plus d’informations: </a:t>
            </a:r>
          </a:p>
          <a:p>
            <a:pPr>
              <a:spcAft>
                <a:spcPts val="0"/>
              </a:spcAft>
            </a:pPr>
            <a:r>
              <a:rPr lang="it-IT" u="sng">
                <a:solidFill>
                  <a:schemeClr val="accent2"/>
                </a:solidFill>
                <a:effectLst/>
                <a:latin typeface="BFU Suisse" panose="020B0504000000000000" pitchFamily="34" charset="-78"/>
                <a:ea typeface="BFU Suisse" panose="020B0504000000000000" pitchFamily="34" charset="-78"/>
                <a:cs typeface="Times New Roman" panose="02020603050405020304" pitchFamily="18" charset="0"/>
                <a:hlinkClick r:id="rId3">
                  <a:extLst>
                    <a:ext uri="{A12FA001-AC4F-418D-AE19-62706E023703}">
                      <ahyp:hlinkClr xmlns:ahyp="http://schemas.microsoft.com/office/drawing/2018/hyperlinkcolor" val="tx"/>
                    </a:ext>
                  </a:extLst>
                </a:hlinkClick>
              </a:rPr>
              <a:t>bpa.ch/</a:t>
            </a:r>
            <a:r>
              <a:rPr lang="it-IT" u="sng" err="1">
                <a:solidFill>
                  <a:schemeClr val="accent2"/>
                </a:solidFill>
                <a:effectLst/>
                <a:latin typeface="BFU Suisse" panose="020B0504000000000000" pitchFamily="34" charset="-78"/>
                <a:ea typeface="BFU Suisse" panose="020B0504000000000000" pitchFamily="34" charset="-78"/>
                <a:cs typeface="Times New Roman" panose="02020603050405020304" pitchFamily="18" charset="0"/>
                <a:hlinkClick r:id="rId3">
                  <a:extLst>
                    <a:ext uri="{A12FA001-AC4F-418D-AE19-62706E023703}">
                      <ahyp:hlinkClr xmlns:ahyp="http://schemas.microsoft.com/office/drawing/2018/hyperlinkcolor" val="tx"/>
                    </a:ext>
                  </a:extLst>
                </a:hlinkClick>
              </a:rPr>
              <a:t>trajet-scolaire-acceptable</a:t>
            </a:r>
            <a:endParaRPr lang="de-DE">
              <a:solidFill>
                <a:schemeClr val="accent2"/>
              </a:solidFill>
            </a:endParaRPr>
          </a:p>
          <a:p>
            <a:endParaRPr lang="de-DE" b="1"/>
          </a:p>
          <a:p>
            <a:endParaRPr lang="de-DE" b="1"/>
          </a:p>
          <a:p>
            <a:endParaRPr lang="de-DE" b="1"/>
          </a:p>
        </p:txBody>
      </p:sp>
      <p:pic>
        <p:nvPicPr>
          <p:cNvPr id="3" name="Image 5">
            <a:extLst>
              <a:ext uri="{FF2B5EF4-FFF2-40B4-BE49-F238E27FC236}">
                <a16:creationId xmlns:a16="http://schemas.microsoft.com/office/drawing/2014/main" id="{9CEC8CE8-6626-EA18-251B-6C8471564EA2}"/>
              </a:ext>
            </a:extLst>
          </p:cNvPr>
          <p:cNvPicPr>
            <a:picLocks noChangeAspect="1"/>
          </p:cNvPicPr>
          <p:nvPr/>
        </p:nvPicPr>
        <p:blipFill rotWithShape="1">
          <a:blip r:embed="rId4"/>
          <a:srcRect l="8052" r="14564"/>
          <a:stretch/>
        </p:blipFill>
        <p:spPr>
          <a:xfrm>
            <a:off x="263524" y="1268414"/>
            <a:ext cx="5760468" cy="4968875"/>
          </a:xfrm>
          <a:prstGeom prst="rect">
            <a:avLst/>
          </a:prstGeom>
          <a:noFill/>
        </p:spPr>
      </p:pic>
      <p:sp>
        <p:nvSpPr>
          <p:cNvPr id="2" name="Titel 1">
            <a:extLst>
              <a:ext uri="{FF2B5EF4-FFF2-40B4-BE49-F238E27FC236}">
                <a16:creationId xmlns:a16="http://schemas.microsoft.com/office/drawing/2014/main" id="{36C23FE1-B56C-EACD-9F3F-5C2FE0C3B6DA}"/>
              </a:ext>
            </a:extLst>
          </p:cNvPr>
          <p:cNvSpPr>
            <a:spLocks noGrp="1"/>
          </p:cNvSpPr>
          <p:nvPr>
            <p:ph type="title"/>
          </p:nvPr>
        </p:nvSpPr>
        <p:spPr>
          <a:xfrm>
            <a:off x="479377" y="365126"/>
            <a:ext cx="11233248" cy="315911"/>
          </a:xfrm>
        </p:spPr>
        <p:txBody>
          <a:bodyPr anchor="t">
            <a:noAutofit/>
          </a:bodyPr>
          <a:lstStyle/>
          <a:p>
            <a:pPr>
              <a:lnSpc>
                <a:spcPct val="90000"/>
              </a:lnSpc>
            </a:pPr>
            <a:r>
              <a:rPr lang="fr-CH" b="1">
                <a:latin typeface="Arial"/>
                <a:cs typeface="Arial"/>
                <a:sym typeface="Arial"/>
              </a:rPr>
              <a:t>Droits et devoirs</a:t>
            </a:r>
            <a:endParaRPr lang="de-CH" b="1">
              <a:latin typeface="Arial" panose="020B0604020202020204" pitchFamily="34" charset="0"/>
              <a:cs typeface="Arial" panose="020B0604020202020204" pitchFamily="34" charset="0"/>
            </a:endParaRPr>
          </a:p>
        </p:txBody>
      </p:sp>
      <p:sp>
        <p:nvSpPr>
          <p:cNvPr id="18" name="Slide Number Placeholder 4">
            <a:extLst>
              <a:ext uri="{FF2B5EF4-FFF2-40B4-BE49-F238E27FC236}">
                <a16:creationId xmlns:a16="http://schemas.microsoft.com/office/drawing/2014/main" id="{743E3CA3-B600-07F1-D3D0-C5CECE715ABB}"/>
              </a:ext>
            </a:extLst>
          </p:cNvPr>
          <p:cNvSpPr>
            <a:spLocks noGrp="1"/>
          </p:cNvSpPr>
          <p:nvPr>
            <p:ph type="sldNum" sz="quarter" idx="12"/>
          </p:nvPr>
        </p:nvSpPr>
        <p:spPr>
          <a:xfrm>
            <a:off x="507952" y="6482481"/>
            <a:ext cx="817307" cy="162000"/>
          </a:xfrm>
        </p:spPr>
        <p:txBody>
          <a:bodyPr/>
          <a:lstStyle/>
          <a:p>
            <a:pPr>
              <a:spcAft>
                <a:spcPts val="600"/>
              </a:spcAft>
            </a:pPr>
            <a:fld id="{442AD375-037F-43D0-B059-5172DA06796A}" type="slidenum">
              <a:rPr lang="de-CH" smtClean="0"/>
              <a:pPr>
                <a:spcAft>
                  <a:spcPts val="600"/>
                </a:spcAft>
              </a:pPr>
              <a:t>5</a:t>
            </a:fld>
            <a:endParaRPr lang="de-CH"/>
          </a:p>
        </p:txBody>
      </p:sp>
      <p:sp>
        <p:nvSpPr>
          <p:cNvPr id="4" name="Textplatzhalter 6">
            <a:extLst>
              <a:ext uri="{FF2B5EF4-FFF2-40B4-BE49-F238E27FC236}">
                <a16:creationId xmlns:a16="http://schemas.microsoft.com/office/drawing/2014/main" id="{BD3CEE44-AE91-F850-4D04-4CF36A73A9EC}"/>
              </a:ext>
            </a:extLst>
          </p:cNvPr>
          <p:cNvSpPr>
            <a:spLocks noGrp="1"/>
          </p:cNvSpPr>
          <p:nvPr>
            <p:ph type="body" sz="quarter" idx="15"/>
          </p:nvPr>
        </p:nvSpPr>
        <p:spPr>
          <a:xfrm>
            <a:off x="479425" y="5980113"/>
            <a:ext cx="5329238" cy="260350"/>
          </a:xfrm>
        </p:spPr>
        <p:txBody>
          <a:bodyPr/>
          <a:lstStyle/>
          <a:p>
            <a:r>
              <a:rPr lang="fr-CH"/>
              <a:t>Source de l’image: Getty Images</a:t>
            </a:r>
            <a:endParaRPr lang="de-CH"/>
          </a:p>
        </p:txBody>
      </p:sp>
      <p:pic>
        <p:nvPicPr>
          <p:cNvPr id="9" name="Grafik 8" descr="Ein Bild, das Muster, nähen, Pixel enthält.&#10;&#10;Automatisch generierte Beschreibung">
            <a:extLst>
              <a:ext uri="{FF2B5EF4-FFF2-40B4-BE49-F238E27FC236}">
                <a16:creationId xmlns:a16="http://schemas.microsoft.com/office/drawing/2014/main" id="{0C93784B-6407-9D4C-A1CF-22BF5D5BD5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9893" y="5157289"/>
            <a:ext cx="1080000" cy="1080000"/>
          </a:xfrm>
          <a:prstGeom prst="rect">
            <a:avLst/>
          </a:prstGeom>
        </p:spPr>
      </p:pic>
    </p:spTree>
    <p:extLst>
      <p:ext uri="{BB962C8B-B14F-4D97-AF65-F5344CB8AC3E}">
        <p14:creationId xmlns:p14="http://schemas.microsoft.com/office/powerpoint/2010/main" val="397316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uppieren 50">
            <a:extLst>
              <a:ext uri="{FF2B5EF4-FFF2-40B4-BE49-F238E27FC236}">
                <a16:creationId xmlns:a16="http://schemas.microsoft.com/office/drawing/2014/main" id="{1D7C7DC9-94CC-ACD9-1DBF-73A846933859}"/>
              </a:ext>
            </a:extLst>
          </p:cNvPr>
          <p:cNvGrpSpPr/>
          <p:nvPr/>
        </p:nvGrpSpPr>
        <p:grpSpPr>
          <a:xfrm>
            <a:off x="6658896" y="1390944"/>
            <a:ext cx="4562837" cy="4521731"/>
            <a:chOff x="6658896" y="1390944"/>
            <a:chExt cx="4562837" cy="4521731"/>
          </a:xfrm>
        </p:grpSpPr>
        <p:grpSp>
          <p:nvGrpSpPr>
            <p:cNvPr id="3" name="Gruppieren 2">
              <a:extLst>
                <a:ext uri="{FF2B5EF4-FFF2-40B4-BE49-F238E27FC236}">
                  <a16:creationId xmlns:a16="http://schemas.microsoft.com/office/drawing/2014/main" id="{A3B21AFA-B778-F142-BA46-6B1780D482D1}"/>
                </a:ext>
              </a:extLst>
            </p:cNvPr>
            <p:cNvGrpSpPr/>
            <p:nvPr/>
          </p:nvGrpSpPr>
          <p:grpSpPr>
            <a:xfrm>
              <a:off x="6658896" y="1390944"/>
              <a:ext cx="4562837" cy="4521731"/>
              <a:chOff x="3291527" y="1340768"/>
              <a:chExt cx="4562837" cy="4521731"/>
            </a:xfrm>
          </p:grpSpPr>
          <p:pic>
            <p:nvPicPr>
              <p:cNvPr id="4" name="Grafik 3">
                <a:extLst>
                  <a:ext uri="{FF2B5EF4-FFF2-40B4-BE49-F238E27FC236}">
                    <a16:creationId xmlns:a16="http://schemas.microsoft.com/office/drawing/2014/main" id="{AA5D0B76-EA10-0AF9-444E-2334641412FF}"/>
                  </a:ext>
                </a:extLst>
              </p:cNvPr>
              <p:cNvPicPr>
                <a:picLocks noChangeAspect="1"/>
              </p:cNvPicPr>
              <p:nvPr/>
            </p:nvPicPr>
            <p:blipFill>
              <a:blip r:embed="rId3"/>
              <a:stretch>
                <a:fillRect/>
              </a:stretch>
            </p:blipFill>
            <p:spPr>
              <a:xfrm>
                <a:off x="3291527" y="1340768"/>
                <a:ext cx="4562837" cy="4521731"/>
              </a:xfrm>
              <a:prstGeom prst="rect">
                <a:avLst/>
              </a:prstGeom>
            </p:spPr>
          </p:pic>
          <p:pic>
            <p:nvPicPr>
              <p:cNvPr id="6" name="Picture 2" descr="High visibility vest ">
                <a:extLst>
                  <a:ext uri="{FF2B5EF4-FFF2-40B4-BE49-F238E27FC236}">
                    <a16:creationId xmlns:a16="http://schemas.microsoft.com/office/drawing/2014/main" id="{40FCC577-F696-D086-1F85-69205A54AE4D}"/>
                  </a:ext>
                </a:extLst>
              </p:cNvPr>
              <p:cNvPicPr>
                <a:picLocks noChangeAspect="1" noChangeArrowheads="1"/>
              </p:cNvPicPr>
              <p:nvPr/>
            </p:nvPicPr>
            <p:blipFill>
              <a:blip r:embed="rId4">
                <a:alphaModFix/>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042596" y="2454845"/>
                <a:ext cx="583446" cy="58344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chart">
                <a:extLst>
                  <a:ext uri="{FF2B5EF4-FFF2-40B4-BE49-F238E27FC236}">
                    <a16:creationId xmlns:a16="http://schemas.microsoft.com/office/drawing/2014/main" id="{72C5425B-FB01-661E-DB61-8F0B1B512E41}"/>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Lst>
              </a:blip>
              <a:stretch>
                <a:fillRect/>
              </a:stretch>
            </p:blipFill>
            <p:spPr>
              <a:xfrm>
                <a:off x="4552108" y="1794056"/>
                <a:ext cx="792088" cy="792088"/>
              </a:xfrm>
              <a:prstGeom prst="rect">
                <a:avLst/>
              </a:prstGeom>
              <a:ln>
                <a:noFill/>
              </a:ln>
            </p:spPr>
          </p:pic>
          <p:pic>
            <p:nvPicPr>
              <p:cNvPr id="9" name="Grafik 8">
                <a:extLst>
                  <a:ext uri="{FF2B5EF4-FFF2-40B4-BE49-F238E27FC236}">
                    <a16:creationId xmlns:a16="http://schemas.microsoft.com/office/drawing/2014/main" id="{0FD4E3D0-577D-AF9F-4A8F-B7D6B66831E2}"/>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Lst>
              </a:blip>
              <a:stretch>
                <a:fillRect/>
              </a:stretch>
            </p:blipFill>
            <p:spPr>
              <a:xfrm>
                <a:off x="6099791" y="1921304"/>
                <a:ext cx="537592" cy="537592"/>
              </a:xfrm>
              <a:prstGeom prst="rect">
                <a:avLst/>
              </a:prstGeom>
            </p:spPr>
          </p:pic>
          <p:pic>
            <p:nvPicPr>
              <p:cNvPr id="10" name="Grafik 9" descr="Polizist mit einfarbiger Füllung">
                <a:extLst>
                  <a:ext uri="{FF2B5EF4-FFF2-40B4-BE49-F238E27FC236}">
                    <a16:creationId xmlns:a16="http://schemas.microsoft.com/office/drawing/2014/main" id="{F20DA2BA-CB98-E787-4764-EA7BF52C41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9751" y="2282498"/>
                <a:ext cx="687704" cy="687704"/>
              </a:xfrm>
              <a:prstGeom prst="rect">
                <a:avLst/>
              </a:prstGeom>
            </p:spPr>
          </p:pic>
          <p:pic>
            <p:nvPicPr>
              <p:cNvPr id="11" name="Grafik 10" descr="Auto mit einfarbiger Füllung">
                <a:extLst>
                  <a:ext uri="{FF2B5EF4-FFF2-40B4-BE49-F238E27FC236}">
                    <a16:creationId xmlns:a16="http://schemas.microsoft.com/office/drawing/2014/main" id="{EC513B8F-C858-F69A-A5E6-B2106A41223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41629" y="2819318"/>
                <a:ext cx="914400" cy="914400"/>
              </a:xfrm>
              <a:prstGeom prst="rect">
                <a:avLst/>
              </a:prstGeom>
            </p:spPr>
          </p:pic>
          <p:pic>
            <p:nvPicPr>
              <p:cNvPr id="12" name="chart">
                <a:extLst>
                  <a:ext uri="{FF2B5EF4-FFF2-40B4-BE49-F238E27FC236}">
                    <a16:creationId xmlns:a16="http://schemas.microsoft.com/office/drawing/2014/main" id="{8C63668D-C561-00CF-0D20-3D134600DE22}"/>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Effect>
                          <a14:brightnessContrast bright="100000" contrast="100000"/>
                        </a14:imgEffect>
                      </a14:imgLayer>
                    </a14:imgProps>
                  </a:ext>
                </a:extLst>
              </a:blip>
              <a:stretch>
                <a:fillRect/>
              </a:stretch>
            </p:blipFill>
            <p:spPr>
              <a:xfrm rot="1252032">
                <a:off x="6143078" y="4235150"/>
                <a:ext cx="797104" cy="797094"/>
              </a:xfrm>
              <a:prstGeom prst="rect">
                <a:avLst/>
              </a:prstGeom>
              <a:noFill/>
            </p:spPr>
          </p:pic>
          <p:pic>
            <p:nvPicPr>
              <p:cNvPr id="13" name="Grafik 12" descr="Lupe mit einfarbiger Füllung">
                <a:extLst>
                  <a:ext uri="{FF2B5EF4-FFF2-40B4-BE49-F238E27FC236}">
                    <a16:creationId xmlns:a16="http://schemas.microsoft.com/office/drawing/2014/main" id="{D7E3119D-8D62-9E55-6D04-472146A689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743136" y="4135986"/>
                <a:ext cx="574250" cy="574250"/>
              </a:xfrm>
              <a:prstGeom prst="rect">
                <a:avLst/>
              </a:prstGeom>
            </p:spPr>
          </p:pic>
          <p:pic>
            <p:nvPicPr>
              <p:cNvPr id="14" name="chart">
                <a:extLst>
                  <a:ext uri="{FF2B5EF4-FFF2-40B4-BE49-F238E27FC236}">
                    <a16:creationId xmlns:a16="http://schemas.microsoft.com/office/drawing/2014/main" id="{40891791-607D-4781-742D-B1CC82D3A499}"/>
                  </a:ext>
                </a:extLst>
              </p:cNvPr>
              <p:cNvPicPr>
                <a:picLocks noChangeAspect="1"/>
              </p:cNvPicPr>
              <p:nvPr/>
            </p:nvPicPr>
            <p:blipFill>
              <a:blip r:embed="rId18">
                <a:extLst>
                  <a:ext uri="{BEBA8EAE-BF5A-486C-A8C5-ECC9F3942E4B}">
                    <a14:imgProps xmlns:a14="http://schemas.microsoft.com/office/drawing/2010/main">
                      <a14:imgLayer r:embed="rId19">
                        <a14:imgEffect>
                          <a14:brightnessContrast bright="100000" contrast="100000"/>
                        </a14:imgEffect>
                      </a14:imgLayer>
                    </a14:imgProps>
                  </a:ext>
                </a:extLst>
              </a:blip>
              <a:stretch>
                <a:fillRect/>
              </a:stretch>
            </p:blipFill>
            <p:spPr>
              <a:xfrm>
                <a:off x="4360986" y="4519315"/>
                <a:ext cx="707015" cy="706948"/>
              </a:xfrm>
              <a:prstGeom prst="rect">
                <a:avLst/>
              </a:prstGeom>
            </p:spPr>
          </p:pic>
          <p:pic>
            <p:nvPicPr>
              <p:cNvPr id="15" name="Picture 4" descr="Road map ">
                <a:extLst>
                  <a:ext uri="{FF2B5EF4-FFF2-40B4-BE49-F238E27FC236}">
                    <a16:creationId xmlns:a16="http://schemas.microsoft.com/office/drawing/2014/main" id="{ACE1134F-45B3-A7E4-22A3-AE5930376689}"/>
                  </a:ext>
                </a:extLst>
              </p:cNvPr>
              <p:cNvPicPr>
                <a:picLocks noChangeAspect="1" noChangeArrowheads="1"/>
              </p:cNvPicPr>
              <p:nvPr/>
            </p:nvPicPr>
            <p:blipFill>
              <a:blip r:embed="rId20">
                <a:extLst>
                  <a:ext uri="{BEBA8EAE-BF5A-486C-A8C5-ECC9F3942E4B}">
                    <a14:imgProps xmlns:a14="http://schemas.microsoft.com/office/drawing/2010/main">
                      <a14:imgLayer r:embed="rId2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819867" y="390971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6" name="chart">
                <a:extLst>
                  <a:ext uri="{FF2B5EF4-FFF2-40B4-BE49-F238E27FC236}">
                    <a16:creationId xmlns:a16="http://schemas.microsoft.com/office/drawing/2014/main" id="{A32595DB-E66F-0EBF-0956-ABF4D2659075}"/>
                  </a:ext>
                </a:extLst>
              </p:cNvPr>
              <p:cNvPicPr>
                <a:picLocks noChangeAspect="1"/>
              </p:cNvPicPr>
              <p:nvPr/>
            </p:nvPicPr>
            <p:blipFill>
              <a:blip r:embed="rId22">
                <a:extLst>
                  <a:ext uri="{BEBA8EAE-BF5A-486C-A8C5-ECC9F3942E4B}">
                    <a14:imgProps xmlns:a14="http://schemas.microsoft.com/office/drawing/2010/main">
                      <a14:imgLayer r:embed="rId23">
                        <a14:imgEffect>
                          <a14:brightnessContrast bright="100000" contrast="-30000"/>
                        </a14:imgEffect>
                      </a14:imgLayer>
                    </a14:imgProps>
                  </a:ext>
                </a:extLst>
              </a:blip>
              <a:stretch>
                <a:fillRect/>
              </a:stretch>
            </p:blipFill>
            <p:spPr>
              <a:xfrm>
                <a:off x="5667791" y="4869160"/>
                <a:ext cx="476960" cy="476914"/>
              </a:xfrm>
              <a:prstGeom prst="rect">
                <a:avLst/>
              </a:prstGeom>
            </p:spPr>
          </p:pic>
        </p:grpSp>
        <p:grpSp>
          <p:nvGrpSpPr>
            <p:cNvPr id="50" name="Gruppieren 49">
              <a:extLst>
                <a:ext uri="{FF2B5EF4-FFF2-40B4-BE49-F238E27FC236}">
                  <a16:creationId xmlns:a16="http://schemas.microsoft.com/office/drawing/2014/main" id="{5D8D63F1-5ECC-C653-0644-C28F8B4E4327}"/>
                </a:ext>
              </a:extLst>
            </p:cNvPr>
            <p:cNvGrpSpPr/>
            <p:nvPr/>
          </p:nvGrpSpPr>
          <p:grpSpPr>
            <a:xfrm>
              <a:off x="8844357" y="1844232"/>
              <a:ext cx="529018" cy="567872"/>
              <a:chOff x="5471757" y="1794056"/>
              <a:chExt cx="529018" cy="567872"/>
            </a:xfrm>
          </p:grpSpPr>
          <p:sp>
            <p:nvSpPr>
              <p:cNvPr id="47" name="Ellipse 46">
                <a:extLst>
                  <a:ext uri="{FF2B5EF4-FFF2-40B4-BE49-F238E27FC236}">
                    <a16:creationId xmlns:a16="http://schemas.microsoft.com/office/drawing/2014/main" id="{388FBF5D-9365-9280-5B80-39A37F782DD6}"/>
                  </a:ext>
                </a:extLst>
              </p:cNvPr>
              <p:cNvSpPr/>
              <p:nvPr/>
            </p:nvSpPr>
            <p:spPr>
              <a:xfrm>
                <a:off x="5555560" y="1794056"/>
                <a:ext cx="445215" cy="5678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8" name="Ellipse 47">
                <a:extLst>
                  <a:ext uri="{FF2B5EF4-FFF2-40B4-BE49-F238E27FC236}">
                    <a16:creationId xmlns:a16="http://schemas.microsoft.com/office/drawing/2014/main" id="{D8B34C0C-576A-345D-BAD9-EB7ABFC4DA4D}"/>
                  </a:ext>
                </a:extLst>
              </p:cNvPr>
              <p:cNvSpPr/>
              <p:nvPr/>
            </p:nvSpPr>
            <p:spPr>
              <a:xfrm>
                <a:off x="5608958" y="1850304"/>
                <a:ext cx="338420" cy="42766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9" name="Rechteck 48">
                <a:extLst>
                  <a:ext uri="{FF2B5EF4-FFF2-40B4-BE49-F238E27FC236}">
                    <a16:creationId xmlns:a16="http://schemas.microsoft.com/office/drawing/2014/main" id="{0F32AB09-801F-3A76-C46A-55012F408C14}"/>
                  </a:ext>
                </a:extLst>
              </p:cNvPr>
              <p:cNvSpPr/>
              <p:nvPr/>
            </p:nvSpPr>
            <p:spPr>
              <a:xfrm>
                <a:off x="5471757" y="1933667"/>
                <a:ext cx="274402" cy="252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Titel 1">
            <a:extLst>
              <a:ext uri="{FF2B5EF4-FFF2-40B4-BE49-F238E27FC236}">
                <a16:creationId xmlns:a16="http://schemas.microsoft.com/office/drawing/2014/main" id="{36C23FE1-B56C-EACD-9F3F-5C2FE0C3B6DA}"/>
              </a:ext>
            </a:extLst>
          </p:cNvPr>
          <p:cNvSpPr>
            <a:spLocks noGrp="1"/>
          </p:cNvSpPr>
          <p:nvPr>
            <p:ph type="title"/>
          </p:nvPr>
        </p:nvSpPr>
        <p:spPr/>
        <p:txBody>
          <a:bodyPr/>
          <a:lstStyle/>
          <a:p>
            <a:r>
              <a:rPr lang="fr-CH" b="1">
                <a:latin typeface="Arial"/>
                <a:cs typeface="Arial"/>
                <a:sym typeface="Arial"/>
              </a:rPr>
              <a:t>Qui peut contribuer à la sécurité sur le chemin de l’école?</a:t>
            </a:r>
            <a:endParaRPr lang="de-CH" b="1">
              <a:latin typeface="Arial" panose="020B0604020202020204" pitchFamily="34" charset="0"/>
              <a:cs typeface="Arial" panose="020B0604020202020204" pitchFamily="34" charset="0"/>
            </a:endParaRPr>
          </a:p>
        </p:txBody>
      </p:sp>
      <p:sp>
        <p:nvSpPr>
          <p:cNvPr id="21" name="Textfeld 20">
            <a:extLst>
              <a:ext uri="{FF2B5EF4-FFF2-40B4-BE49-F238E27FC236}">
                <a16:creationId xmlns:a16="http://schemas.microsoft.com/office/drawing/2014/main" id="{0EC6A48D-33EE-EC12-1F68-7BFCD42C8B66}"/>
              </a:ext>
            </a:extLst>
          </p:cNvPr>
          <p:cNvSpPr txBox="1"/>
          <p:nvPr/>
        </p:nvSpPr>
        <p:spPr>
          <a:xfrm>
            <a:off x="609086" y="1780882"/>
            <a:ext cx="5486866" cy="3582519"/>
          </a:xfrm>
          <a:prstGeom prst="rect">
            <a:avLst/>
          </a:prstGeom>
          <a:noFill/>
        </p:spPr>
        <p:txBody>
          <a:bodyPr wrap="square" lIns="0" tIns="0" rIns="0" bIns="0" rtlCol="0" anchor="t">
            <a:spAutoFit/>
          </a:bodyPr>
          <a:lstStyle/>
          <a:p>
            <a:pPr marL="359410" lvl="1" indent="-271145" defTabSz="914488">
              <a:lnSpc>
                <a:spcPct val="90000"/>
              </a:lnSpc>
              <a:spcAft>
                <a:spcPts val="1200"/>
              </a:spcAft>
              <a:buClr>
                <a:schemeClr val="accent2"/>
              </a:buClr>
              <a:buFont typeface="Suisse Int'l" panose="020B0504000000000000" pitchFamily="34" charset="0"/>
              <a:buChar char="•"/>
            </a:pPr>
            <a:r>
              <a:rPr lang="fr-CH" sz="2400">
                <a:latin typeface="Arial"/>
                <a:cs typeface="Arial"/>
                <a:sym typeface="Arial"/>
              </a:rPr>
              <a:t>Parents </a:t>
            </a:r>
            <a:endParaRPr lang="de-DE">
              <a:latin typeface="Arial" panose="020B0604020202020204" pitchFamily="34" charset="0"/>
              <a:cs typeface="Arial" panose="020B0604020202020204" pitchFamily="34" charset="0"/>
            </a:endParaRPr>
          </a:p>
          <a:p>
            <a:pPr marL="359410" lvl="1" indent="-271145" defTabSz="914488">
              <a:lnSpc>
                <a:spcPct val="90000"/>
              </a:lnSpc>
              <a:spcAft>
                <a:spcPts val="1200"/>
              </a:spcAft>
              <a:buClr>
                <a:schemeClr val="accent2"/>
              </a:buClr>
              <a:buFont typeface="Suisse Int'l" panose="020B0504000000000000" pitchFamily="34" charset="0"/>
              <a:buChar char="•"/>
            </a:pPr>
            <a:r>
              <a:rPr lang="fr-CH" sz="2400">
                <a:latin typeface="Arial"/>
                <a:cs typeface="Arial"/>
                <a:sym typeface="Arial"/>
              </a:rPr>
              <a:t>Écoles</a:t>
            </a:r>
          </a:p>
          <a:p>
            <a:pPr marL="359410" lvl="1" indent="-271145" defTabSz="914488">
              <a:lnSpc>
                <a:spcPct val="90000"/>
              </a:lnSpc>
              <a:spcAft>
                <a:spcPts val="1200"/>
              </a:spcAft>
              <a:buClr>
                <a:schemeClr val="accent2"/>
              </a:buClr>
              <a:buFont typeface="Suisse Int'l" panose="020B0504000000000000" pitchFamily="34" charset="0"/>
              <a:buChar char="•"/>
            </a:pPr>
            <a:r>
              <a:rPr lang="fr-CH" sz="2400">
                <a:latin typeface="Arial"/>
                <a:cs typeface="Arial"/>
                <a:sym typeface="Arial"/>
              </a:rPr>
              <a:t>Police, instructrices et instructeurs de la circulation</a:t>
            </a:r>
          </a:p>
          <a:p>
            <a:pPr marL="359410" lvl="1" indent="-271145" defTabSz="914488">
              <a:lnSpc>
                <a:spcPct val="90000"/>
              </a:lnSpc>
              <a:spcAft>
                <a:spcPts val="1200"/>
              </a:spcAft>
              <a:buClr>
                <a:schemeClr val="accent2"/>
              </a:buClr>
              <a:buFont typeface="Suisse Int'l" panose="020B0504000000000000" pitchFamily="34" charset="0"/>
              <a:buChar char="•"/>
            </a:pPr>
            <a:r>
              <a:rPr lang="fr-CH" sz="2400">
                <a:latin typeface="Arial"/>
                <a:cs typeface="Arial"/>
                <a:sym typeface="Arial"/>
              </a:rPr>
              <a:t>Communes, cantons, Confédération</a:t>
            </a:r>
          </a:p>
          <a:p>
            <a:pPr marL="359410" lvl="1" indent="-271145" defTabSz="914488">
              <a:lnSpc>
                <a:spcPct val="90000"/>
              </a:lnSpc>
              <a:spcAft>
                <a:spcPts val="1200"/>
              </a:spcAft>
              <a:buClr>
                <a:schemeClr val="accent2"/>
              </a:buClr>
              <a:buFont typeface="Suisse Int'l" panose="020B0504000000000000" pitchFamily="34" charset="0"/>
              <a:buChar char="•"/>
            </a:pPr>
            <a:r>
              <a:rPr lang="fr-CH" sz="2400">
                <a:latin typeface="Arial"/>
                <a:cs typeface="Arial"/>
                <a:sym typeface="Arial"/>
              </a:rPr>
              <a:t>Auto-écoles</a:t>
            </a:r>
          </a:p>
          <a:p>
            <a:pPr marL="359410" lvl="1" indent="-271145" defTabSz="914488">
              <a:lnSpc>
                <a:spcPct val="90000"/>
              </a:lnSpc>
              <a:spcAft>
                <a:spcPts val="1200"/>
              </a:spcAft>
              <a:buClr>
                <a:schemeClr val="accent2"/>
              </a:buClr>
              <a:buFont typeface="Suisse Int'l" panose="020B0504000000000000" pitchFamily="34" charset="0"/>
              <a:buChar char="•"/>
            </a:pPr>
            <a:r>
              <a:rPr lang="fr-CH" sz="2400">
                <a:latin typeface="Arial"/>
                <a:cs typeface="Arial"/>
                <a:sym typeface="Arial"/>
              </a:rPr>
              <a:t>Organisations de sécurité routière</a:t>
            </a:r>
          </a:p>
          <a:p>
            <a:pPr marL="359410" lvl="1" indent="-271145" defTabSz="914488">
              <a:lnSpc>
                <a:spcPct val="90000"/>
              </a:lnSpc>
              <a:spcAft>
                <a:spcPts val="1200"/>
              </a:spcAft>
              <a:buClr>
                <a:schemeClr val="accent2"/>
              </a:buClr>
              <a:buFont typeface="Suisse Int'l" panose="020B0504000000000000" pitchFamily="34" charset="0"/>
              <a:buChar char="•"/>
            </a:pPr>
            <a:r>
              <a:rPr lang="fr-CH" sz="2400">
                <a:latin typeface="Arial"/>
                <a:cs typeface="Arial"/>
                <a:sym typeface="Arial"/>
              </a:rPr>
              <a:t>...</a:t>
            </a:r>
          </a:p>
        </p:txBody>
      </p:sp>
      <p:pic>
        <p:nvPicPr>
          <p:cNvPr id="22" name="Grafik 21" descr="Handschlag Silhouette">
            <a:extLst>
              <a:ext uri="{FF2B5EF4-FFF2-40B4-BE49-F238E27FC236}">
                <a16:creationId xmlns:a16="http://schemas.microsoft.com/office/drawing/2014/main" id="{2334FCC2-2691-6661-E83B-94A59852F78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199116" y="2910611"/>
            <a:ext cx="1482399" cy="1482399"/>
          </a:xfrm>
          <a:prstGeom prst="rect">
            <a:avLst/>
          </a:prstGeom>
        </p:spPr>
      </p:pic>
    </p:spTree>
    <p:extLst>
      <p:ext uri="{BB962C8B-B14F-4D97-AF65-F5344CB8AC3E}">
        <p14:creationId xmlns:p14="http://schemas.microsoft.com/office/powerpoint/2010/main" val="429027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05750AA-188B-2039-058F-C018E3F94A1B}"/>
              </a:ext>
            </a:extLst>
          </p:cNvPr>
          <p:cNvSpPr>
            <a:spLocks noGrp="1"/>
          </p:cNvSpPr>
          <p:nvPr>
            <p:ph type="ctrTitle"/>
          </p:nvPr>
        </p:nvSpPr>
        <p:spPr/>
        <p:txBody>
          <a:bodyPr/>
          <a:lstStyle/>
          <a:p>
            <a:r>
              <a:rPr lang="fr-CH">
                <a:latin typeface="Arial"/>
                <a:cs typeface="Arial"/>
                <a:sym typeface="Arial"/>
              </a:rPr>
              <a:t>Développement des enfants</a:t>
            </a:r>
          </a:p>
        </p:txBody>
      </p:sp>
      <p:sp>
        <p:nvSpPr>
          <p:cNvPr id="4" name="Foliennummernplatzhalter 3">
            <a:extLst>
              <a:ext uri="{FF2B5EF4-FFF2-40B4-BE49-F238E27FC236}">
                <a16:creationId xmlns:a16="http://schemas.microsoft.com/office/drawing/2014/main" id="{8D8E7CA1-D755-C207-7C44-E8469532A7F9}"/>
              </a:ext>
            </a:extLst>
          </p:cNvPr>
          <p:cNvSpPr>
            <a:spLocks noGrp="1"/>
          </p:cNvSpPr>
          <p:nvPr>
            <p:ph type="sldNum" sz="quarter" idx="4294967295"/>
          </p:nvPr>
        </p:nvSpPr>
        <p:spPr>
          <a:xfrm>
            <a:off x="0" y="6481763"/>
            <a:ext cx="817563" cy="161925"/>
          </a:xfrm>
        </p:spPr>
        <p:txBody>
          <a:bodyPr/>
          <a:lstStyle/>
          <a:p>
            <a:fld id="{442AD375-037F-43D0-B059-5172DA06796A}" type="slidenum">
              <a:rPr lang="de-CH" smtClean="0"/>
              <a:pPr/>
              <a:t>7</a:t>
            </a:fld>
            <a:endParaRPr lang="de-CH"/>
          </a:p>
        </p:txBody>
      </p:sp>
    </p:spTree>
    <p:extLst>
      <p:ext uri="{BB962C8B-B14F-4D97-AF65-F5344CB8AC3E}">
        <p14:creationId xmlns:p14="http://schemas.microsoft.com/office/powerpoint/2010/main" val="532758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fr-CH"/>
              <a:t> </a:t>
            </a:r>
          </a:p>
        </p:txBody>
      </p:sp>
      <p:sp>
        <p:nvSpPr>
          <p:cNvPr id="2" name="Titel 1">
            <a:extLst>
              <a:ext uri="{FF2B5EF4-FFF2-40B4-BE49-F238E27FC236}">
                <a16:creationId xmlns:a16="http://schemas.microsoft.com/office/drawing/2014/main" id="{7F16535B-A44E-4B7E-937F-2832689222D6}"/>
              </a:ext>
            </a:extLst>
          </p:cNvPr>
          <p:cNvSpPr>
            <a:spLocks noGrp="1"/>
          </p:cNvSpPr>
          <p:nvPr>
            <p:ph type="title"/>
          </p:nvPr>
        </p:nvSpPr>
        <p:spPr/>
        <p:txBody>
          <a:bodyPr/>
          <a:lstStyle/>
          <a:p>
            <a:r>
              <a:rPr lang="fr-CH" b="1">
                <a:latin typeface="Arial"/>
                <a:cs typeface="Arial"/>
                <a:sym typeface="Arial"/>
              </a:rPr>
              <a:t>Les enfants ne sont pas des adultes miniatures</a:t>
            </a:r>
          </a:p>
        </p:txBody>
      </p:sp>
      <p:sp>
        <p:nvSpPr>
          <p:cNvPr id="3" name="Untertitel 2">
            <a:extLst>
              <a:ext uri="{FF2B5EF4-FFF2-40B4-BE49-F238E27FC236}">
                <a16:creationId xmlns:a16="http://schemas.microsoft.com/office/drawing/2014/main" id="{4D248D13-5DFF-403A-97EA-D6895F86ADCF}"/>
              </a:ext>
            </a:extLst>
          </p:cNvPr>
          <p:cNvSpPr>
            <a:spLocks noGrp="1"/>
          </p:cNvSpPr>
          <p:nvPr>
            <p:ph idx="1"/>
          </p:nvPr>
        </p:nvSpPr>
        <p:spPr/>
        <p:txBody>
          <a:bodyPr/>
          <a:lstStyle/>
          <a:p>
            <a:pPr marL="0" lvl="1" indent="0">
              <a:buNone/>
            </a:pPr>
            <a:r>
              <a:rPr lang="fr-CH">
                <a:latin typeface="Arial"/>
                <a:cs typeface="Arial"/>
                <a:sym typeface="Arial"/>
              </a:rPr>
              <a:t>Les enfants</a:t>
            </a:r>
          </a:p>
          <a:p>
            <a:pPr lvl="1"/>
            <a:r>
              <a:rPr lang="fr-CH">
                <a:latin typeface="Arial"/>
                <a:cs typeface="Arial"/>
                <a:sym typeface="Arial"/>
              </a:rPr>
              <a:t>sont </a:t>
            </a:r>
            <a:r>
              <a:rPr lang="fr-CH" b="1">
                <a:latin typeface="Arial"/>
                <a:cs typeface="Arial"/>
                <a:sym typeface="Arial"/>
              </a:rPr>
              <a:t>moins bien </a:t>
            </a:r>
            <a:r>
              <a:rPr lang="fr-CH" b="1" err="1">
                <a:latin typeface="Arial"/>
                <a:cs typeface="Arial"/>
                <a:sym typeface="Arial"/>
              </a:rPr>
              <a:t>vu·es</a:t>
            </a:r>
            <a:r>
              <a:rPr lang="fr-CH" b="1">
                <a:latin typeface="Arial"/>
                <a:cs typeface="Arial"/>
                <a:sym typeface="Arial"/>
              </a:rPr>
              <a:t> </a:t>
            </a:r>
            <a:r>
              <a:rPr lang="fr-CH">
                <a:latin typeface="Arial"/>
                <a:cs typeface="Arial"/>
                <a:sym typeface="Arial"/>
              </a:rPr>
              <a:t>par les automobilistes (taille);</a:t>
            </a:r>
          </a:p>
          <a:p>
            <a:pPr lvl="1"/>
            <a:r>
              <a:rPr lang="fr-CH">
                <a:latin typeface="Arial"/>
                <a:cs typeface="Arial"/>
                <a:sym typeface="Arial"/>
              </a:rPr>
              <a:t>sont plus </a:t>
            </a:r>
            <a:r>
              <a:rPr lang="fr-CH" err="1">
                <a:latin typeface="Arial"/>
                <a:cs typeface="Arial"/>
                <a:sym typeface="Arial"/>
              </a:rPr>
              <a:t>petit·es</a:t>
            </a:r>
            <a:r>
              <a:rPr lang="fr-CH">
                <a:latin typeface="Arial"/>
                <a:cs typeface="Arial"/>
                <a:sym typeface="Arial"/>
              </a:rPr>
              <a:t> que les adultes et ont donc un </a:t>
            </a:r>
            <a:r>
              <a:rPr lang="fr-CH" b="1">
                <a:latin typeface="Arial"/>
                <a:cs typeface="Arial"/>
                <a:sym typeface="Arial"/>
              </a:rPr>
              <a:t>champ de vision plus restreint</a:t>
            </a:r>
            <a:r>
              <a:rPr lang="fr-CH">
                <a:latin typeface="Arial"/>
                <a:cs typeface="Arial"/>
                <a:sym typeface="Arial"/>
              </a:rPr>
              <a:t>;</a:t>
            </a:r>
          </a:p>
          <a:p>
            <a:pPr lvl="1"/>
            <a:r>
              <a:rPr lang="fr-CH" b="1">
                <a:latin typeface="Arial"/>
                <a:cs typeface="Arial"/>
                <a:sym typeface="Arial"/>
              </a:rPr>
              <a:t>ne perçoivent pas</a:t>
            </a:r>
            <a:r>
              <a:rPr lang="fr-CH">
                <a:latin typeface="Arial"/>
                <a:cs typeface="Arial"/>
                <a:sym typeface="Arial"/>
              </a:rPr>
              <a:t> encore </a:t>
            </a:r>
            <a:r>
              <a:rPr lang="fr-CH" b="1">
                <a:latin typeface="Arial"/>
                <a:cs typeface="Arial"/>
                <a:sym typeface="Arial"/>
              </a:rPr>
              <a:t>les dangers assez rapidement</a:t>
            </a:r>
            <a:r>
              <a:rPr lang="fr-CH">
                <a:latin typeface="Arial"/>
                <a:cs typeface="Arial"/>
                <a:sym typeface="Arial"/>
              </a:rPr>
              <a:t>;</a:t>
            </a:r>
          </a:p>
          <a:p>
            <a:pPr lvl="1"/>
            <a:r>
              <a:rPr lang="fr-CH">
                <a:latin typeface="Arial"/>
                <a:cs typeface="Arial"/>
                <a:sym typeface="Arial"/>
              </a:rPr>
              <a:t>éprouvent encore des </a:t>
            </a:r>
            <a:r>
              <a:rPr lang="fr-CH" b="1">
                <a:latin typeface="Arial"/>
                <a:cs typeface="Arial"/>
                <a:sym typeface="Arial"/>
              </a:rPr>
              <a:t>difficultés à estimer les distances et les vitesses</a:t>
            </a:r>
            <a:r>
              <a:rPr lang="fr-CH">
                <a:latin typeface="Arial"/>
                <a:cs typeface="Arial"/>
                <a:sym typeface="Arial"/>
              </a:rPr>
              <a:t>;</a:t>
            </a:r>
          </a:p>
          <a:p>
            <a:pPr lvl="1"/>
            <a:r>
              <a:rPr lang="fr-CH">
                <a:latin typeface="Arial"/>
                <a:cs typeface="Arial"/>
                <a:sym typeface="Arial"/>
              </a:rPr>
              <a:t>sont </a:t>
            </a:r>
            <a:r>
              <a:rPr lang="fr-CH" b="1">
                <a:latin typeface="Arial"/>
                <a:cs typeface="Arial"/>
                <a:sym typeface="Arial"/>
              </a:rPr>
              <a:t>de nature joueuse</a:t>
            </a:r>
            <a:r>
              <a:rPr lang="fr-CH">
                <a:latin typeface="Arial"/>
                <a:cs typeface="Arial"/>
                <a:sym typeface="Arial"/>
              </a:rPr>
              <a:t> et </a:t>
            </a:r>
            <a:r>
              <a:rPr lang="fr-CH" b="1">
                <a:latin typeface="Arial"/>
                <a:cs typeface="Arial"/>
                <a:sym typeface="Arial"/>
              </a:rPr>
              <a:t>se laissent facilement distraire</a:t>
            </a:r>
            <a:r>
              <a:rPr lang="fr-CH">
                <a:latin typeface="Arial"/>
                <a:cs typeface="Arial"/>
                <a:sym typeface="Arial"/>
              </a:rPr>
              <a:t>.</a:t>
            </a:r>
          </a:p>
          <a:p>
            <a:pPr marL="0" lvl="1" indent="0">
              <a:buNone/>
            </a:pPr>
            <a:r>
              <a:rPr lang="fr-CH"/>
              <a:t> </a:t>
            </a:r>
          </a:p>
        </p:txBody>
      </p:sp>
    </p:spTree>
    <p:extLst>
      <p:ext uri="{BB962C8B-B14F-4D97-AF65-F5344CB8AC3E}">
        <p14:creationId xmlns:p14="http://schemas.microsoft.com/office/powerpoint/2010/main" val="373282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9FB7B6-BC91-761A-5C16-261CF4705C77}"/>
              </a:ext>
            </a:extLst>
          </p:cNvPr>
          <p:cNvSpPr>
            <a:spLocks noGrp="1"/>
          </p:cNvSpPr>
          <p:nvPr>
            <p:ph type="ctrTitle"/>
          </p:nvPr>
        </p:nvSpPr>
        <p:spPr/>
        <p:txBody>
          <a:bodyPr/>
          <a:lstStyle/>
          <a:p>
            <a:r>
              <a:rPr lang="fr-CH">
                <a:latin typeface="Arial"/>
                <a:cs typeface="Arial"/>
                <a:sym typeface="Arial"/>
              </a:rPr>
              <a:t>Votre contribution à la sécurité sur le chemin </a:t>
            </a:r>
            <a:br>
              <a:rPr lang="fr-CH">
                <a:latin typeface="Arial"/>
                <a:cs typeface="Arial"/>
                <a:sym typeface="Arial"/>
              </a:rPr>
            </a:br>
            <a:r>
              <a:rPr lang="fr-CH">
                <a:latin typeface="Arial"/>
                <a:cs typeface="Arial"/>
                <a:sym typeface="Arial"/>
              </a:rPr>
              <a:t>de l’école</a:t>
            </a:r>
          </a:p>
        </p:txBody>
      </p:sp>
      <p:sp>
        <p:nvSpPr>
          <p:cNvPr id="4" name="Foliennummernplatzhalter 3">
            <a:extLst>
              <a:ext uri="{FF2B5EF4-FFF2-40B4-BE49-F238E27FC236}">
                <a16:creationId xmlns:a16="http://schemas.microsoft.com/office/drawing/2014/main" id="{0172C9F1-B7CB-B22F-FD1F-A886CA8DE92E}"/>
              </a:ext>
            </a:extLst>
          </p:cNvPr>
          <p:cNvSpPr>
            <a:spLocks noGrp="1"/>
          </p:cNvSpPr>
          <p:nvPr>
            <p:ph type="sldNum" sz="quarter" idx="4294967295"/>
          </p:nvPr>
        </p:nvSpPr>
        <p:spPr>
          <a:xfrm>
            <a:off x="0" y="6481763"/>
            <a:ext cx="817563" cy="161925"/>
          </a:xfrm>
        </p:spPr>
        <p:txBody>
          <a:bodyPr/>
          <a:lstStyle/>
          <a:p>
            <a:fld id="{442AD375-037F-43D0-B059-5172DA06796A}" type="slidenum">
              <a:rPr lang="de-CH" smtClean="0"/>
              <a:pPr/>
              <a:t>9</a:t>
            </a:fld>
            <a:endParaRPr lang="de-CH"/>
          </a:p>
        </p:txBody>
      </p:sp>
    </p:spTree>
    <p:extLst>
      <p:ext uri="{BB962C8B-B14F-4D97-AF65-F5344CB8AC3E}">
        <p14:creationId xmlns:p14="http://schemas.microsoft.com/office/powerpoint/2010/main" val="1940016511"/>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26CB5F23-5D27-4E93-B937-02C30A84BF98}" vid="{F51711AA-632B-42BF-826D-AE974C4A7B5A}"/>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BD372FE-ECDE-41B9-9125-ED0A5C93B659}">
  <we:reference id="22ff87a5-132f-4d52-9e97-94d888e4dd91" version="3.7.0.0" store="EXCatalog" storeType="EXCatalog"/>
  <we:alternateReferences>
    <we:reference id="WA104380050" version="3.7.0.0" store="de-CH"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0028F8FD3A53F42A4E181E5A9704B93" ma:contentTypeVersion="12" ma:contentTypeDescription="Ein neues Dokument erstellen." ma:contentTypeScope="" ma:versionID="b63b2315e007ce3c9d99905b48c59bda">
  <xsd:schema xmlns:xsd="http://www.w3.org/2001/XMLSchema" xmlns:xs="http://www.w3.org/2001/XMLSchema" xmlns:p="http://schemas.microsoft.com/office/2006/metadata/properties" xmlns:ns2="cffbc1be-43cd-4cd9-af5e-e7d49ac048eb" xmlns:ns3="6c029853-ddec-436c-a90c-b6d9e92dcbfe" targetNamespace="http://schemas.microsoft.com/office/2006/metadata/properties" ma:root="true" ma:fieldsID="26b4212b71a4dc88a7399f06db7646af" ns2:_="" ns3:_="">
    <xsd:import namespace="cffbc1be-43cd-4cd9-af5e-e7d49ac048eb"/>
    <xsd:import namespace="6c029853-ddec-436c-a90c-b6d9e92dcb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fbc1be-43cd-4cd9-af5e-e7d49ac048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029853-ddec-436c-a90c-b6d9e92dcbf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fab65f3-99b9-4548-83b8-2b80a725587c}" ma:internalName="TaxCatchAll" ma:showField="CatchAllData" ma:web="6c029853-ddec-436c-a90c-b6d9e92dcb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fbc1be-43cd-4cd9-af5e-e7d49ac048eb">
      <Terms xmlns="http://schemas.microsoft.com/office/infopath/2007/PartnerControls"/>
    </lcf76f155ced4ddcb4097134ff3c332f>
    <TaxCatchAll xmlns="6c029853-ddec-436c-a90c-b6d9e92dcbfe" xsi:nil="true"/>
  </documentManagement>
</p:properties>
</file>

<file path=customXml/itemProps1.xml><?xml version="1.0" encoding="utf-8"?>
<ds:datastoreItem xmlns:ds="http://schemas.openxmlformats.org/officeDocument/2006/customXml" ds:itemID="{508F1032-EED9-41A4-8FA2-CBE5C30317DB}">
  <ds:schemaRefs>
    <ds:schemaRef ds:uri="http://schemas.microsoft.com/sharepoint/v3/contenttype/forms"/>
  </ds:schemaRefs>
</ds:datastoreItem>
</file>

<file path=customXml/itemProps2.xml><?xml version="1.0" encoding="utf-8"?>
<ds:datastoreItem xmlns:ds="http://schemas.openxmlformats.org/officeDocument/2006/customXml" ds:itemID="{2A2A824A-3C19-4551-9209-D013F30F72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fbc1be-43cd-4cd9-af5e-e7d49ac048eb"/>
    <ds:schemaRef ds:uri="6c029853-ddec-436c-a90c-b6d9e92dcb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1C5B9F-AFC0-4F84-BBCF-27F3B7C5ABB9}">
  <ds:schemaRefs>
    <ds:schemaRef ds:uri="6c029853-ddec-436c-a90c-b6d9e92dcbfe"/>
    <ds:schemaRef ds:uri="cffbc1be-43cd-4cd9-af5e-e7d49ac048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DD4C2EB4</Template>
  <TotalTime>0</TotalTime>
  <Application>Microsoft Office PowerPoint</Application>
  <PresentationFormat>Widescreen</PresentationFormat>
  <Slides>18</Slides>
  <Notes>15</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Design bfu</vt:lpstr>
      <vt:lpstr>Sécurité sur le chemin  de l’école</vt:lpstr>
      <vt:lpstr>Le trajet scolaire à pied: une expérience particulière</vt:lpstr>
      <vt:lpstr>Nombre d’accidents </vt:lpstr>
      <vt:lpstr>Responsabilité</vt:lpstr>
      <vt:lpstr>Droits et devoirs</vt:lpstr>
      <vt:lpstr>Qui peut contribuer à la sécurité sur le chemin de l’école?</vt:lpstr>
      <vt:lpstr>Développement des enfants</vt:lpstr>
      <vt:lpstr>Les enfants ne sont pas des adultes miniatures</vt:lpstr>
      <vt:lpstr>Votre contribution à la sécurité sur le chemin  de l’école</vt:lpstr>
      <vt:lpstr>Parcourir le chemin de l’école </vt:lpstr>
      <vt:lpstr>Visibilité = sécurité   </vt:lpstr>
      <vt:lpstr>Éviter d’amener les enfants en voiture à l’école   </vt:lpstr>
      <vt:lpstr>Trottinettes, planches et patins à roulettes et autres engins   </vt:lpstr>
      <vt:lpstr>Plus de sécurité sur le chemin de l’école</vt:lpstr>
      <vt:lpstr>Patrouilleuses et patrouilleurs </vt:lpstr>
      <vt:lpstr>Pedibus  </vt:lpstr>
      <vt:lpstr>Bus scolaire </vt:lpstr>
      <vt:lpstr> BPA, Bureau de prévention des accidents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Brechbühl Lucia</dc:creator>
  <cp:revision>2</cp:revision>
  <cp:lastPrinted>2019-03-22T15:02:17Z</cp:lastPrinted>
  <dcterms:created xsi:type="dcterms:W3CDTF">2024-03-21T13:17:02Z</dcterms:created>
  <dcterms:modified xsi:type="dcterms:W3CDTF">2025-01-20T13:08:33Z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0x01010030028F8FD3A53F42A4E181E5A9704B93</vt:lpwstr>
  </property>
  <property fmtid="{D5CDD505-2E9C-101B-9397-08002B2CF9AE}" pid="3" name="Order">
    <vt:r8>21500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ies>
</file>