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12" r:id="rId6"/>
    <p:sldId id="306" r:id="rId7"/>
    <p:sldId id="301" r:id="rId8"/>
    <p:sldId id="311" r:id="rId9"/>
    <p:sldId id="308" r:id="rId10"/>
    <p:sldId id="310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1CC64-8FB9-4050-B54E-E41C233EB59D}" v="1" dt="2023-05-04T12:19:49.18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383" autoAdjust="0"/>
  </p:normalViewPr>
  <p:slideViewPr>
    <p:cSldViewPr showGuides="1">
      <p:cViewPr varScale="1">
        <p:scale>
          <a:sx n="96" d="100"/>
          <a:sy n="96" d="100"/>
        </p:scale>
        <p:origin x="57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758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9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Bureau de </a:t>
            </a:r>
            <a:r>
              <a:rPr lang="de-CH" sz="1000" spc="19" baseline="0" dirty="0" err="1">
                <a:solidFill>
                  <a:schemeClr val="bg1"/>
                </a:solidFill>
              </a:rPr>
              <a:t>prévention</a:t>
            </a:r>
            <a:endParaRPr lang="de-CH" sz="1000" spc="19" baseline="0" dirty="0">
              <a:solidFill>
                <a:schemeClr val="bg1"/>
              </a:solidFill>
            </a:endParaRP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des </a:t>
            </a:r>
            <a:r>
              <a:rPr lang="de-CH" sz="1000" spc="19" baseline="0" dirty="0" err="1">
                <a:solidFill>
                  <a:schemeClr val="bg1"/>
                </a:solidFill>
              </a:rPr>
              <a:t>accidents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206228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CH" dirty="0"/>
              <a:t>Mars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7QXMMYp9H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youtu.be/0qDTwJMh-gw" TargetMode="External"/><Relationship Id="rId4" Type="http://schemas.openxmlformats.org/officeDocument/2006/relationships/hyperlink" Target="https://www.youtube.com/watch?v=gG5iBmeUeN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Prénom Nom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7F812F-C173-4222-D3A6-99B0DDC9F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SUP: </a:t>
            </a:r>
            <a:r>
              <a:rPr lang="de-DE" dirty="0" err="1"/>
              <a:t>pagayez</a:t>
            </a:r>
            <a:r>
              <a:rPr lang="de-DE" dirty="0"/>
              <a:t> </a:t>
            </a:r>
            <a:r>
              <a:rPr lang="de-DE" dirty="0" err="1"/>
              <a:t>futé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5F7B4C-340E-CD3B-587F-06D2DFA5CE2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fr-CH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Activité physique, détente, nouvelles perspectives depuis l’eau: </a:t>
            </a:r>
            <a:r>
              <a:rPr lang="fr-CH" dirty="0"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le stand-up paddle s’est taillé une place sur les lacs et rivières suisses.</a:t>
            </a:r>
            <a:r>
              <a:rPr lang="fr-CH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endParaRPr lang="de-CH" dirty="0"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fr-CH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Ce sport est pourtant moins anodin qu’il n’y paraît. Principaux dangers: les chutes dans l’eau froide, les vents contraires et les courants forts.</a:t>
            </a:r>
          </a:p>
          <a:p>
            <a:endParaRPr lang="de-CH" dirty="0"/>
          </a:p>
        </p:txBody>
      </p:sp>
      <p:pic>
        <p:nvPicPr>
          <p:cNvPr id="9" name="Bildplatzhalter 8" descr="Ein Bild, das Wasser, draußen, Sport, See enthält.&#10;&#10;Automatisch generierte Beschreibung">
            <a:extLst>
              <a:ext uri="{FF2B5EF4-FFF2-40B4-BE49-F238E27FC236}">
                <a16:creationId xmlns:a16="http://schemas.microsoft.com/office/drawing/2014/main" id="{6BFA3631-F11A-CCFF-14AC-AD9AD73C7D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21236"/>
          <a:stretch>
            <a:fillRect/>
          </a:stretch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D4CA12-56D3-EDDA-90EF-424DF364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854695-C4C9-9C70-FC50-64790B116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/>
              <a:t>Source: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56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fr-CH" sz="2200"/>
              <a:t>Suivez un cours d’initiation.</a:t>
            </a:r>
          </a:p>
          <a:p>
            <a:pPr lvl="1"/>
            <a:r>
              <a:rPr lang="fr-CH" sz="2200"/>
              <a:t>Planifiez soigneusement votre sortie en SUP.</a:t>
            </a:r>
          </a:p>
          <a:p>
            <a:pPr lvl="1"/>
            <a:r>
              <a:rPr lang="fr-CH" sz="2200"/>
              <a:t>Renseignez-vous sur les conditions météorologiques.</a:t>
            </a:r>
          </a:p>
          <a:p>
            <a:pPr lvl="1"/>
            <a:r>
              <a:rPr lang="fr-CH" sz="2200"/>
              <a:t>Ne sortez pas seul·e.</a:t>
            </a:r>
          </a:p>
          <a:p>
            <a:pPr lvl="1"/>
            <a:r>
              <a:rPr lang="fr-CH" sz="2200"/>
              <a:t>Informer quelqu’un de l’itinéraire prévu.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Bonne préparation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/>
              <a:t>Source: Getty Images</a:t>
            </a:r>
          </a:p>
        </p:txBody>
      </p:sp>
      <p:pic>
        <p:nvPicPr>
          <p:cNvPr id="9" name="Bildplatzhalter 8" descr="Ein Bild, das Boden, draußen, Natur enthält.&#10;&#10;Automatisch generierte Beschreibung">
            <a:extLst>
              <a:ext uri="{FF2B5EF4-FFF2-40B4-BE49-F238E27FC236}">
                <a16:creationId xmlns:a16="http://schemas.microsoft.com/office/drawing/2014/main" id="{B160F58C-8610-3613-38DF-FC7B84864E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19F7D5E-5779-BAFE-81B0-6982CC7C8995}"/>
              </a:ext>
            </a:extLst>
          </p:cNvPr>
          <p:cNvSpPr txBox="1">
            <a:spLocks/>
          </p:cNvSpPr>
          <p:nvPr/>
        </p:nvSpPr>
        <p:spPr>
          <a:xfrm>
            <a:off x="335360" y="604894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Source: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Bien s’équiper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H" b="0" i="0" dirty="0">
                <a:solidFill>
                  <a:srgbClr val="333333"/>
                </a:solidFill>
                <a:effectLst/>
                <a:latin typeface="BFU Suisse Regular"/>
              </a:rPr>
              <a:t>Gilet de sauvetage ou de natation ajusté</a:t>
            </a:r>
          </a:p>
          <a:p>
            <a:pPr lvl="1"/>
            <a:r>
              <a:rPr lang="fr-CH" dirty="0">
                <a:solidFill>
                  <a:srgbClr val="333333"/>
                </a:solidFill>
                <a:latin typeface="BFU Suisse Regular"/>
              </a:rPr>
              <a:t>Vêtements adaptés à la météo (combinaison en néoprène par temps froid p. ex.)</a:t>
            </a:r>
          </a:p>
          <a:p>
            <a:pPr lvl="1"/>
            <a:r>
              <a:rPr lang="fr-CH" dirty="0"/>
              <a:t>Boisson en quantité suffisante</a:t>
            </a:r>
          </a:p>
          <a:p>
            <a:pPr lvl="1"/>
            <a:r>
              <a:rPr lang="fr-CH" dirty="0"/>
              <a:t>Crème solaire</a:t>
            </a:r>
          </a:p>
          <a:p>
            <a:pPr lvl="1"/>
            <a:r>
              <a:rPr lang="fr-CH" dirty="0"/>
              <a:t>Téléphone portable (dans un étui étanche)</a:t>
            </a:r>
          </a:p>
          <a:p>
            <a:pPr marL="0" lvl="1" indent="0">
              <a:spcAft>
                <a:spcPts val="0"/>
              </a:spcAft>
              <a:buNone/>
            </a:pPr>
            <a:endParaRPr lang="de-DE" dirty="0"/>
          </a:p>
          <a:p>
            <a:pPr marL="0" lvl="1" indent="0">
              <a:buNone/>
            </a:pPr>
            <a:r>
              <a:rPr lang="fr-CH" dirty="0"/>
              <a:t>Obligations légales:</a:t>
            </a:r>
          </a:p>
          <a:p>
            <a:pPr lvl="1"/>
            <a:r>
              <a:rPr lang="fr-CH" dirty="0"/>
              <a:t>Gyrophare de nuit ou en cas de mauvaise visibilité</a:t>
            </a:r>
          </a:p>
          <a:p>
            <a:pPr lvl="1"/>
            <a:r>
              <a:rPr lang="fr-CH" dirty="0"/>
              <a:t>Nom et adresse du ou de la propriétaire sur la planche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Bien s’équiper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H" dirty="0"/>
              <a:t>Choisir une planche adaptée: plus elle est large, plus elle sera stable. </a:t>
            </a:r>
            <a:br>
              <a:rPr lang="fr-CH" dirty="0"/>
            </a:br>
            <a:r>
              <a:rPr lang="fr-CH" dirty="0"/>
              <a:t>Plus elle est longue, plus elle sera rapide.</a:t>
            </a:r>
          </a:p>
          <a:p>
            <a:pPr lvl="1"/>
            <a:r>
              <a:rPr lang="fr-CH" dirty="0"/>
              <a:t>Réglage de la pagaie:</a:t>
            </a:r>
            <a:br>
              <a:rPr lang="fr-CH" dirty="0"/>
            </a:br>
            <a:r>
              <a:rPr lang="fr-CH" dirty="0"/>
              <a:t>taille de la personne +/– 20 à 25 cm = longueur des pagaies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38A40-E5BD-5E68-98E1-9420B6D8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1867994"/>
            <a:ext cx="3008490" cy="45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Wasser, draußen, Person, Sport enthält.&#10;&#10;Automatisch generierte Beschreibung">
            <a:extLst>
              <a:ext uri="{FF2B5EF4-FFF2-40B4-BE49-F238E27FC236}">
                <a16:creationId xmlns:a16="http://schemas.microsoft.com/office/drawing/2014/main" id="{ECA5CD7F-6BC1-97D2-1FC1-2A51B844B4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522"/>
          <a:stretch>
            <a:fillRect/>
          </a:stretch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fr-CH"/>
              <a:t>La planche de SUP est toujours mise à l’eau avec l’aileron à l’avant.</a:t>
            </a:r>
          </a:p>
          <a:p>
            <a:pPr lvl="1"/>
            <a:r>
              <a:rPr lang="fr-CH"/>
              <a:t>Le leash est fixé à la cheville pour les sorties en lac ou en mer, mais jamais en eaux vives: si vous restez accroché dans une rivière, le courant risque de vous attirer sous l’eau.</a:t>
            </a:r>
          </a:p>
          <a:p>
            <a:pPr lvl="1"/>
            <a:r>
              <a:rPr lang="fr-CH"/>
              <a:t>Sortez de la zone riveraine en pagayant à genoux. Ne vous levez que lorsque l’eau atteint 1 mètre de profondeur.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Pagayer en sécurité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/>
              <a:t>Source: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9" y="1340769"/>
            <a:ext cx="11233248" cy="4896520"/>
          </a:xfrm>
        </p:spPr>
        <p:txBody>
          <a:bodyPr/>
          <a:lstStyle/>
          <a:p>
            <a:pPr lvl="1"/>
            <a:r>
              <a:rPr lang="fr-CH" dirty="0"/>
              <a:t>Tenez compte de la direction du vent et commencez en ayant celui-ci de face.</a:t>
            </a:r>
          </a:p>
          <a:p>
            <a:pPr lvl="1"/>
            <a:r>
              <a:rPr lang="fr-CH" sz="2400" dirty="0"/>
              <a:t>Maintenez toujours une distance suffisante avec les autres embarcations.</a:t>
            </a:r>
          </a:p>
          <a:p>
            <a:pPr lvl="1"/>
            <a:r>
              <a:rPr lang="fr-CH" sz="2400" dirty="0"/>
              <a:t>Respectez les règles de priorité pour la navigation</a:t>
            </a:r>
            <a:r>
              <a:rPr lang="fr-CH" dirty="0"/>
              <a:t>.</a:t>
            </a:r>
          </a:p>
          <a:p>
            <a:pPr lvl="1"/>
            <a:r>
              <a:rPr lang="fr-CH" dirty="0"/>
              <a:t>Ne </a:t>
            </a:r>
            <a:r>
              <a:rPr lang="fr-CH" sz="2400"/>
              <a:t>pagayez pas dans </a:t>
            </a:r>
            <a:r>
              <a:rPr lang="fr-CH" sz="2400" dirty="0"/>
              <a:t>les zones interdites (bouées jaunes)</a:t>
            </a:r>
            <a:r>
              <a:rPr lang="fr-CH" dirty="0"/>
              <a:t>.</a:t>
            </a:r>
          </a:p>
          <a:p>
            <a:pPr lvl="1"/>
            <a:r>
              <a:rPr lang="fr-CH" sz="2400" dirty="0"/>
              <a:t>Restez à 25 mètres des roseaux et des plantes aquatiques.</a:t>
            </a:r>
          </a:p>
          <a:p>
            <a:pPr lvl="1"/>
            <a:r>
              <a:rPr lang="fr-CH" dirty="0"/>
              <a:t>Renoncez à la consommation d’alcool.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Pagayer en sécurité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22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/>
              <a:t>Vidéo </a:t>
            </a:r>
            <a:r>
              <a:rPr lang="fr-CH">
                <a:hlinkClick r:id="rId3"/>
              </a:rPr>
              <a:t>stand-up paddle</a:t>
            </a:r>
            <a:endParaRPr lang="fr-CH">
              <a:hlinkClick r:id="rId4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Découvrez plus de conseils en matière de prévention des accidents sur bpa.ch.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00ED8B-E54D-46F2-A963-9C322F2E4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28b27246-006c-4c52-ba09-a14edd98252a"/>
    <ds:schemaRef ds:uri="http://schemas.microsoft.com/office/2006/metadata/properties"/>
    <ds:schemaRef ds:uri="bb4941f2-48be-4bb0-a3d9-a0ff0057a9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Breitbild</PresentationFormat>
  <Paragraphs>59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BFU Suisse </vt:lpstr>
      <vt:lpstr>BFU Suisse Regular</vt:lpstr>
      <vt:lpstr>Suisse Int'l</vt:lpstr>
      <vt:lpstr>Arial</vt:lpstr>
      <vt:lpstr>BFU Suisse</vt:lpstr>
      <vt:lpstr>BFU Suisse Medium</vt:lpstr>
      <vt:lpstr>Design bfu</vt:lpstr>
      <vt:lpstr>SUP: pagayez futé</vt:lpstr>
      <vt:lpstr>PowerPoint-Präsentation</vt:lpstr>
      <vt:lpstr>Bonne préparation</vt:lpstr>
      <vt:lpstr>Bien s’équiper</vt:lpstr>
      <vt:lpstr>Bien s’équiper</vt:lpstr>
      <vt:lpstr>Pagayer en sécurité</vt:lpstr>
      <vt:lpstr>Pagayer en sécurité</vt:lpstr>
      <vt:lpstr>PowerPoint-Präsentation</vt:lpstr>
      <vt:lpstr>Plus d’informations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Bucherer Benedikt</cp:lastModifiedBy>
  <cp:revision>148</cp:revision>
  <cp:lastPrinted>2022-05-30T12:53:45Z</cp:lastPrinted>
  <dcterms:created xsi:type="dcterms:W3CDTF">2014-01-21T17:34:46Z</dcterms:created>
  <dcterms:modified xsi:type="dcterms:W3CDTF">2023-06-09T06:37:13Z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