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70E700-E9CC-8DF1-2230-A02A3B12AD42}" name="Baumann Susanne" initials="SB" userId="S::s.baumann@bfu.ch::cc84030f-caa5-4d06-bb99-9dc864d6d0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78"/>
    <a:srgbClr val="6EB2D0"/>
    <a:srgbClr val="00848E"/>
    <a:srgbClr val="52A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64DE3-B92A-4FE4-BB06-A18FA4EAB998}" v="1" dt="2024-11-05T13:49:43.155"/>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1990" autoAdjust="0"/>
  </p:normalViewPr>
  <p:slideViewPr>
    <p:cSldViewPr showGuides="1">
      <p:cViewPr varScale="1">
        <p:scale>
          <a:sx n="76" d="100"/>
          <a:sy n="76" d="100"/>
        </p:scale>
        <p:origin x="3504"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BBF64DE3-B92A-4FE4-BB06-A18FA4EAB998}"/>
    <pc:docChg chg="custSel modSld modMainMaster">
      <pc:chgData name="Baeriswyl Michelle" userId="7dbe6026-e9b7-4e33-982d-84db899c07af" providerId="ADAL" clId="{BBF64DE3-B92A-4FE4-BB06-A18FA4EAB998}" dt="2024-11-05T13:49:43.155" v="3"/>
      <pc:docMkLst>
        <pc:docMk/>
      </pc:docMkLst>
      <pc:sldChg chg="modSp mod">
        <pc:chgData name="Baeriswyl Michelle" userId="7dbe6026-e9b7-4e33-982d-84db899c07af" providerId="ADAL" clId="{BBF64DE3-B92A-4FE4-BB06-A18FA4EAB998}" dt="2024-11-05T13:49:23.314" v="0"/>
        <pc:sldMkLst>
          <pc:docMk/>
          <pc:sldMk cId="92098864" sldId="262"/>
        </pc:sldMkLst>
        <pc:spChg chg="mod">
          <ac:chgData name="Baeriswyl Michelle" userId="7dbe6026-e9b7-4e33-982d-84db899c07af" providerId="ADAL" clId="{BBF64DE3-B92A-4FE4-BB06-A18FA4EAB998}" dt="2024-11-05T13:49:23.314" v="0"/>
          <ac:spMkLst>
            <pc:docMk/>
            <pc:sldMk cId="92098864" sldId="262"/>
            <ac:spMk id="2" creationId="{7F16535B-A44E-4B7E-937F-2832689222D6}"/>
          </ac:spMkLst>
        </pc:spChg>
      </pc:sldChg>
      <pc:sldMasterChg chg="modSldLayout">
        <pc:chgData name="Baeriswyl Michelle" userId="7dbe6026-e9b7-4e33-982d-84db899c07af" providerId="ADAL" clId="{BBF64DE3-B92A-4FE4-BB06-A18FA4EAB998}" dt="2024-11-05T13:49:43.155" v="3"/>
        <pc:sldMasterMkLst>
          <pc:docMk/>
          <pc:sldMasterMk cId="1011663896" sldId="2147483657"/>
        </pc:sldMasterMkLst>
        <pc:sldLayoutChg chg="addSp delSp modSp mod">
          <pc:chgData name="Baeriswyl Michelle" userId="7dbe6026-e9b7-4e33-982d-84db899c07af" providerId="ADAL" clId="{BBF64DE3-B92A-4FE4-BB06-A18FA4EAB998}" dt="2024-11-05T13:49:43.155" v="3"/>
          <pc:sldLayoutMkLst>
            <pc:docMk/>
            <pc:sldMasterMk cId="1011663896" sldId="2147483657"/>
            <pc:sldLayoutMk cId="3891886669" sldId="2147483658"/>
          </pc:sldLayoutMkLst>
          <pc:spChg chg="del">
            <ac:chgData name="Baeriswyl Michelle" userId="7dbe6026-e9b7-4e33-982d-84db899c07af" providerId="ADAL" clId="{BBF64DE3-B92A-4FE4-BB06-A18FA4EAB998}" dt="2024-11-05T13:49:31.486" v="1" actId="478"/>
            <ac:spMkLst>
              <pc:docMk/>
              <pc:sldMasterMk cId="1011663896" sldId="2147483657"/>
              <pc:sldLayoutMk cId="3891886669" sldId="2147483658"/>
              <ac:spMk id="6" creationId="{2F5AF934-B224-4A72-AB54-EAE3966BF0FD}"/>
            </ac:spMkLst>
          </pc:spChg>
          <pc:spChg chg="del">
            <ac:chgData name="Baeriswyl Michelle" userId="7dbe6026-e9b7-4e33-982d-84db899c07af" providerId="ADAL" clId="{BBF64DE3-B92A-4FE4-BB06-A18FA4EAB998}" dt="2024-11-05T13:49:32.494" v="2" actId="478"/>
            <ac:spMkLst>
              <pc:docMk/>
              <pc:sldMasterMk cId="1011663896" sldId="2147483657"/>
              <pc:sldLayoutMk cId="3891886669" sldId="2147483658"/>
              <ac:spMk id="14" creationId="{BF768EFA-F8AB-45F2-B486-C3103F41A051}"/>
            </ac:spMkLst>
          </pc:spChg>
          <pc:picChg chg="add mod">
            <ac:chgData name="Baeriswyl Michelle" userId="7dbe6026-e9b7-4e33-982d-84db899c07af" providerId="ADAL" clId="{BBF64DE3-B92A-4FE4-BB06-A18FA4EAB998}" dt="2024-11-05T13:49:43.155" v="3"/>
            <ac:picMkLst>
              <pc:docMk/>
              <pc:sldMasterMk cId="1011663896" sldId="2147483657"/>
              <pc:sldLayoutMk cId="3891886669" sldId="2147483658"/>
              <ac:picMk id="4" creationId="{D0542049-4C05-06E8-F1FD-2C2E8647841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pic>
        <p:nvPicPr>
          <p:cNvPr id="4" name="Grafik 3" descr="Ein Bild, das Schrift, Grafiken, Logo, Grafikdesign enthält.&#10;&#10;Automatisch generierte Beschreibung">
            <a:extLst>
              <a:ext uri="{FF2B5EF4-FFF2-40B4-BE49-F238E27FC236}">
                <a16:creationId xmlns:a16="http://schemas.microsoft.com/office/drawing/2014/main" id="{D0542049-4C05-06E8-F1FD-2C2E864784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0574" y="444823"/>
            <a:ext cx="2246353" cy="583188"/>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November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November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November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icher-bergwandern.ch/de/packlis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51Ho0Vo_e4"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fu.ch/de/services/bestellen-herunterladen?q=%5B%7B%22key%22:%22filter-department%22,%22values%22:%5B%5D%7D,%7B%22key%22:%22filter-context%22,%22values%22:%5B%5D%7D,%7B%22key%22:%22filter-publication-category%22,%22values%22:%5B%5D%7D,%7B%22key%22:%22filter-publication-language%22,%22values%22:%5B%22DE%22%5D,%22isTabFilter%22:true%7D%5D&amp;sk=0&amp;st=Bergwandern2020"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www.bfu.ch/" TargetMode="External"/><Relationship Id="rId4" Type="http://schemas.openxmlformats.org/officeDocument/2006/relationships/hyperlink" Target="http://www.sicher-bergwandern.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icher-bergwandern.ch/de/selbst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9288512" cy="2304256"/>
          </a:xfrm>
        </p:spPr>
        <p:txBody>
          <a:bodyPr/>
          <a:lstStyle/>
          <a:p>
            <a:r>
              <a:rPr lang="de-CH" dirty="0"/>
              <a:t>Bergwandern</a:t>
            </a:r>
            <a:br>
              <a:rPr lang="de-CH" dirty="0"/>
            </a:br>
            <a:r>
              <a:rPr lang="de-CH" dirty="0"/>
              <a:t>ist kein Spaziergang.</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ausgerüstet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208911" cy="4692179"/>
          </a:xfrm>
        </p:spPr>
        <p:txBody>
          <a:bodyPr/>
          <a:lstStyle/>
          <a:p>
            <a:pPr lvl="1"/>
            <a:r>
              <a:rPr lang="de-CH" sz="2200" dirty="0"/>
              <a:t>Feste Wanderschuhe mit griffiger Profilgummisohle</a:t>
            </a:r>
          </a:p>
          <a:p>
            <a:pPr lvl="1"/>
            <a:r>
              <a:rPr lang="de-CH" sz="2200" dirty="0"/>
              <a:t>Warme Kleidung nach dem Zwiebelprinzip: Pullover, Regenjacke, evtl. Mütze und Handschuhe</a:t>
            </a:r>
          </a:p>
          <a:p>
            <a:pPr lvl="1"/>
            <a:r>
              <a:rPr lang="de-CH" sz="2200" dirty="0"/>
              <a:t>Sonnenbrille, Sonnenhut und Sonnencrème</a:t>
            </a:r>
          </a:p>
          <a:p>
            <a:pPr lvl="1"/>
            <a:r>
              <a:rPr lang="de-CH" sz="2200" dirty="0"/>
              <a:t>Aktuelle Karten, digital oder in Papierform</a:t>
            </a:r>
          </a:p>
          <a:p>
            <a:pPr lvl="1"/>
            <a:r>
              <a:rPr lang="de-CH" sz="2200" dirty="0"/>
              <a:t>Genügend zu Essen und zu Trinken</a:t>
            </a:r>
          </a:p>
          <a:p>
            <a:pPr lvl="1"/>
            <a:r>
              <a:rPr lang="de-CH" sz="2200" dirty="0"/>
              <a:t>Eventuell Wanderstöcke</a:t>
            </a:r>
          </a:p>
          <a:p>
            <a:pPr lvl="1"/>
            <a:r>
              <a:rPr lang="de-CH" sz="2200" dirty="0"/>
              <a:t>Für den Notfall: Taschenapotheke, Rettungsdecke, Mobiltelefon mit genügend Akku</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61742"/>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844058"/>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de-CH" sz="2200" dirty="0"/>
              <a:t>→ Eine Packliste finden Sie auf </a:t>
            </a:r>
            <a:r>
              <a:rPr lang="de-CH" sz="2200" dirty="0">
                <a:hlinkClick r:id="rId4"/>
              </a:rPr>
              <a:t>https://sicher-bergwandern.ch/de/packliste</a:t>
            </a:r>
            <a:r>
              <a:rPr lang="de-CH" sz="2200" dirty="0"/>
              <a:t>    </a:t>
            </a:r>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305255" cy="4692179"/>
          </a:xfrm>
        </p:spPr>
        <p:txBody>
          <a:bodyPr/>
          <a:lstStyle/>
          <a:p>
            <a:pPr lvl="1"/>
            <a:r>
              <a:rPr lang="de-CH" dirty="0"/>
              <a:t>Müdigkeit kann die Trittsicherheit stark beeinträchtigen. Wer regelmässig trinkt, isst und rastet, bleibt leistungsfähig und konzentriert.</a:t>
            </a:r>
          </a:p>
          <a:p>
            <a:pPr lvl="1"/>
            <a:r>
              <a:rPr lang="de-CH" dirty="0"/>
              <a:t>Zeitplanung und Wetterentwicklung beachten.</a:t>
            </a:r>
          </a:p>
          <a:p>
            <a:pPr lvl="1"/>
            <a:r>
              <a:rPr lang="de-CH" dirty="0"/>
              <a:t>Markierte Wege nicht verlassen – Trampelpfade und vermeintliche Abkürzungen sind heikel.</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94505"/>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dirty="0"/>
              <a:t>Rechtzeitig umkehren oder Schutz in einer Hütte suchen – zum Beispiel bei einem drohenden Wetterumbruch.</a:t>
            </a:r>
          </a:p>
          <a:p>
            <a:pPr lvl="1"/>
            <a:r>
              <a:rPr lang="de-CH" dirty="0"/>
              <a:t>Verlaufen? In der Gruppe zusammenbleiben und zum letzten bekannten Punkt zurückkehren. Bei Nebel auf bessere Sicht warten und nicht durch unbekanntes Gelände absteigen.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de-CH" dirty="0">
                <a:solidFill>
                  <a:prstClr val="black"/>
                </a:solidFill>
              </a:rPr>
              <a:t>Video «</a:t>
            </a:r>
            <a:r>
              <a:rPr lang="de-DE" dirty="0">
                <a:solidFill>
                  <a:prstClr val="black"/>
                </a:solidFill>
                <a:hlinkClick r:id="rId3"/>
              </a:rPr>
              <a:t>Sicher über Stock und Stein</a:t>
            </a:r>
            <a:r>
              <a:rPr lang="de-CH" dirty="0">
                <a:solidFill>
                  <a:prstClr val="black"/>
                </a:solidFill>
              </a:rPr>
              <a:t>»</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Den Bergwander-Check machen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b="1" dirty="0"/>
              <a:t>Planung</a:t>
            </a:r>
            <a:br>
              <a:rPr lang="de-CH" dirty="0"/>
            </a:br>
            <a:r>
              <a:rPr lang="de-CH" dirty="0"/>
              <a:t>Was habe ich vor?</a:t>
            </a:r>
          </a:p>
          <a:p>
            <a:pPr lvl="1"/>
            <a:r>
              <a:rPr lang="de-CH" b="1" dirty="0"/>
              <a:t>Einschätzung</a:t>
            </a:r>
            <a:br>
              <a:rPr lang="de-CH" dirty="0"/>
            </a:br>
            <a:r>
              <a:rPr lang="de-CH" dirty="0"/>
              <a:t>Ist diese Wanderung für mich geeignet?</a:t>
            </a:r>
          </a:p>
          <a:p>
            <a:pPr lvl="1"/>
            <a:r>
              <a:rPr lang="de-CH" b="1" dirty="0"/>
              <a:t>Ausrüstung</a:t>
            </a:r>
            <a:br>
              <a:rPr lang="de-CH" dirty="0"/>
            </a:br>
            <a:r>
              <a:rPr lang="de-CH" dirty="0"/>
              <a:t>Habe ich das Richtige dabei?</a:t>
            </a:r>
          </a:p>
          <a:p>
            <a:pPr lvl="1"/>
            <a:r>
              <a:rPr lang="de-CH" b="1" dirty="0"/>
              <a:t>Kontrolle</a:t>
            </a:r>
            <a:br>
              <a:rPr lang="de-CH" dirty="0"/>
            </a:br>
            <a:r>
              <a:rPr lang="de-CH" dirty="0"/>
              <a:t>Bin ich noch gut unterwegs?</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Notfall</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de-CH" dirty="0"/>
              <a:t>Zuerst Verletzte mit lebensrettenden Sofortmassnahmen versorgen.</a:t>
            </a:r>
          </a:p>
          <a:p>
            <a:pPr lvl="1"/>
            <a:r>
              <a:rPr lang="de-CH" dirty="0"/>
              <a:t>So schnell wie möglich Rettungskräfte über europäische Notfallnummer 112 (über alle Handynetze und auch bei gesperrtem Telefon erreichbar) oder über eine Notfall-App alarmieren.</a:t>
            </a:r>
          </a:p>
          <a:p>
            <a:pPr lvl="1"/>
            <a:r>
              <a:rPr lang="de-CH" dirty="0"/>
              <a:t>Verletzte nicht allein lassen.</a:t>
            </a:r>
          </a:p>
          <a:p>
            <a:pPr lvl="1"/>
            <a:r>
              <a:rPr lang="de-CH" dirty="0"/>
              <a:t>An die eigene Sicherheit denken.</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der BFU-Broschüre «Bergwandern» (Art.-Nr. 3.010).</a:t>
            </a:r>
          </a:p>
          <a:p>
            <a:pPr>
              <a:spcBef>
                <a:spcPts val="1200"/>
              </a:spcBef>
            </a:pPr>
            <a:r>
              <a:rPr lang="de-CH" dirty="0"/>
              <a:t>Sie ist kostenlos und kann auf </a:t>
            </a:r>
            <a:r>
              <a:rPr lang="de-CH" dirty="0">
                <a:hlinkClick r:id="rId3"/>
              </a:rPr>
              <a:t>bestellen.bfu.ch</a:t>
            </a:r>
            <a:r>
              <a:rPr lang="de-CH" dirty="0"/>
              <a:t> bestellt werden.</a:t>
            </a:r>
          </a:p>
          <a:p>
            <a:pPr>
              <a:spcBef>
                <a:spcPts val="1200"/>
              </a:spcBef>
            </a:pPr>
            <a:r>
              <a:rPr lang="de-CH" dirty="0"/>
              <a:t>Weitere Informationen auf der Kampagnenwebsite </a:t>
            </a:r>
            <a:br>
              <a:rPr lang="de-CH" dirty="0"/>
            </a:br>
            <a:r>
              <a:rPr lang="de-CH" dirty="0">
                <a:solidFill>
                  <a:srgbClr val="FF0000"/>
                </a:solidFill>
                <a:hlinkClick r:id="rId4"/>
              </a:rPr>
              <a:t>sicher-bergwandern.ch</a:t>
            </a:r>
            <a:endParaRPr lang="de-CH" dirty="0">
              <a:solidFill>
                <a:srgbClr val="FF0000"/>
              </a:solidFill>
            </a:endParaRPr>
          </a:p>
          <a:p>
            <a:pPr>
              <a:lnSpc>
                <a:spcPct val="100000"/>
              </a:lnSpc>
              <a:spcAft>
                <a:spcPts val="0"/>
              </a:spcAft>
            </a:pPr>
            <a:r>
              <a:rPr lang="de-CH" dirty="0"/>
              <a:t>Noch mehr Unfallverhütungstipps finden Sie</a:t>
            </a:r>
            <a:br>
              <a:rPr lang="de-CH" dirty="0"/>
            </a:br>
            <a:r>
              <a:rPr lang="de-CH" dirty="0"/>
              <a:t>auf </a:t>
            </a:r>
            <a:r>
              <a:rPr lang="de-CH" dirty="0">
                <a:hlinkClick r:id="rId5"/>
              </a:rPr>
              <a:t>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4" name="Grafik 3"/>
          <p:cNvPicPr>
            <a:picLocks noChangeAspect="1"/>
          </p:cNvPicPr>
          <p:nvPr/>
        </p:nvPicPr>
        <p:blipFill>
          <a:blip r:embed="rId6"/>
          <a:stretch>
            <a:fillRect/>
          </a:stretch>
        </p:blipFill>
        <p:spPr>
          <a:xfrm>
            <a:off x="551384" y="1484784"/>
            <a:ext cx="2213443" cy="3130402"/>
          </a:xfrm>
          <a:prstGeom prst="rect">
            <a:avLst/>
          </a:prstGeom>
          <a:ln>
            <a:solidFill>
              <a:schemeClr val="tx2"/>
            </a:solidFill>
          </a:ln>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719392" y="1628507"/>
            <a:ext cx="5112616" cy="2954655"/>
          </a:xfrm>
          <a:prstGeom prst="rect">
            <a:avLst/>
          </a:prstGeom>
          <a:noFill/>
        </p:spPr>
        <p:txBody>
          <a:bodyPr wrap="square" lIns="0" tIns="0" rIns="0" bIns="0" rtlCol="0">
            <a:spAutoFit/>
          </a:bodyPr>
          <a:lstStyle/>
          <a:p>
            <a:r>
              <a:rPr lang="de-CH" sz="3000" dirty="0">
                <a:solidFill>
                  <a:srgbClr val="286078"/>
                </a:solidFill>
              </a:rPr>
              <a:t>Über</a:t>
            </a:r>
            <a:r>
              <a:rPr lang="de-CH" sz="3000" b="1" dirty="0">
                <a:solidFill>
                  <a:srgbClr val="286078"/>
                </a:solidFill>
              </a:rPr>
              <a:t> </a:t>
            </a:r>
          </a:p>
          <a:p>
            <a:r>
              <a:rPr lang="de-CH" sz="7200" b="1" dirty="0">
                <a:solidFill>
                  <a:srgbClr val="286078"/>
                </a:solidFill>
              </a:rPr>
              <a:t>40 </a:t>
            </a:r>
          </a:p>
          <a:p>
            <a:r>
              <a:rPr lang="de-CH" sz="3000" dirty="0">
                <a:solidFill>
                  <a:srgbClr val="286078"/>
                </a:solidFill>
              </a:rPr>
              <a:t>Wanderinnen und Wanderer aus der Schweiz sterben durchschnittlich jedes Jahr.</a:t>
            </a:r>
          </a:p>
        </p:txBody>
      </p:sp>
      <p:sp>
        <p:nvSpPr>
          <p:cNvPr id="13" name="Textfeld 12"/>
          <p:cNvSpPr txBox="1"/>
          <p:nvPr/>
        </p:nvSpPr>
        <p:spPr>
          <a:xfrm>
            <a:off x="1325259" y="3731994"/>
            <a:ext cx="5374779" cy="2492990"/>
          </a:xfrm>
          <a:prstGeom prst="rect">
            <a:avLst/>
          </a:prstGeom>
          <a:noFill/>
        </p:spPr>
        <p:txBody>
          <a:bodyPr wrap="square" lIns="0" tIns="0" rIns="0" bIns="0" rtlCol="0">
            <a:spAutoFit/>
          </a:bodyPr>
          <a:lstStyle/>
          <a:p>
            <a:r>
              <a:rPr lang="de-CH" sz="7200" b="1" dirty="0">
                <a:solidFill>
                  <a:schemeClr val="accent6"/>
                </a:solidFill>
              </a:rPr>
              <a:t>5000</a:t>
            </a:r>
          </a:p>
          <a:p>
            <a:r>
              <a:rPr lang="de-CH" sz="3000" dirty="0">
                <a:solidFill>
                  <a:schemeClr val="accent6"/>
                </a:solidFill>
              </a:rPr>
              <a:t>verletzen sich schwer oder mittelschwer (Schweizer Wohnbevölkerung).</a:t>
            </a:r>
          </a:p>
        </p:txBody>
      </p:sp>
      <p:sp>
        <p:nvSpPr>
          <p:cNvPr id="9" name="Textfeld 8"/>
          <p:cNvSpPr txBox="1"/>
          <p:nvPr/>
        </p:nvSpPr>
        <p:spPr>
          <a:xfrm>
            <a:off x="592807" y="620688"/>
            <a:ext cx="5112616" cy="2585323"/>
          </a:xfrm>
          <a:prstGeom prst="rect">
            <a:avLst/>
          </a:prstGeom>
          <a:noFill/>
        </p:spPr>
        <p:txBody>
          <a:bodyPr wrap="square" lIns="0" tIns="0" rIns="0" bIns="0" rtlCol="0">
            <a:spAutoFit/>
          </a:bodyPr>
          <a:lstStyle/>
          <a:p>
            <a:r>
              <a:rPr lang="de-CH" sz="2400" dirty="0">
                <a:solidFill>
                  <a:schemeClr val="accent2"/>
                </a:solidFill>
              </a:rPr>
              <a:t>Rund </a:t>
            </a:r>
          </a:p>
          <a:p>
            <a:r>
              <a:rPr lang="de-CH" sz="7200" b="1" dirty="0">
                <a:solidFill>
                  <a:schemeClr val="accent2"/>
                </a:solidFill>
              </a:rPr>
              <a:t>24 000 km</a:t>
            </a:r>
          </a:p>
          <a:p>
            <a:r>
              <a:rPr lang="de-CH" sz="2400" dirty="0">
                <a:solidFill>
                  <a:schemeClr val="accent2"/>
                </a:solidFill>
              </a:rPr>
              <a:t>Bergwanderwege in der Schweiz sind signalisiert und werden unterhalten.</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de-CH" dirty="0"/>
              <a:t>Anhand von Karten, Wanderliteratur oder Websites </a:t>
            </a:r>
            <a:r>
              <a:rPr lang="de-CH" b="1" dirty="0"/>
              <a:t>Route, Zeitbedarf  </a:t>
            </a:r>
            <a:br>
              <a:rPr lang="de-CH" b="1" dirty="0"/>
            </a:br>
            <a:r>
              <a:rPr lang="de-CH" b="1" dirty="0">
                <a:ea typeface="+mn-lt"/>
                <a:cs typeface="+mn-lt"/>
              </a:rPr>
              <a:t>und</a:t>
            </a:r>
            <a:r>
              <a:rPr lang="de-CH" b="1" dirty="0"/>
              <a:t> -reserven sowie Ausweich- und Umkehrmöglichkeiten </a:t>
            </a:r>
            <a:r>
              <a:rPr lang="de-CH" dirty="0"/>
              <a:t>gut planen.</a:t>
            </a:r>
          </a:p>
          <a:p>
            <a:pPr marL="271145" lvl="1" indent="-271145"/>
            <a:r>
              <a:rPr lang="de-CH" dirty="0"/>
              <a:t>Dabei </a:t>
            </a:r>
            <a:r>
              <a:rPr lang="de-CH" b="1" dirty="0"/>
              <a:t>Anforderungen</a:t>
            </a:r>
            <a:r>
              <a:rPr lang="de-CH" dirty="0"/>
              <a:t> (Wegkategorie, Steilheit, exponierte Stellen), </a:t>
            </a:r>
            <a:r>
              <a:rPr lang="de-CH" b="1" dirty="0"/>
              <a:t>Wegverhältnisse</a:t>
            </a:r>
            <a:r>
              <a:rPr lang="de-CH" dirty="0"/>
              <a:t> (zum Beispiel Altschneefelder im Frühsommer) und </a:t>
            </a:r>
            <a:r>
              <a:rPr lang="de-CH" b="1" dirty="0"/>
              <a:t>Wetter</a:t>
            </a:r>
            <a:r>
              <a:rPr lang="de-CH" dirty="0"/>
              <a:t> berücksichtigen.</a:t>
            </a:r>
          </a:p>
          <a:p>
            <a:pPr marL="271145" lvl="1" indent="-271145"/>
            <a:r>
              <a:rPr lang="de-CH" b="1" dirty="0"/>
              <a:t>Eigene körperliche Verfassung und Fähigkeiten,</a:t>
            </a:r>
            <a:r>
              <a:rPr lang="de-CH" dirty="0"/>
              <a:t> beziehungsweise jene des schwächsten Gruppenmitglieds, realistisch einschätzen und Planung darauf abstimmen.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wichtigsten körperlichen Voraussetzungen</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de-CH" dirty="0"/>
              <a:t>Fitness</a:t>
            </a:r>
            <a:endParaRPr lang="en-US" dirty="0"/>
          </a:p>
          <a:p>
            <a:pPr marL="271145" lvl="1" indent="-271145"/>
            <a:r>
              <a:rPr lang="de-CH" dirty="0"/>
              <a:t>Trittsicherheit</a:t>
            </a:r>
          </a:p>
          <a:p>
            <a:pPr marL="271145" lvl="1" indent="-271145"/>
            <a:r>
              <a:rPr lang="de-CH" dirty="0"/>
              <a:t>Schwindelfreiheit</a:t>
            </a:r>
          </a:p>
          <a:p>
            <a:pPr marL="271145" lvl="1" indent="-271145"/>
            <a:endParaRPr lang="de-CH" dirty="0"/>
          </a:p>
          <a:p>
            <a:pPr marL="356870" lvl="1" indent="-356870">
              <a:buNone/>
            </a:pPr>
            <a:r>
              <a:rPr lang="de-CH" dirty="0"/>
              <a:t>→ 	Sind Sie bereit für weiss-rot-weiss? Finden Sie es mit dem Selbsttest 	heraus </a:t>
            </a:r>
            <a:r>
              <a:rPr lang="de-CH" dirty="0">
                <a:ea typeface="+mn-lt"/>
                <a:cs typeface="+mn-lt"/>
                <a:hlinkClick r:id="rId3"/>
              </a:rPr>
              <a:t>https://sicher-bergwandern.ch/de/selbsttest</a:t>
            </a:r>
            <a:r>
              <a:rPr lang="de-CH" dirty="0">
                <a:ea typeface="+mn-lt"/>
                <a:cs typeface="+mn-lt"/>
              </a:rPr>
              <a:t> </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3"/>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a:lstStyle/>
          <a:p>
            <a:pPr lvl="1"/>
            <a:r>
              <a:rPr lang="de-CH" dirty="0"/>
              <a:t>Eine unbekannte oder schwierige Tour nicht alleine unternehmen. Wer dennoch alleine unterwegs ist, wählt einfachere, wenig abgelegene Routen.</a:t>
            </a:r>
          </a:p>
          <a:p>
            <a:pPr lvl="1"/>
            <a:r>
              <a:rPr lang="de-CH" b="1" dirty="0"/>
              <a:t>Dritte</a:t>
            </a:r>
            <a:r>
              <a:rPr lang="de-CH" dirty="0"/>
              <a:t> über Tour </a:t>
            </a:r>
            <a:r>
              <a:rPr lang="de-CH" b="1" dirty="0"/>
              <a:t>informieren,</a:t>
            </a:r>
            <a:r>
              <a:rPr lang="de-CH" dirty="0"/>
              <a:t> insbesondere, wenn man ohne Begleitung aufbricht. </a:t>
            </a:r>
          </a:p>
          <a:p>
            <a:pPr lvl="1"/>
            <a:endParaRPr lang="de-CH" dirty="0"/>
          </a:p>
          <a:p>
            <a:pPr marL="357188" lvl="1" indent="-357188">
              <a:buNone/>
            </a:pPr>
            <a:r>
              <a:rPr lang="de-CH" sz="2200" dirty="0"/>
              <a:t>→ 	Eine Checkliste für die Planung einer Bergwanderung finden Sie auf </a:t>
            </a:r>
            <a:br>
              <a:rPr lang="de-CH" sz="2200" dirty="0"/>
            </a:br>
            <a:r>
              <a:rPr lang="de-CH" sz="2200" dirty="0"/>
              <a:t>sicher-bergwandern.ch </a:t>
            </a:r>
          </a:p>
          <a:p>
            <a:pPr marL="357188" lvl="1" indent="-357188">
              <a:buNone/>
            </a:pPr>
            <a:r>
              <a:rPr lang="de-CH" sz="2200" dirty="0"/>
              <a:t>→ 	Wandervorschläge gibt es auf wandern.ch, schweizmobil.ch und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136903" cy="4692179"/>
          </a:xfrm>
        </p:spPr>
        <p:txBody>
          <a:bodyPr/>
          <a:lstStyle/>
          <a:p>
            <a:pPr fontAlgn="base">
              <a:spcAft>
                <a:spcPts val="0"/>
              </a:spcAft>
            </a:pPr>
            <a:r>
              <a:rPr lang="de-CH" b="1" dirty="0"/>
              <a:t>Aufstieg:</a:t>
            </a:r>
            <a:endParaRPr lang="de-CH" dirty="0"/>
          </a:p>
          <a:p>
            <a:pPr fontAlgn="base"/>
            <a:r>
              <a:rPr lang="de-CH" dirty="0"/>
              <a:t>15 Minuten für 100 Höhenmeter plus 15 Minuten für jeden Kilometer Horizontaldistanz</a:t>
            </a:r>
            <a:br>
              <a:rPr lang="de-CH" dirty="0"/>
            </a:br>
            <a:endParaRPr lang="de-CH" dirty="0"/>
          </a:p>
          <a:p>
            <a:pPr fontAlgn="base">
              <a:spcAft>
                <a:spcPts val="0"/>
              </a:spcAft>
            </a:pPr>
            <a:r>
              <a:rPr lang="de-CH" b="1" dirty="0"/>
              <a:t>Abstieg:</a:t>
            </a:r>
            <a:endParaRPr lang="de-CH" dirty="0"/>
          </a:p>
          <a:p>
            <a:pPr fontAlgn="base"/>
            <a:r>
              <a:rPr lang="de-CH" dirty="0"/>
              <a:t>15 Minuten für 200 Höhenmeter plus 15 Minuten für jeden Kilometer Horizontaldistanz</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marL="0" lvl="1" indent="0">
              <a:buNone/>
            </a:pPr>
            <a:r>
              <a:rPr lang="de-CH" dirty="0"/>
              <a:t>Beispiel für eine Marschzeitberechnung:</a:t>
            </a:r>
            <a:br>
              <a:rPr lang="de-CH" dirty="0"/>
            </a:br>
            <a:r>
              <a:rPr lang="de-CH" dirty="0"/>
              <a:t>Wanderung von 6 Kilometern Länge, mit je 800 m Auf- und Abstieg</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72" y="2523825"/>
            <a:ext cx="9133657" cy="3805897"/>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de-CH" altLang="de-DE" sz="1900" b="1" dirty="0"/>
              <a:t>Wanderwege</a:t>
            </a:r>
            <a:br>
              <a:rPr lang="de-CH" altLang="de-DE" sz="1900" dirty="0"/>
            </a:br>
            <a:r>
              <a:rPr lang="de-CH" sz="1900" dirty="0"/>
              <a:t>sind meistens breit, können stellenweise aber auch schmal und uneben verlaufen.</a:t>
            </a:r>
          </a:p>
          <a:p>
            <a:pPr>
              <a:lnSpc>
                <a:spcPct val="100000"/>
              </a:lnSpc>
              <a:spcAft>
                <a:spcPts val="0"/>
              </a:spcAft>
            </a:pPr>
            <a:r>
              <a:rPr lang="de-CH" sz="1900" dirty="0"/>
              <a:t>Abgesehen von der üblichen Aufmerksamkeit und Vorsicht stellen gelb signalisierte</a:t>
            </a:r>
          </a:p>
          <a:p>
            <a:pPr>
              <a:lnSpc>
                <a:spcPct val="100000"/>
              </a:lnSpc>
              <a:spcAft>
                <a:spcPts val="0"/>
              </a:spcAft>
            </a:pPr>
            <a:r>
              <a:rPr lang="de-CH" sz="1900" dirty="0"/>
              <a:t>Wanderwege keine besonderen Anforderungen.</a:t>
            </a:r>
            <a:r>
              <a:rPr lang="de-CH" altLang="de-DE" sz="1900" dirty="0"/>
              <a:t>	</a:t>
            </a:r>
            <a:br>
              <a:rPr lang="de-CH" altLang="de-DE" sz="1900" dirty="0"/>
            </a:br>
            <a:r>
              <a:rPr lang="de-CH" altLang="de-DE" sz="1900" dirty="0"/>
              <a:t>F</a:t>
            </a:r>
            <a:r>
              <a:rPr lang="de-CH" sz="1900" dirty="0"/>
              <a:t>este Schuhe mit griffiger Sohle sowie eine der Witterung entsprechende Ausrüstung zu tragen wird empfohlen.</a:t>
            </a:r>
            <a:r>
              <a:rPr lang="de-CH" altLang="de-DE" sz="1900" dirty="0"/>
              <a:t>	</a:t>
            </a:r>
          </a:p>
          <a:p>
            <a:pPr>
              <a:lnSpc>
                <a:spcPct val="100000"/>
              </a:lnSpc>
              <a:spcAft>
                <a:spcPts val="0"/>
              </a:spcAft>
            </a:pPr>
            <a:br>
              <a:rPr lang="de-CH" altLang="de-DE" sz="1900" dirty="0"/>
            </a:br>
            <a:r>
              <a:rPr lang="de-CH" altLang="de-DE" sz="1900" b="1" dirty="0"/>
              <a:t>Bergwanderwege</a:t>
            </a:r>
            <a:br>
              <a:rPr lang="de-CH" altLang="de-DE" sz="1900" dirty="0"/>
            </a:br>
            <a:r>
              <a:rPr lang="de-CH" sz="1900" dirty="0"/>
              <a:t>verlaufen überwiegend steil, schmal und teilweise exponiert. </a:t>
            </a:r>
          </a:p>
          <a:p>
            <a:pPr>
              <a:lnSpc>
                <a:spcPct val="100000"/>
              </a:lnSpc>
              <a:spcAft>
                <a:spcPts val="0"/>
              </a:spcAft>
            </a:pPr>
            <a:r>
              <a:rPr lang="de-CH" sz="1900" dirty="0"/>
              <a:t>Wanderinnen und Wanderer sollten nicht nur trittsicher, schwindelfrei und körperlich fit, sondern auch mit den Gefahren im Gebirge vertraut sein. Zusätzlich zu festen Schuhen mit griffiger Sohle und einer der Witterung angepassten Ausrüstung ist es ratsam, eine Karte dabei zu haben, digital und offline nutzbar oder in Papierform.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505056" cy="4896544"/>
          </a:xfrm>
        </p:spPr>
        <p:txBody>
          <a:bodyPr>
            <a:noAutofit/>
          </a:bodyPr>
          <a:lstStyle/>
          <a:p>
            <a:pPr>
              <a:spcAft>
                <a:spcPts val="0"/>
              </a:spcAft>
            </a:pPr>
            <a:r>
              <a:rPr lang="de-CH" altLang="de-DE" sz="1900" b="1" dirty="0"/>
              <a:t>Alpinwanderwege</a:t>
            </a:r>
            <a:br>
              <a:rPr lang="de-CH" altLang="de-DE" sz="1900" dirty="0"/>
            </a:br>
            <a:r>
              <a:rPr lang="de-CH" sz="1900" dirty="0"/>
              <a:t>führen teilweise über Schneefelder, Gletscher oder Geröllhalden und durch Felsabschnitte mit Kletterstellen – stellenweise ohne sichtbaren Weg. Wer alpine Wanderwege begeht, sollte trittsicher, schwindelfrei und körperlich fit sein. Zudem ist es wichtig, mit den Gefahren im Gebirge vertraut und erfahren zu sein.</a:t>
            </a:r>
          </a:p>
          <a:p>
            <a:pPr>
              <a:spcAft>
                <a:spcPts val="0"/>
              </a:spcAft>
            </a:pPr>
            <a:r>
              <a:rPr lang="de-CH" sz="1900" dirty="0"/>
              <a:t>Je nach Tour sind Kompass, Seil, Pickel und Steigeisen erforderlich.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3" ma:contentTypeDescription="Ein neues Dokument erstellen." ma:contentTypeScope="" ma:versionID="e3e34fdab0685809866eed21e2436248">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d6127c63b83d8af439ebccf63d2a8204"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ba083e-698d-45a0-b3a2-d11057fabc67}"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6BB88-6415-4E34-B2B6-C19C8F74A906}"/>
</file>

<file path=customXml/itemProps2.xml><?xml version="1.0" encoding="utf-8"?>
<ds:datastoreItem xmlns:ds="http://schemas.openxmlformats.org/officeDocument/2006/customXml" ds:itemID="{6D3D3ADF-BA98-4C7A-B46D-25EE32777ACB}">
  <ds:schemaRefs>
    <ds:schemaRef ds:uri="http://schemas.microsoft.com/office/2006/metadata/properties"/>
    <ds:schemaRef ds:uri="http://purl.org/dc/dcmitype/"/>
    <ds:schemaRef ds:uri="28b27246-006c-4c52-ba09-a14edd98252a"/>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b4941f2-48be-4bb0-a3d9-a0ff0057a962"/>
    <ds:schemaRef ds:uri="http://www.w3.org/XML/1998/namespace"/>
  </ds:schemaRefs>
</ds:datastoreItem>
</file>

<file path=customXml/itemProps3.xml><?xml version="1.0" encoding="utf-8"?>
<ds:datastoreItem xmlns:ds="http://schemas.openxmlformats.org/officeDocument/2006/customXml" ds:itemID="{14F61293-5DDD-4DB4-B31C-0C5A948A9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790</Words>
  <Application>Microsoft Office PowerPoint</Application>
  <PresentationFormat>Breitbild</PresentationFormat>
  <Paragraphs>106</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Bergwandern ist kein Spaziergang.</vt:lpstr>
      <vt:lpstr>PowerPoint-Präsentation</vt:lpstr>
      <vt:lpstr>Gut geplant</vt:lpstr>
      <vt:lpstr>Die wichtigsten körperlichen Voraussetzungen</vt:lpstr>
      <vt:lpstr>Gut geplant</vt:lpstr>
      <vt:lpstr>Faustregel zur Berechnung der Wanderzeit (ohne Pausen)</vt:lpstr>
      <vt:lpstr>Faustregel zur Berechnung der Wanderzeit (ohne Pausen)</vt:lpstr>
      <vt:lpstr>Wegkategorien</vt:lpstr>
      <vt:lpstr>Wegkategorien</vt:lpstr>
      <vt:lpstr>Gut ausgerüstet</vt:lpstr>
      <vt:lpstr>Gut unterwegs</vt:lpstr>
      <vt:lpstr>Gut unterwegs</vt:lpstr>
      <vt:lpstr>PowerPoint-Präsentation</vt:lpstr>
      <vt:lpstr>Den Bergwander-Check machen</vt:lpstr>
      <vt:lpstr>Im Notfall</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73</cp:revision>
  <cp:lastPrinted>2019-03-22T15:02:17Z</cp:lastPrinted>
  <dcterms:created xsi:type="dcterms:W3CDTF">2020-05-11T11:41:14Z</dcterms:created>
  <dcterms:modified xsi:type="dcterms:W3CDTF">2024-11-05T13:49:46Z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