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handoutMasterIdLst>
    <p:handoutMasterId r:id="rId15"/>
  </p:handoutMasterIdLst>
  <p:sldIdLst>
    <p:sldId id="262" r:id="rId5"/>
    <p:sldId id="305" r:id="rId6"/>
    <p:sldId id="306" r:id="rId7"/>
    <p:sldId id="301" r:id="rId8"/>
    <p:sldId id="308" r:id="rId9"/>
    <p:sldId id="309" r:id="rId10"/>
    <p:sldId id="307" r:id="rId11"/>
    <p:sldId id="272" r:id="rId12"/>
    <p:sldId id="300"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1" clrIdx="0">
    <p:extLst>
      <p:ext uri="{19B8F6BF-5375-455C-9EA6-DF929625EA0E}">
        <p15:presenceInfo xmlns:p15="http://schemas.microsoft.com/office/powerpoint/2012/main" userId="S::t.jakob@bfu.ch::6edbea8e-ef0f-4f3b-b0c5-a8afa6ec1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3CDFF-F3B2-41A9-B600-4BCA80EE2EB4}" v="1" dt="2024-01-08T11:18:19.632"/>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73722" autoAdjust="0"/>
  </p:normalViewPr>
  <p:slideViewPr>
    <p:cSldViewPr showGuides="1">
      <p:cViewPr varScale="1">
        <p:scale>
          <a:sx n="86" d="100"/>
          <a:sy n="86" d="100"/>
        </p:scale>
        <p:origin x="3821" y="6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6970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Semelles profilées = chaussures non usées</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Remplacez régulièrement vos chaussures de course. Signes d’usure excessive des chaussures: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en caoutchouc est tellement usée qu’on voit la mousse plus souple du dessous à certains endroits.</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intermédiaire est trop molle et s’écrase facilement à la pression.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Vous pouvez voir des plis dans la semelle intermédiaire.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 contrefort du talon bouge et offre moins de soutien.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orteils usent le bout des chaussures et la toile se déchire à cet endroit.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semelle est plus usée que l’autre.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chaussure (ou les deux) ne repose plus à plat sur une surface plane.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courbatures deviennent plus intenses après l’entraînement.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Source: asics.com</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Nombre de chaussures: une paire de chaussures de course par entraînement par semaine (il est donc recommandé de changer de chaussures entre deux sorties).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4</a:t>
            </a:fld>
            <a:endParaRPr lang="de-CH" dirty="0"/>
          </a:p>
        </p:txBody>
      </p:sp>
    </p:spTree>
    <p:extLst>
      <p:ext uri="{BB962C8B-B14F-4D97-AF65-F5344CB8AC3E}">
        <p14:creationId xmlns:p14="http://schemas.microsoft.com/office/powerpoint/2010/main" val="244171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11796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7194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25647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35270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1314450"/>
            <a:ext cx="6640512" cy="3735388"/>
          </a:xfrm>
          <a:prstGeom prst="rect">
            <a:avLst/>
          </a:prstGeom>
        </p:spPr>
      </p:sp>
      <p:sp>
        <p:nvSpPr>
          <p:cNvPr id="3" name="Notizenplatzhalter 2"/>
          <p:cNvSpPr>
            <a:spLocks noGrp="1"/>
          </p:cNvSpPr>
          <p:nvPr>
            <p:ph type="body" idx="1"/>
          </p:nvPr>
        </p:nvSpPr>
        <p:spPr>
          <a:xfrm>
            <a:off x="673790" y="5758038"/>
            <a:ext cx="5354366" cy="4127774"/>
          </a:xfrm>
          <a:prstGeom prst="rect">
            <a:avLst/>
          </a:prstGeom>
        </p:spPr>
        <p:txBody>
          <a:bodyPr/>
          <a:lstStyle/>
          <a:p>
            <a:endParaRPr lang="de-CH"/>
          </a:p>
        </p:txBody>
      </p:sp>
      <p:sp>
        <p:nvSpPr>
          <p:cNvPr id="4" name="Foliennummernplatzhalter 3"/>
          <p:cNvSpPr>
            <a:spLocks noGrp="1"/>
          </p:cNvSpPr>
          <p:nvPr>
            <p:ph type="sldNum" sz="quarter" idx="10"/>
          </p:nvPr>
        </p:nvSpPr>
        <p:spPr>
          <a:xfrm>
            <a:off x="4783877" y="9970676"/>
            <a:ext cx="1344188" cy="404170"/>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306772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pic>
        <p:nvPicPr>
          <p:cNvPr id="4" name="Grafik 3" descr="Ein Bild, das Schrift, Grafiken, Logo, Grafikdesign enthält.&#10;&#10;Automatisch generierte Beschreibung">
            <a:extLst>
              <a:ext uri="{FF2B5EF4-FFF2-40B4-BE49-F238E27FC236}">
                <a16:creationId xmlns:a16="http://schemas.microsoft.com/office/drawing/2014/main" id="{33673F25-AEDC-C51F-437B-274CFCB135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4113" y="428795"/>
            <a:ext cx="2246353" cy="583188"/>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Januar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Januar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Januar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Januar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ewUzItsJL4"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youtu.be/0qDTwJMh-gw" TargetMode="External"/><Relationship Id="rId4" Type="http://schemas.openxmlformats.org/officeDocument/2006/relationships/hyperlink" Target="https://www.youtube.com/watch?v=4csukZmyk0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8928471" cy="1543314"/>
          </a:xfrm>
        </p:spPr>
        <p:txBody>
          <a:bodyPr/>
          <a:lstStyle/>
          <a:p>
            <a:r>
              <a:rPr lang="fr-CH"/>
              <a:t>Évitez de devoir raccrocher vos baskets.</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Prénom Nom</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Boden, Person, draußen enthält.&#10;&#10;Automatisch generierte Beschreibung">
            <a:extLst>
              <a:ext uri="{FF2B5EF4-FFF2-40B4-BE49-F238E27FC236}">
                <a16:creationId xmlns:a16="http://schemas.microsoft.com/office/drawing/2014/main" id="{A2520784-6468-4E90-914A-D326D98974A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391" r="24391"/>
          <a:stretch>
            <a:fillRect/>
          </a:stretch>
        </p:blipFill>
        <p:spPr/>
      </p:pic>
      <p:sp>
        <p:nvSpPr>
          <p:cNvPr id="4" name="Foliennummernplatzhalter 3">
            <a:extLst>
              <a:ext uri="{FF2B5EF4-FFF2-40B4-BE49-F238E27FC236}">
                <a16:creationId xmlns:a16="http://schemas.microsoft.com/office/drawing/2014/main" id="{2814ABF4-EC0B-4023-82F5-63A978B17736}"/>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161916D2-EB64-4D9E-84F2-A0CCA990F719}"/>
              </a:ext>
            </a:extLst>
          </p:cNvPr>
          <p:cNvSpPr>
            <a:spLocks noGrp="1"/>
          </p:cNvSpPr>
          <p:nvPr>
            <p:ph type="body" sz="quarter" idx="19"/>
          </p:nvPr>
        </p:nvSpPr>
        <p:spPr/>
        <p:txBody>
          <a:bodyPr/>
          <a:lstStyle/>
          <a:p>
            <a:r>
              <a:rPr lang="fr-CH" dirty="0">
                <a:solidFill>
                  <a:srgbClr val="10131A"/>
                </a:solidFill>
                <a:latin typeface="Arial" panose="020B0604020202020204" pitchFamily="34" charset="0"/>
              </a:rPr>
              <a:t>Le jogging est un stimulant efficace et relativement sûr. Si les accidents graves restent plutôt rares, </a:t>
            </a:r>
            <a:r>
              <a:rPr lang="fr-CH">
                <a:solidFill>
                  <a:srgbClr val="10131A"/>
                </a:solidFill>
                <a:latin typeface="Arial" panose="020B0604020202020204" pitchFamily="34" charset="0"/>
              </a:rPr>
              <a:t>environ 20 </a:t>
            </a:r>
            <a:r>
              <a:rPr lang="fr-CH" dirty="0">
                <a:solidFill>
                  <a:srgbClr val="10131A"/>
                </a:solidFill>
                <a:latin typeface="Arial" panose="020B0604020202020204" pitchFamily="34" charset="0"/>
              </a:rPr>
              <a:t>000 coureurs se blessent tout de même chaque année en Suisse.</a:t>
            </a:r>
          </a:p>
          <a:p>
            <a:endParaRPr lang="de-CH" dirty="0">
              <a:solidFill>
                <a:srgbClr val="10131A"/>
              </a:solidFill>
              <a:latin typeface="Arial" panose="020B0604020202020204" pitchFamily="34" charset="0"/>
            </a:endParaRPr>
          </a:p>
          <a:p>
            <a:endParaRPr lang="de-CH" dirty="0"/>
          </a:p>
        </p:txBody>
      </p:sp>
      <p:sp>
        <p:nvSpPr>
          <p:cNvPr id="7" name="Textplatzhalter 6">
            <a:extLst>
              <a:ext uri="{FF2B5EF4-FFF2-40B4-BE49-F238E27FC236}">
                <a16:creationId xmlns:a16="http://schemas.microsoft.com/office/drawing/2014/main" id="{AD206761-DF0B-426F-8DAC-94D984A15CFE}"/>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152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023770" y="1340769"/>
            <a:ext cx="6048894" cy="4896520"/>
          </a:xfrm>
        </p:spPr>
        <p:txBody>
          <a:bodyPr/>
          <a:lstStyle/>
          <a:p>
            <a:pPr lvl="1"/>
            <a:r>
              <a:rPr lang="fr-CH" sz="2000" dirty="0"/>
              <a:t>Faites-vous conseiller dans un magasin spécialisé.</a:t>
            </a:r>
          </a:p>
          <a:p>
            <a:pPr lvl="1"/>
            <a:r>
              <a:rPr lang="fr-CH" sz="2000" dirty="0"/>
              <a:t>Essayez différents modèles.</a:t>
            </a:r>
          </a:p>
          <a:p>
            <a:pPr lvl="1"/>
            <a:r>
              <a:rPr lang="fr-CH" sz="2000" dirty="0"/>
              <a:t>Les chaussures doivent avoir une semelle profilée.</a:t>
            </a:r>
          </a:p>
          <a:p>
            <a:pPr lvl="1"/>
            <a:r>
              <a:rPr lang="fr-CH" sz="2000" dirty="0"/>
              <a:t>Elles doivent également être adaptées au terrain (asphalte, forêt, etc.) ainsi qu’au style de course correspondant.</a:t>
            </a:r>
          </a:p>
          <a:p>
            <a:pPr lvl="1"/>
            <a:r>
              <a:rPr lang="fr-CH" sz="2000" dirty="0"/>
              <a:t>Remplacez régulièrement vos chaussures de course.</a:t>
            </a:r>
          </a:p>
          <a:p>
            <a:pPr lvl="1"/>
            <a:r>
              <a:rPr lang="fr-CH" sz="2000" dirty="0"/>
              <a:t>Il est recommandé aux coureurs réguliers de posséder plus d’une paire de chaussures.</a:t>
            </a:r>
          </a:p>
          <a:p>
            <a:pPr marL="273050" lvl="1" indent="-273050">
              <a:buNone/>
            </a:pPr>
            <a:endParaRPr lang="de-CH" sz="2200" dirty="0"/>
          </a:p>
        </p:txBody>
      </p:sp>
      <p:pic>
        <p:nvPicPr>
          <p:cNvPr id="9" name="Bildplatzhalter 8" descr="Ein Bild, das Person, draußen, Boden, Bordstein enthält.&#10;&#10;Automatisch generierte Beschreibung">
            <a:extLst>
              <a:ext uri="{FF2B5EF4-FFF2-40B4-BE49-F238E27FC236}">
                <a16:creationId xmlns:a16="http://schemas.microsoft.com/office/drawing/2014/main" id="{6105CF55-7787-4223-9F90-FD10F1DB19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14" r="11314"/>
          <a:stretch>
            <a:fillRect/>
          </a:stretch>
        </p:blipFill>
        <p:spPr>
          <a:xfrm>
            <a:off x="263525" y="1268415"/>
            <a:ext cx="5676586" cy="4896520"/>
          </a:xfrm>
        </p:spPr>
      </p:pic>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dirty="0"/>
              <a:t>Trouvez chaussure à votre pied.</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7" name="Textplatzhalter 6">
            <a:extLst>
              <a:ext uri="{FF2B5EF4-FFF2-40B4-BE49-F238E27FC236}">
                <a16:creationId xmlns:a16="http://schemas.microsoft.com/office/drawing/2014/main" id="{0DA6BCB5-3FB7-45D0-852C-76C0F5703434}"/>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25064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dirty="0"/>
              <a:t>Augmentez progressivement la fréquence, l’intensité et la durée.</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marL="0" lvl="1" indent="0">
              <a:buNone/>
            </a:pPr>
            <a:r>
              <a:rPr lang="fr-CH" b="0" i="0" dirty="0">
                <a:solidFill>
                  <a:srgbClr val="333333"/>
                </a:solidFill>
                <a:effectLst/>
                <a:latin typeface="BFU Suisse Regular"/>
              </a:rPr>
              <a:t>Débutants: </a:t>
            </a:r>
          </a:p>
          <a:p>
            <a:pPr lvl="1"/>
            <a:r>
              <a:rPr lang="fr-CH" dirty="0">
                <a:solidFill>
                  <a:srgbClr val="333333"/>
                </a:solidFill>
                <a:latin typeface="BFU Suisse Regular"/>
              </a:rPr>
              <a:t>Planifiez</a:t>
            </a:r>
            <a:r>
              <a:rPr lang="fr-CH" b="0" i="0" dirty="0">
                <a:solidFill>
                  <a:srgbClr val="333333"/>
                </a:solidFill>
                <a:effectLst/>
                <a:latin typeface="BFU Suisse Regular"/>
              </a:rPr>
              <a:t> soigneusement l’entraînement et les phases de récupération.</a:t>
            </a:r>
            <a:endParaRPr lang="fr-CH" dirty="0">
              <a:solidFill>
                <a:srgbClr val="333333"/>
              </a:solidFill>
              <a:latin typeface="BFU Suisse Regular"/>
            </a:endParaRPr>
          </a:p>
          <a:p>
            <a:pPr lvl="1"/>
            <a:r>
              <a:rPr lang="fr-CH" dirty="0">
                <a:solidFill>
                  <a:srgbClr val="333333"/>
                </a:solidFill>
                <a:latin typeface="BFU Suisse Regular"/>
              </a:rPr>
              <a:t>Apprenez les bonnes techniques de course.</a:t>
            </a:r>
          </a:p>
          <a:p>
            <a:pPr lvl="1"/>
            <a:r>
              <a:rPr lang="fr-CH" dirty="0"/>
              <a:t>Commencez par une brève sortie sur terrain plat en courant lentement.</a:t>
            </a:r>
          </a:p>
          <a:p>
            <a:pPr lvl="1"/>
            <a:r>
              <a:rPr lang="fr-CH" dirty="0"/>
              <a:t>Alternez la marche et la course.</a:t>
            </a:r>
          </a:p>
          <a:p>
            <a:pPr lvl="1"/>
            <a:r>
              <a:rPr lang="fr-CH" dirty="0"/>
              <a:t>Adaptez la vitesse de course de manière à pouvoir discuter sans problème avec votre partenaire.</a:t>
            </a:r>
          </a:p>
          <a:p>
            <a:pPr lvl="1"/>
            <a:r>
              <a:rPr lang="fr-CH" dirty="0"/>
              <a:t>Augmentez progressivement la fréquence, l’intensité et la durée.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4</a:t>
            </a:fld>
            <a:endParaRPr lang="de-CH"/>
          </a:p>
        </p:txBody>
      </p:sp>
    </p:spTree>
    <p:extLst>
      <p:ext uri="{BB962C8B-B14F-4D97-AF65-F5344CB8AC3E}">
        <p14:creationId xmlns:p14="http://schemas.microsoft.com/office/powerpoint/2010/main" val="31359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p:txBody>
          <a:bodyPr/>
          <a:lstStyle/>
          <a:p>
            <a:r>
              <a:rPr lang="fr-CH" dirty="0">
                <a:solidFill>
                  <a:srgbClr val="333333"/>
                </a:solidFill>
                <a:latin typeface="BFU Suisse Regular"/>
              </a:rPr>
              <a:t>Afin de stabiliser les chevilles, les genoux et le tronc, il importe également de compléter l’entraînement par des exercices de renforcement musculaire, de mobilité et des étirements, en particulier après une blessure.</a:t>
            </a:r>
          </a:p>
          <a:p>
            <a:endParaRPr lang="de-CH" dirty="0"/>
          </a:p>
          <a:p>
            <a:endParaRPr lang="de-CH" dirty="0"/>
          </a:p>
        </p:txBody>
      </p:sp>
      <p:pic>
        <p:nvPicPr>
          <p:cNvPr id="9" name="Bildplatzhalter 8" descr="Ein Bild, das Baum, draußen, Gras, Parken enthält.&#10;&#10;Automatisch generierte Beschreibung">
            <a:extLst>
              <a:ext uri="{FF2B5EF4-FFF2-40B4-BE49-F238E27FC236}">
                <a16:creationId xmlns:a16="http://schemas.microsoft.com/office/drawing/2014/main" id="{265E2F9C-A5C4-4FA0-BD09-7740516C7D9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dirty="0"/>
              <a:t>Complétez l’entraînement par un renforcement musculaire.</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5</a:t>
            </a:fld>
            <a:endParaRPr lang="de-CH"/>
          </a:p>
        </p:txBody>
      </p:sp>
      <p:sp>
        <p:nvSpPr>
          <p:cNvPr id="7" name="Textplatzhalter 6">
            <a:extLst>
              <a:ext uri="{FF2B5EF4-FFF2-40B4-BE49-F238E27FC236}">
                <a16:creationId xmlns:a16="http://schemas.microsoft.com/office/drawing/2014/main" id="{912787D2-AD76-4F30-859C-2A3E2CB8E63C}"/>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9091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a:t>Concentrez-vous</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lvl="1"/>
            <a:r>
              <a:rPr lang="fr-CH" b="0" i="0">
                <a:solidFill>
                  <a:srgbClr val="333333"/>
                </a:solidFill>
                <a:effectLst/>
                <a:latin typeface="BFU Suisse Regular"/>
              </a:rPr>
              <a:t>Restez vigilant, en particulier</a:t>
            </a:r>
          </a:p>
          <a:p>
            <a:pPr lvl="2"/>
            <a:r>
              <a:rPr lang="fr-CH" b="0" i="0">
                <a:solidFill>
                  <a:srgbClr val="333333"/>
                </a:solidFill>
                <a:effectLst/>
                <a:latin typeface="BFU Suisse Regular"/>
              </a:rPr>
              <a:t>sur un terrain exigeant,</a:t>
            </a:r>
          </a:p>
          <a:p>
            <a:pPr lvl="2"/>
            <a:r>
              <a:rPr lang="fr-CH">
                <a:solidFill>
                  <a:srgbClr val="333333"/>
                </a:solidFill>
                <a:latin typeface="BFU Suisse Regular"/>
              </a:rPr>
              <a:t>en cas de fatigue mentale et physique.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27023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719FC-40CF-4B89-B6C1-D544AF3ACFA9}"/>
              </a:ext>
            </a:extLst>
          </p:cNvPr>
          <p:cNvSpPr>
            <a:spLocks noGrp="1"/>
          </p:cNvSpPr>
          <p:nvPr>
            <p:ph idx="20"/>
          </p:nvPr>
        </p:nvSpPr>
        <p:spPr/>
        <p:txBody>
          <a:bodyPr/>
          <a:lstStyle/>
          <a:p>
            <a:pPr lvl="1"/>
            <a:r>
              <a:rPr lang="fr-CH" dirty="0"/>
              <a:t>Portez des vêtements clairs.</a:t>
            </a:r>
          </a:p>
          <a:p>
            <a:pPr lvl="1"/>
            <a:r>
              <a:rPr lang="fr-CH" dirty="0"/>
              <a:t>Équipez-vous d’éléments réfléchissants visibles de toutes parts (gilet de sécurité, bandes réfléchissantes) et, si nécessaire, d’une lampe frontale.</a:t>
            </a:r>
          </a:p>
          <a:p>
            <a:pPr lvl="1"/>
            <a:r>
              <a:rPr lang="fr-CH" dirty="0"/>
              <a:t>Portez des accessoires réfléchissants, notamment sur les parties du corps en mouvement (bras, jambes).</a:t>
            </a:r>
          </a:p>
        </p:txBody>
      </p:sp>
      <p:pic>
        <p:nvPicPr>
          <p:cNvPr id="9" name="Bildplatzhalter 8" descr="Ein Bild, das Person, grün enthält.&#10;&#10;Automatisch generierte Beschreibung">
            <a:extLst>
              <a:ext uri="{FF2B5EF4-FFF2-40B4-BE49-F238E27FC236}">
                <a16:creationId xmlns:a16="http://schemas.microsoft.com/office/drawing/2014/main" id="{A4B9729A-6E63-4E96-BF3E-03A123695F9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94F83E0A-F7A3-4A24-9B0F-DCED3784AE61}"/>
              </a:ext>
            </a:extLst>
          </p:cNvPr>
          <p:cNvSpPr>
            <a:spLocks noGrp="1"/>
          </p:cNvSpPr>
          <p:nvPr>
            <p:ph type="title"/>
          </p:nvPr>
        </p:nvSpPr>
        <p:spPr/>
        <p:txBody>
          <a:bodyPr/>
          <a:lstStyle/>
          <a:p>
            <a:r>
              <a:rPr lang="fr-CH" dirty="0"/>
              <a:t>Rendez-vous visible de jour comme de nuit.</a:t>
            </a:r>
          </a:p>
        </p:txBody>
      </p:sp>
      <p:sp>
        <p:nvSpPr>
          <p:cNvPr id="5" name="Foliennummernplatzhalter 4">
            <a:extLst>
              <a:ext uri="{FF2B5EF4-FFF2-40B4-BE49-F238E27FC236}">
                <a16:creationId xmlns:a16="http://schemas.microsoft.com/office/drawing/2014/main" id="{36F247D0-6E51-4DC5-9868-9DABF85DBF63}"/>
              </a:ext>
            </a:extLst>
          </p:cNvPr>
          <p:cNvSpPr>
            <a:spLocks noGrp="1"/>
          </p:cNvSpPr>
          <p:nvPr>
            <p:ph type="sldNum" sz="quarter" idx="12"/>
          </p:nvPr>
        </p:nvSpPr>
        <p:spPr/>
        <p:txBody>
          <a:bodyPr/>
          <a:lstStyle/>
          <a:p>
            <a:fld id="{442AD375-037F-43D0-B059-5172DA06796A}" type="slidenum">
              <a:rPr lang="de-CH" smtClean="0"/>
              <a:pPr/>
              <a:t>7</a:t>
            </a:fld>
            <a:endParaRPr lang="de-CH"/>
          </a:p>
        </p:txBody>
      </p:sp>
      <p:sp>
        <p:nvSpPr>
          <p:cNvPr id="7" name="Textplatzhalter 6">
            <a:extLst>
              <a:ext uri="{FF2B5EF4-FFF2-40B4-BE49-F238E27FC236}">
                <a16:creationId xmlns:a16="http://schemas.microsoft.com/office/drawing/2014/main" id="{CC14B60F-3C5E-4D30-AB3B-11CB39799C4A}"/>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32000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fr-CH" dirty="0"/>
              <a:t>Vidéo «</a:t>
            </a:r>
            <a:r>
              <a:rPr lang="fr-CH" dirty="0">
                <a:hlinkClick r:id="rId3"/>
              </a:rPr>
              <a:t>Courir sans se blesser</a:t>
            </a:r>
            <a:r>
              <a:rPr lang="fr-CH" dirty="0"/>
              <a:t>»</a:t>
            </a:r>
            <a:endParaRPr lang="fr-CH" dirty="0">
              <a:hlinkClick r:id="rId4"/>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12" name="Grafik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92195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79378" y="1484784"/>
            <a:ext cx="7920878" cy="4692179"/>
          </a:xfrm>
        </p:spPr>
        <p:txBody>
          <a:bodyPr>
            <a:noAutofit/>
          </a:bodyPr>
          <a:lstStyle/>
          <a:p>
            <a:pPr>
              <a:lnSpc>
                <a:spcPct val="100000"/>
              </a:lnSpc>
              <a:spcAft>
                <a:spcPts val="0"/>
              </a:spcAft>
            </a:pPr>
            <a:r>
              <a:rPr lang="fr-CH" dirty="0"/>
              <a:t>Retrouvez plus de conseils en matière de prévention des accidents sur bpa.ch.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65067906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2" ma:contentTypeDescription="Ein neues Dokument erstellen." ma:contentTypeScope="" ma:versionID="9e862223c605fbfadcd505497d95f30d">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a7fe04dc53f70f9f52b109649efc1a35"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ba083e-698d-45a0-b3a2-d11057fabc67}"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88D620BA-941A-43E3-B114-4F9C31ED4267}"/>
</file>

<file path=customXml/itemProps2.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3.xml><?xml version="1.0" encoding="utf-8"?>
<ds:datastoreItem xmlns:ds="http://schemas.openxmlformats.org/officeDocument/2006/customXml" ds:itemID="{DC1C5B9F-AFC0-4F84-BBCF-27F3B7C5ABB9}">
  <ds:schemaRefs>
    <ds:schemaRef ds:uri="http://purl.org/dc/elements/1.1/"/>
    <ds:schemaRef ds:uri="http://purl.org/dc/dcmitype/"/>
    <ds:schemaRef ds:uri="28b27246-006c-4c52-ba09-a14edd98252a"/>
    <ds:schemaRef ds:uri="bb4941f2-48be-4bb0-a3d9-a0ff0057a962"/>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514</Words>
  <Application>Microsoft Office PowerPoint</Application>
  <PresentationFormat>Breitbild</PresentationFormat>
  <Paragraphs>67</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BFU Suisse</vt:lpstr>
      <vt:lpstr>BFU Suisse </vt:lpstr>
      <vt:lpstr>BFU Suisse Medium</vt:lpstr>
      <vt:lpstr>BFU Suisse Regular</vt:lpstr>
      <vt:lpstr>Suisse Int'l</vt:lpstr>
      <vt:lpstr>Design bfu</vt:lpstr>
      <vt:lpstr>Évitez de devoir raccrocher vos baskets.</vt:lpstr>
      <vt:lpstr>PowerPoint-Präsentation</vt:lpstr>
      <vt:lpstr>Trouvez chaussure à votre pied.</vt:lpstr>
      <vt:lpstr>Augmentez progressivement la fréquence, l’intensité et la durée.</vt:lpstr>
      <vt:lpstr>Complétez l’entraînement par un renforcement musculaire.</vt:lpstr>
      <vt:lpstr>Concentrez-vous</vt:lpstr>
      <vt:lpstr>Rendez-vous visible de jour comme de nuit.</vt:lpstr>
      <vt:lpstr>PowerPoint-Präsentation</vt:lpstr>
      <vt:lpstr>Plus d’informations</vt:lpstr>
    </vt:vector>
  </TitlesOfParts>
  <Company>VORLAGENBAUER.ch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Praesentation_BFU_de</dc:title>
  <dc:creator>Jonny Wüthrich</dc:creator>
  <cp:lastModifiedBy>Baeriswyl Michelle</cp:lastModifiedBy>
  <cp:revision>147</cp:revision>
  <cp:lastPrinted>2022-05-30T12:53:45Z</cp:lastPrinted>
  <dcterms:created xsi:type="dcterms:W3CDTF">2014-01-21T17:34:46Z</dcterms:created>
  <dcterms:modified xsi:type="dcterms:W3CDTF">2024-01-08T11:22:07Z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