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1"/>
  </p:notesMasterIdLst>
  <p:handoutMasterIdLst>
    <p:handoutMasterId r:id="rId32"/>
  </p:handoutMasterIdLst>
  <p:sldIdLst>
    <p:sldId id="262" r:id="rId5"/>
    <p:sldId id="321" r:id="rId6"/>
    <p:sldId id="293" r:id="rId7"/>
    <p:sldId id="309" r:id="rId8"/>
    <p:sldId id="323" r:id="rId9"/>
    <p:sldId id="315" r:id="rId10"/>
    <p:sldId id="311" r:id="rId11"/>
    <p:sldId id="316" r:id="rId12"/>
    <p:sldId id="324" r:id="rId13"/>
    <p:sldId id="310" r:id="rId14"/>
    <p:sldId id="322" r:id="rId15"/>
    <p:sldId id="325" r:id="rId16"/>
    <p:sldId id="298" r:id="rId17"/>
    <p:sldId id="317" r:id="rId18"/>
    <p:sldId id="296" r:id="rId19"/>
    <p:sldId id="326" r:id="rId20"/>
    <p:sldId id="318" r:id="rId21"/>
    <p:sldId id="304" r:id="rId22"/>
    <p:sldId id="319" r:id="rId23"/>
    <p:sldId id="320" r:id="rId24"/>
    <p:sldId id="306" r:id="rId25"/>
    <p:sldId id="291" r:id="rId26"/>
    <p:sldId id="286" r:id="rId27"/>
    <p:sldId id="301" r:id="rId28"/>
    <p:sldId id="302" r:id="rId29"/>
    <p:sldId id="303" r:id="rId30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9279C0-3ECE-76D0-26DD-5971BA167C39}" name="Baeriswyl Michelle" initials="MB" userId="S::m.baeriswyl@bfu.ch::7dbe6026-e9b7-4e33-982d-84db899c07a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ämer Andrea" initials="KA" lastIdx="2" clrIdx="0">
    <p:extLst>
      <p:ext uri="{19B8F6BF-5375-455C-9EA6-DF929625EA0E}">
        <p15:presenceInfo xmlns:p15="http://schemas.microsoft.com/office/powerpoint/2012/main" userId="S-1-5-21-1475044384-693701708-1244863647-206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8E"/>
    <a:srgbClr val="286078"/>
    <a:srgbClr val="6EB2D0"/>
    <a:srgbClr val="52A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E8E061-A6B2-45B1-AB68-8AACDECE5940}" v="9" dt="2024-09-19T11:03:11.478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77768" autoAdjust="0"/>
  </p:normalViewPr>
  <p:slideViewPr>
    <p:cSldViewPr showGuides="1">
      <p:cViewPr varScale="1">
        <p:scale>
          <a:sx n="91" d="100"/>
          <a:sy n="91" d="100"/>
        </p:scale>
        <p:origin x="3149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05E8E061-A6B2-45B1-AB68-8AACDECE5940}"/>
    <pc:docChg chg="custSel modSld">
      <pc:chgData name="Baeriswyl Michelle" userId="7dbe6026-e9b7-4e33-982d-84db899c07af" providerId="ADAL" clId="{05E8E061-A6B2-45B1-AB68-8AACDECE5940}" dt="2024-09-19T11:05:18.588" v="21" actId="179"/>
      <pc:docMkLst>
        <pc:docMk/>
      </pc:docMkLst>
      <pc:sldChg chg="addSp delSp modSp mod">
        <pc:chgData name="Baeriswyl Michelle" userId="7dbe6026-e9b7-4e33-982d-84db899c07af" providerId="ADAL" clId="{05E8E061-A6B2-45B1-AB68-8AACDECE5940}" dt="2024-09-19T11:03:21.036" v="19" actId="179"/>
        <pc:sldMkLst>
          <pc:docMk/>
          <pc:sldMk cId="1123834682" sldId="291"/>
        </pc:sldMkLst>
        <pc:spChg chg="mod">
          <ac:chgData name="Baeriswyl Michelle" userId="7dbe6026-e9b7-4e33-982d-84db899c07af" providerId="ADAL" clId="{05E8E061-A6B2-45B1-AB68-8AACDECE5940}" dt="2024-09-19T11:03:21.036" v="19" actId="179"/>
          <ac:spMkLst>
            <pc:docMk/>
            <pc:sldMk cId="1123834682" sldId="291"/>
            <ac:spMk id="3" creationId="{00000000-0000-0000-0000-000000000000}"/>
          </ac:spMkLst>
        </pc:spChg>
        <pc:picChg chg="del">
          <ac:chgData name="Baeriswyl Michelle" userId="7dbe6026-e9b7-4e33-982d-84db899c07af" providerId="ADAL" clId="{05E8E061-A6B2-45B1-AB68-8AACDECE5940}" dt="2024-09-19T11:03:11.321" v="16" actId="478"/>
          <ac:picMkLst>
            <pc:docMk/>
            <pc:sldMk cId="1123834682" sldId="291"/>
            <ac:picMk id="4" creationId="{DDD6FEBE-6B17-E96D-F783-68FEB48866F5}"/>
          </ac:picMkLst>
        </pc:picChg>
        <pc:picChg chg="add mod">
          <ac:chgData name="Baeriswyl Michelle" userId="7dbe6026-e9b7-4e33-982d-84db899c07af" providerId="ADAL" clId="{05E8E061-A6B2-45B1-AB68-8AACDECE5940}" dt="2024-09-19T11:03:11.478" v="17"/>
          <ac:picMkLst>
            <pc:docMk/>
            <pc:sldMk cId="1123834682" sldId="291"/>
            <ac:picMk id="5" creationId="{E48D7337-7192-9A6F-F55B-DC3A048571AB}"/>
          </ac:picMkLst>
        </pc:picChg>
      </pc:sldChg>
      <pc:sldChg chg="addSp delSp modSp mod">
        <pc:chgData name="Baeriswyl Michelle" userId="7dbe6026-e9b7-4e33-982d-84db899c07af" providerId="ADAL" clId="{05E8E061-A6B2-45B1-AB68-8AACDECE5940}" dt="2024-09-19T10:56:49.167" v="4" actId="1076"/>
        <pc:sldMkLst>
          <pc:docMk/>
          <pc:sldMk cId="1433643577" sldId="293"/>
        </pc:sldMkLst>
        <pc:picChg chg="add mod">
          <ac:chgData name="Baeriswyl Michelle" userId="7dbe6026-e9b7-4e33-982d-84db899c07af" providerId="ADAL" clId="{05E8E061-A6B2-45B1-AB68-8AACDECE5940}" dt="2024-09-19T10:56:49.167" v="4" actId="1076"/>
          <ac:picMkLst>
            <pc:docMk/>
            <pc:sldMk cId="1433643577" sldId="293"/>
            <ac:picMk id="2" creationId="{50644DB5-7351-F8D6-90F9-94389FC18791}"/>
          </ac:picMkLst>
        </pc:picChg>
        <pc:picChg chg="del">
          <ac:chgData name="Baeriswyl Michelle" userId="7dbe6026-e9b7-4e33-982d-84db899c07af" providerId="ADAL" clId="{05E8E061-A6B2-45B1-AB68-8AACDECE5940}" dt="2024-09-19T10:56:46.138" v="3" actId="478"/>
          <ac:picMkLst>
            <pc:docMk/>
            <pc:sldMk cId="1433643577" sldId="293"/>
            <ac:picMk id="3" creationId="{7CBC28D3-3506-78F0-C01E-ECA0B4342E94}"/>
          </ac:picMkLst>
        </pc:picChg>
      </pc:sldChg>
      <pc:sldChg chg="modSp mod">
        <pc:chgData name="Baeriswyl Michelle" userId="7dbe6026-e9b7-4e33-982d-84db899c07af" providerId="ADAL" clId="{05E8E061-A6B2-45B1-AB68-8AACDECE5940}" dt="2024-09-19T11:03:32.871" v="20" actId="14100"/>
        <pc:sldMkLst>
          <pc:docMk/>
          <pc:sldMk cId="2897957964" sldId="301"/>
        </pc:sldMkLst>
        <pc:spChg chg="mod">
          <ac:chgData name="Baeriswyl Michelle" userId="7dbe6026-e9b7-4e33-982d-84db899c07af" providerId="ADAL" clId="{05E8E061-A6B2-45B1-AB68-8AACDECE5940}" dt="2024-09-19T11:03:32.871" v="20" actId="14100"/>
          <ac:spMkLst>
            <pc:docMk/>
            <pc:sldMk cId="2897957964" sldId="301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05E8E061-A6B2-45B1-AB68-8AACDECE5940}" dt="2024-09-19T11:02:46.037" v="10" actId="14100"/>
        <pc:sldMkLst>
          <pc:docMk/>
          <pc:sldMk cId="132041698" sldId="304"/>
        </pc:sldMkLst>
        <pc:spChg chg="mod">
          <ac:chgData name="Baeriswyl Michelle" userId="7dbe6026-e9b7-4e33-982d-84db899c07af" providerId="ADAL" clId="{05E8E061-A6B2-45B1-AB68-8AACDECE5940}" dt="2024-09-19T11:02:42.553" v="9" actId="14100"/>
          <ac:spMkLst>
            <pc:docMk/>
            <pc:sldMk cId="132041698" sldId="304"/>
            <ac:spMk id="3" creationId="{00000000-0000-0000-0000-000000000000}"/>
          </ac:spMkLst>
        </pc:spChg>
        <pc:picChg chg="mod">
          <ac:chgData name="Baeriswyl Michelle" userId="7dbe6026-e9b7-4e33-982d-84db899c07af" providerId="ADAL" clId="{05E8E061-A6B2-45B1-AB68-8AACDECE5940}" dt="2024-09-19T11:02:46.037" v="10" actId="14100"/>
          <ac:picMkLst>
            <pc:docMk/>
            <pc:sldMk cId="132041698" sldId="304"/>
            <ac:picMk id="9" creationId="{132B93C3-16FE-4982-ABCB-492394F530D9}"/>
          </ac:picMkLst>
        </pc:picChg>
      </pc:sldChg>
      <pc:sldChg chg="addSp delSp modSp">
        <pc:chgData name="Baeriswyl Michelle" userId="7dbe6026-e9b7-4e33-982d-84db899c07af" providerId="ADAL" clId="{05E8E061-A6B2-45B1-AB68-8AACDECE5940}" dt="2024-09-19T11:03:02.724" v="13"/>
        <pc:sldMkLst>
          <pc:docMk/>
          <pc:sldMk cId="3691755516" sldId="306"/>
        </pc:sldMkLst>
        <pc:picChg chg="del">
          <ac:chgData name="Baeriswyl Michelle" userId="7dbe6026-e9b7-4e33-982d-84db899c07af" providerId="ADAL" clId="{05E8E061-A6B2-45B1-AB68-8AACDECE5940}" dt="2024-09-19T11:03:02.549" v="12" actId="478"/>
          <ac:picMkLst>
            <pc:docMk/>
            <pc:sldMk cId="3691755516" sldId="306"/>
            <ac:picMk id="3" creationId="{411FB6B1-B201-9311-624B-CF54B08DC127}"/>
          </ac:picMkLst>
        </pc:picChg>
        <pc:picChg chg="add mod">
          <ac:chgData name="Baeriswyl Michelle" userId="7dbe6026-e9b7-4e33-982d-84db899c07af" providerId="ADAL" clId="{05E8E061-A6B2-45B1-AB68-8AACDECE5940}" dt="2024-09-19T11:03:02.724" v="13"/>
          <ac:picMkLst>
            <pc:docMk/>
            <pc:sldMk cId="3691755516" sldId="306"/>
            <ac:picMk id="6" creationId="{18E4DA1A-9DB0-978A-992F-F480CB1782D3}"/>
          </ac:picMkLst>
        </pc:picChg>
      </pc:sldChg>
      <pc:sldChg chg="modSp mod">
        <pc:chgData name="Baeriswyl Michelle" userId="7dbe6026-e9b7-4e33-982d-84db899c07af" providerId="ADAL" clId="{05E8E061-A6B2-45B1-AB68-8AACDECE5940}" dt="2024-09-19T11:02:18.137" v="7" actId="14100"/>
        <pc:sldMkLst>
          <pc:docMk/>
          <pc:sldMk cId="2707407675" sldId="315"/>
        </pc:sldMkLst>
        <pc:spChg chg="mod">
          <ac:chgData name="Baeriswyl Michelle" userId="7dbe6026-e9b7-4e33-982d-84db899c07af" providerId="ADAL" clId="{05E8E061-A6B2-45B1-AB68-8AACDECE5940}" dt="2024-09-19T11:02:18.137" v="7" actId="14100"/>
          <ac:spMkLst>
            <pc:docMk/>
            <pc:sldMk cId="2707407675" sldId="315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05E8E061-A6B2-45B1-AB68-8AACDECE5940}" dt="2024-09-19T11:02:25.412" v="8" actId="14100"/>
        <pc:sldMkLst>
          <pc:docMk/>
          <pc:sldMk cId="1874958494" sldId="316"/>
        </pc:sldMkLst>
        <pc:spChg chg="mod">
          <ac:chgData name="Baeriswyl Michelle" userId="7dbe6026-e9b7-4e33-982d-84db899c07af" providerId="ADAL" clId="{05E8E061-A6B2-45B1-AB68-8AACDECE5940}" dt="2024-09-19T11:02:25.412" v="8" actId="14100"/>
          <ac:spMkLst>
            <pc:docMk/>
            <pc:sldMk cId="1874958494" sldId="316"/>
            <ac:spMk id="3" creationId="{00000000-0000-0000-0000-000000000000}"/>
          </ac:spMkLst>
        </pc:spChg>
      </pc:sldChg>
      <pc:sldChg chg="addSp delSp modSp">
        <pc:chgData name="Baeriswyl Michelle" userId="7dbe6026-e9b7-4e33-982d-84db899c07af" providerId="ADAL" clId="{05E8E061-A6B2-45B1-AB68-8AACDECE5940}" dt="2024-09-19T11:03:05.865" v="15"/>
        <pc:sldMkLst>
          <pc:docMk/>
          <pc:sldMk cId="2431084542" sldId="319"/>
        </pc:sldMkLst>
        <pc:picChg chg="add mod">
          <ac:chgData name="Baeriswyl Michelle" userId="7dbe6026-e9b7-4e33-982d-84db899c07af" providerId="ADAL" clId="{05E8E061-A6B2-45B1-AB68-8AACDECE5940}" dt="2024-09-19T11:03:05.865" v="15"/>
          <ac:picMkLst>
            <pc:docMk/>
            <pc:sldMk cId="2431084542" sldId="319"/>
            <ac:picMk id="3" creationId="{67CD49AF-37D9-F23C-E5B6-6C58AAD4C23A}"/>
          </ac:picMkLst>
        </pc:picChg>
        <pc:picChg chg="del">
          <ac:chgData name="Baeriswyl Michelle" userId="7dbe6026-e9b7-4e33-982d-84db899c07af" providerId="ADAL" clId="{05E8E061-A6B2-45B1-AB68-8AACDECE5940}" dt="2024-09-19T11:03:05.691" v="14" actId="478"/>
          <ac:picMkLst>
            <pc:docMk/>
            <pc:sldMk cId="2431084542" sldId="319"/>
            <ac:picMk id="4" creationId="{FED1913D-E784-E68A-7F28-68C68A115B88}"/>
          </ac:picMkLst>
        </pc:picChg>
      </pc:sldChg>
      <pc:sldChg chg="modSp">
        <pc:chgData name="Baeriswyl Michelle" userId="7dbe6026-e9b7-4e33-982d-84db899c07af" providerId="ADAL" clId="{05E8E061-A6B2-45B1-AB68-8AACDECE5940}" dt="2024-09-19T11:02:54.826" v="11" actId="14100"/>
        <pc:sldMkLst>
          <pc:docMk/>
          <pc:sldMk cId="546691634" sldId="320"/>
        </pc:sldMkLst>
        <pc:picChg chg="mod">
          <ac:chgData name="Baeriswyl Michelle" userId="7dbe6026-e9b7-4e33-982d-84db899c07af" providerId="ADAL" clId="{05E8E061-A6B2-45B1-AB68-8AACDECE5940}" dt="2024-09-19T11:02:54.826" v="11" actId="14100"/>
          <ac:picMkLst>
            <pc:docMk/>
            <pc:sldMk cId="546691634" sldId="320"/>
            <ac:picMk id="3" creationId="{2E9D9199-BE9F-3EE8-404E-88DA6974F94E}"/>
          </ac:picMkLst>
        </pc:picChg>
      </pc:sldChg>
      <pc:sldChg chg="modSp mod">
        <pc:chgData name="Baeriswyl Michelle" userId="7dbe6026-e9b7-4e33-982d-84db899c07af" providerId="ADAL" clId="{05E8E061-A6B2-45B1-AB68-8AACDECE5940}" dt="2024-09-19T11:02:00.846" v="5" actId="20577"/>
        <pc:sldMkLst>
          <pc:docMk/>
          <pc:sldMk cId="806265395" sldId="321"/>
        </pc:sldMkLst>
        <pc:spChg chg="mod">
          <ac:chgData name="Baeriswyl Michelle" userId="7dbe6026-e9b7-4e33-982d-84db899c07af" providerId="ADAL" clId="{05E8E061-A6B2-45B1-AB68-8AACDECE5940}" dt="2024-09-19T11:02:00.846" v="5" actId="20577"/>
          <ac:spMkLst>
            <pc:docMk/>
            <pc:sldMk cId="806265395" sldId="321"/>
            <ac:spMk id="2" creationId="{46283654-4799-43A7-BA84-61D04D3871AB}"/>
          </ac:spMkLst>
        </pc:spChg>
      </pc:sldChg>
      <pc:sldChg chg="modSp mod">
        <pc:chgData name="Baeriswyl Michelle" userId="7dbe6026-e9b7-4e33-982d-84db899c07af" providerId="ADAL" clId="{05E8E061-A6B2-45B1-AB68-8AACDECE5940}" dt="2024-09-19T11:05:18.588" v="21" actId="179"/>
        <pc:sldMkLst>
          <pc:docMk/>
          <pc:sldMk cId="3953971798" sldId="322"/>
        </pc:sldMkLst>
        <pc:spChg chg="mod">
          <ac:chgData name="Baeriswyl Michelle" userId="7dbe6026-e9b7-4e33-982d-84db899c07af" providerId="ADAL" clId="{05E8E061-A6B2-45B1-AB68-8AACDECE5940}" dt="2024-09-19T11:05:18.588" v="21" actId="179"/>
          <ac:spMkLst>
            <pc:docMk/>
            <pc:sldMk cId="3953971798" sldId="322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b="0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53462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84581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b="0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49649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34258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4332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58928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57331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88123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139047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20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0422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altLang="de-DE" baseline="0" dirty="0">
              <a:latin typeface="Arial" pitchFamily="34" charset="0"/>
              <a:ea typeface="ヒラギノ角ゴ Pro W3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44710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718562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22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730748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23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452495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24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773072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25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393637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26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06772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74468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11341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02583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88031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26540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64372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16225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September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September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September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September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September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September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September 24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September 24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September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September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September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September 24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Cmdio1uXTQ&amp;feature=emb_titl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hyperlink" Target="SEE%20YOU%20-%20mach%20dich%20sichtbar!%20(Video%20de)_Mpeg4%20H264_238540.wmv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3eK8XZVULI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hyperlink" Target="SEE%20YOU%20-%20mach%20dich%20sichtbar!%20(Video%20de)_Mpeg4%20H264_238540.wmv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CH"/>
              <a:t>Solca la neve senza infortuni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CH"/>
              <a:t>SafetyKit Sci/snowboard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CH"/>
              <a:t>Impresa, evento, data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>
                <a:solidFill>
                  <a:srgbClr val="00848E"/>
                </a:solidFill>
              </a:rPr>
              <a:t>Proteggiti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233248" cy="3888432"/>
          </a:xfrm>
        </p:spPr>
        <p:txBody>
          <a:bodyPr>
            <a:noAutofit/>
          </a:bodyPr>
          <a:lstStyle/>
          <a:p>
            <a:pPr lvl="1"/>
            <a:r>
              <a:rPr lang="it-CH"/>
              <a:t>Indossa il casco</a:t>
            </a:r>
            <a:endParaRPr lang="de-CH" dirty="0"/>
          </a:p>
          <a:p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A103EF8-A8CB-B329-222B-E6ABE6E24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85" y="188640"/>
            <a:ext cx="142805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35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Casco da sci/snowboard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8064895" cy="4692179"/>
          </a:xfrm>
        </p:spPr>
        <p:txBody>
          <a:bodyPr>
            <a:noAutofit/>
          </a:bodyPr>
          <a:lstStyle/>
          <a:p>
            <a:pPr lvl="1">
              <a:tabLst>
                <a:tab pos="714375" algn="l"/>
              </a:tabLst>
            </a:pPr>
            <a:r>
              <a:rPr lang="it-CH" dirty="0"/>
              <a:t>Prova il casco prima di comperarlo, non deve né premere né scivolare.</a:t>
            </a:r>
          </a:p>
          <a:p>
            <a:pPr lvl="1"/>
            <a:r>
              <a:rPr lang="it-CH" dirty="0"/>
              <a:t>Il casco deve aderire bene senza premere nemmeno con gli occhiali (maschera).</a:t>
            </a:r>
          </a:p>
          <a:p>
            <a:pPr lvl="1"/>
            <a:r>
              <a:rPr lang="it-CH" dirty="0"/>
              <a:t>Regola i cinturini: tra il mento e il sottogola deve passare un dito.</a:t>
            </a:r>
          </a:p>
          <a:p>
            <a:pPr lvl="1"/>
            <a:endParaRPr lang="de-CH" dirty="0"/>
          </a:p>
          <a:p>
            <a:pPr marL="360363" lvl="1" indent="-360363">
              <a:buNone/>
              <a:tabLst>
                <a:tab pos="538163" algn="l"/>
              </a:tabLst>
            </a:pPr>
            <a:r>
              <a:rPr lang="it-CH">
                <a:sym typeface="Symbol"/>
              </a:rPr>
              <a:t> I modelli muniti di sistema di smorzamento delle forze rotazionali, ad es. </a:t>
            </a:r>
            <a:r>
              <a:rPr lang="it-CH" dirty="0">
                <a:sym typeface="Symbol"/>
              </a:rPr>
              <a:t>MIPS o </a:t>
            </a:r>
            <a:r>
              <a:rPr lang="it-CH" dirty="0" err="1">
                <a:sym typeface="Symbol"/>
              </a:rPr>
              <a:t>WaveCel</a:t>
            </a:r>
            <a:r>
              <a:rPr lang="it-CH" dirty="0">
                <a:sym typeface="Symbol"/>
              </a:rPr>
              <a:t>, proteggono ancora meglio la testa.</a:t>
            </a:r>
            <a:endParaRPr lang="de-CH" dirty="0"/>
          </a:p>
          <a:p>
            <a:pPr marL="0" lvl="1" indent="0">
              <a:buNone/>
            </a:pPr>
            <a:endParaRPr lang="de-CH" dirty="0"/>
          </a:p>
          <a:p>
            <a:r>
              <a:rPr lang="it-CH" sz="1800" dirty="0"/>
              <a:t> 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967" y="1748594"/>
            <a:ext cx="3054085" cy="458112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449DEC6-1C16-8597-59D0-9CF0840AC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85" y="188640"/>
            <a:ext cx="142805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971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>
                <a:solidFill>
                  <a:srgbClr val="00848E"/>
                </a:solidFill>
              </a:rPr>
              <a:t>Proteggiti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233248" cy="3888432"/>
          </a:xfrm>
        </p:spPr>
        <p:txBody>
          <a:bodyPr>
            <a:noAutofit/>
          </a:bodyPr>
          <a:lstStyle/>
          <a:p>
            <a:pPr lvl="1"/>
            <a:r>
              <a:rPr lang="it-CH"/>
              <a:t>Indossa il casco</a:t>
            </a:r>
            <a:endParaRPr lang="de-CH" dirty="0"/>
          </a:p>
          <a:p>
            <a:pPr lvl="1"/>
            <a:r>
              <a:rPr lang="it-CH"/>
              <a:t>Proteggi il corpo</a:t>
            </a:r>
          </a:p>
          <a:p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A103EF8-A8CB-B329-222B-E6ABE6E24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85" y="188640"/>
            <a:ext cx="142805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07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Protezione del corpo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0369151" cy="4692179"/>
          </a:xfrm>
        </p:spPr>
        <p:txBody>
          <a:bodyPr>
            <a:noAutofit/>
          </a:bodyPr>
          <a:lstStyle/>
          <a:p>
            <a:pPr lvl="1"/>
            <a:r>
              <a:rPr lang="it-CH"/>
              <a:t>Parapolsi per principianti dello snowboard</a:t>
            </a:r>
          </a:p>
          <a:p>
            <a:pPr lvl="1"/>
            <a:r>
              <a:rPr lang="it-CH"/>
              <a:t>Paraschiena: è utile soprattutto negli snowpark</a:t>
            </a:r>
          </a:p>
          <a:p>
            <a:pPr lvl="1"/>
            <a:r>
              <a:rPr lang="it-CH"/>
              <a:t>Lenti a contatto o occhiali da vista</a:t>
            </a:r>
          </a:p>
          <a:p>
            <a:pPr lvl="1"/>
            <a:r>
              <a:rPr lang="it-CH"/>
              <a:t>Occhiali per gli sport sulla neve con protezione UV</a:t>
            </a:r>
          </a:p>
          <a:p>
            <a:pPr lvl="1"/>
            <a:r>
              <a:rPr lang="it-CH"/>
              <a:t>Abbigliamento funzionale</a:t>
            </a:r>
          </a:p>
          <a:p>
            <a:r>
              <a:rPr lang="it-CH" sz="1800"/>
              <a:t> 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3FE8E5D-7626-78CB-0330-822D99135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85" y="188640"/>
            <a:ext cx="142805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976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>
                <a:solidFill>
                  <a:srgbClr val="00848E"/>
                </a:solidFill>
              </a:rPr>
              <a:t>Proteggiti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233248" cy="3888432"/>
          </a:xfrm>
        </p:spPr>
        <p:txBody>
          <a:bodyPr>
            <a:noAutofit/>
          </a:bodyPr>
          <a:lstStyle/>
          <a:p>
            <a:pPr lvl="1"/>
            <a:r>
              <a:rPr lang="it-CH"/>
              <a:t>Indossa il casco</a:t>
            </a:r>
            <a:endParaRPr lang="de-CH" dirty="0"/>
          </a:p>
          <a:p>
            <a:pPr lvl="1"/>
            <a:r>
              <a:rPr lang="it-CH"/>
              <a:t>Proteggi il tuo corpo</a:t>
            </a:r>
          </a:p>
          <a:p>
            <a:pPr lvl="1"/>
            <a:r>
              <a:rPr lang="it-CH"/>
              <a:t>Controlla sci e snowboard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2B1DAEB-5AAC-99B1-0EE4-FF045A302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85" y="188640"/>
            <a:ext cx="142805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36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Sci e snowboard</a:t>
            </a:r>
            <a:endParaRPr lang="de-CH" dirty="0">
              <a:solidFill>
                <a:schemeClr val="accent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it-CH"/>
              <a:t>Cura la tua tavola. Affila gli spigoli e cera il fondo.</a:t>
            </a:r>
          </a:p>
          <a:p>
            <a:pPr lvl="1"/>
            <a:r>
              <a:rPr lang="it-CH"/>
              <a:t>Sostituisci le parti difettose.</a:t>
            </a:r>
          </a:p>
          <a:p>
            <a:pPr lvl="1"/>
            <a:r>
              <a:rPr lang="it-CH"/>
              <a:t>Snowboarder: regolate correttamente l’attacco e serrate le viti </a:t>
            </a:r>
          </a:p>
          <a:p>
            <a:pPr lvl="1"/>
            <a:r>
              <a:rPr lang="it-CH"/>
              <a:t>Sciatrici e sciatori: fate regolare gli attacchi con un apposito apparecchio in un negozio specializzato</a:t>
            </a:r>
          </a:p>
          <a:p>
            <a:pPr marL="0" lvl="1" indent="0">
              <a:buNone/>
            </a:pPr>
            <a:endParaRPr lang="de-CH" sz="1400" dirty="0"/>
          </a:p>
          <a:p>
            <a:pPr lvl="1"/>
            <a:endParaRPr lang="de-CH" sz="1400" dirty="0"/>
          </a:p>
          <a:p>
            <a:pPr marL="0" lvl="1" indent="0">
              <a:buNone/>
            </a:pPr>
            <a:endParaRPr lang="de-CH" sz="1400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691DF0F-A8D4-2D3D-0994-83B34B18A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226" y="4322837"/>
            <a:ext cx="1849548" cy="1856298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F1DE08C-79E4-901B-03EF-CE15C6AA9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85" y="188640"/>
            <a:ext cx="142805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218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1930" y="1376772"/>
            <a:ext cx="8856985" cy="648072"/>
          </a:xfrm>
        </p:spPr>
        <p:txBody>
          <a:bodyPr>
            <a:noAutofit/>
          </a:bodyPr>
          <a:lstStyle/>
          <a:p>
            <a:r>
              <a:rPr lang="it-CH" b="1"/>
              <a:t>Resta nei limiti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16</a:t>
            </a:fld>
            <a:endParaRPr lang="de-CH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7ED812F-92A9-1B8F-013C-3BA5FA34A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980728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041012A-B868-A78D-277A-B28AF0057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1" y="2636912"/>
            <a:ext cx="142805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8216A28-0DF5-1CE2-1A40-E1F64AA43477}"/>
              </a:ext>
            </a:extLst>
          </p:cNvPr>
          <p:cNvSpPr txBox="1">
            <a:spLocks/>
          </p:cNvSpPr>
          <p:nvPr/>
        </p:nvSpPr>
        <p:spPr>
          <a:xfrm>
            <a:off x="2851930" y="3032956"/>
            <a:ext cx="8856985" cy="6480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89" indent="-271489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CH" b="1"/>
              <a:t>Proteggiti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101D9B8-5C45-8545-C800-04CE33879F5D}"/>
              </a:ext>
            </a:extLst>
          </p:cNvPr>
          <p:cNvGrpSpPr/>
          <p:nvPr/>
        </p:nvGrpSpPr>
        <p:grpSpPr>
          <a:xfrm>
            <a:off x="701451" y="4293096"/>
            <a:ext cx="11007464" cy="1428058"/>
            <a:chOff x="701451" y="4293096"/>
            <a:chExt cx="11007464" cy="1428058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9084991D-1171-96B4-B158-2588917CF4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451" y="4293096"/>
              <a:ext cx="1428058" cy="1428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Inhaltsplatzhalter 2">
              <a:extLst>
                <a:ext uri="{FF2B5EF4-FFF2-40B4-BE49-F238E27FC236}">
                  <a16:creationId xmlns:a16="http://schemas.microsoft.com/office/drawing/2014/main" id="{E6ECCD21-41FE-534B-871A-E55E294C5725}"/>
                </a:ext>
              </a:extLst>
            </p:cNvPr>
            <p:cNvSpPr txBox="1">
              <a:spLocks/>
            </p:cNvSpPr>
            <p:nvPr/>
          </p:nvSpPr>
          <p:spPr>
            <a:xfrm>
              <a:off x="2851930" y="4683089"/>
              <a:ext cx="8856985" cy="64807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88" rtl="0" eaLnBrk="1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71489" indent="-271489" algn="l" defTabSz="914488" rtl="0" eaLnBrk="1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Font typeface="Suisse Int'l" panose="020B0504000000000000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3451" indent="-261964" algn="l" defTabSz="914488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Font typeface="Suisse Int'l" panose="020B0504000000000000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6450" indent="-271463" algn="l" defTabSz="914488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bg2"/>
                </a:buClr>
                <a:buFont typeface="Suisse Int'l" panose="020B0504000000000000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4738" indent="-268288" algn="l" defTabSz="914488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bg2"/>
                </a:buClr>
                <a:buFont typeface="Suisse Int'l" panose="020B0504000000000000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844" indent="-228622" algn="l" defTabSz="91448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2089" indent="-228622" algn="l" defTabSz="91448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334" indent="-228622" algn="l" defTabSz="91448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579" indent="-228622" algn="l" defTabSz="91448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CH" b="1"/>
                <a:t>Sii vigile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626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>
                <a:solidFill>
                  <a:srgbClr val="286078"/>
                </a:solidFill>
              </a:rPr>
              <a:t>Sii vigile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233248" cy="3888432"/>
          </a:xfrm>
        </p:spPr>
        <p:txBody>
          <a:bodyPr>
            <a:noAutofit/>
          </a:bodyPr>
          <a:lstStyle/>
          <a:p>
            <a:pPr lvl="1"/>
            <a:r>
              <a:rPr lang="it-CH"/>
              <a:t>Lascia alle altre persone spazio a sufficienza (regola FIS 1, 3, 4, 5)</a:t>
            </a:r>
            <a:endParaRPr lang="de-CH" dirty="0"/>
          </a:p>
          <a:p>
            <a:pPr lvl="1"/>
            <a:r>
              <a:rPr lang="it-CH"/>
              <a:t>Fermati in punti ben visibili</a:t>
            </a:r>
          </a:p>
          <a:p>
            <a:pPr lvl="1"/>
            <a:r>
              <a:rPr lang="it-CH"/>
              <a:t>Rispetta le demarcazioni e la segnaletica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17</a:t>
            </a:fld>
            <a:endParaRPr lang="de-CH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06BD0E9-2278-4979-9222-AA935E797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85" y="194691"/>
            <a:ext cx="1428058" cy="142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78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Sulle tracce delle regole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712908"/>
            <a:ext cx="6624735" cy="1428059"/>
          </a:xfrm>
        </p:spPr>
        <p:txBody>
          <a:bodyPr>
            <a:noAutofit/>
          </a:bodyPr>
          <a:lstStyle/>
          <a:p>
            <a:r>
              <a:rPr lang="it-CH" dirty="0"/>
              <a:t>Sulle piste e negli snowpark valgono le regole della Federazione internazionale di sci (FIS) e le direttive della Commissione svizzera per la prevenzione degli infortuni su discese da sport sulla neve (SKUS).  </a:t>
            </a:r>
          </a:p>
          <a:p>
            <a:pPr marL="627063" lvl="1" indent="-627063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79377" y="2924944"/>
            <a:ext cx="11017223" cy="24686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89" indent="-271489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lvl="1" indent="-627063">
              <a:buFont typeface="Suisse Int'l" panose="020B0504000000000000" pitchFamily="34" charset="0"/>
              <a:buNone/>
            </a:pPr>
            <a:endParaRPr lang="de-CH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32B93C3-16FE-4982-ABCB-492394F53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208" y="1936460"/>
            <a:ext cx="3261886" cy="4627022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B816798-349A-EE2A-A460-DE3D81DA4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85" y="194691"/>
            <a:ext cx="1428058" cy="142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1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Regole FIS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19</a:t>
            </a:fld>
            <a:endParaRPr lang="de-CH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79377" y="2924944"/>
            <a:ext cx="11017223" cy="24686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89" indent="-271489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lvl="1" indent="-627063">
              <a:buFont typeface="Suisse Int'l" panose="020B0504000000000000" pitchFamily="34" charset="0"/>
              <a:buNone/>
            </a:pPr>
            <a:endParaRPr lang="de-CH" dirty="0"/>
          </a:p>
        </p:txBody>
      </p:sp>
      <p:pic>
        <p:nvPicPr>
          <p:cNvPr id="8" name="Grafik 7" descr="Ein Bild, das Kleidung, Schuhwerk, Skifahren, Person enthält.  Automatisch generierte Beschreibung">
            <a:extLst>
              <a:ext uri="{FF2B5EF4-FFF2-40B4-BE49-F238E27FC236}">
                <a16:creationId xmlns:a16="http://schemas.microsoft.com/office/drawing/2014/main" id="{DF8D9DF6-4C0A-3FB9-487B-11B5B40B22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7" y="1156377"/>
            <a:ext cx="2448272" cy="2448272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C01B61A-0E32-C4F3-9C52-CCB432C3D057}"/>
              </a:ext>
            </a:extLst>
          </p:cNvPr>
          <p:cNvSpPr txBox="1"/>
          <p:nvPr/>
        </p:nvSpPr>
        <p:spPr>
          <a:xfrm>
            <a:off x="3229617" y="1052736"/>
            <a:ext cx="24482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7063" lvl="1" indent="-627063">
              <a:buFont typeface="Suisse Int'l" panose="020B0504000000000000" pitchFamily="34" charset="0"/>
              <a:buNone/>
            </a:pPr>
            <a:r>
              <a:rPr lang="it-CH"/>
              <a:t>1. 	</a:t>
            </a:r>
          </a:p>
          <a:p>
            <a:pPr marL="0" lvl="1">
              <a:buFont typeface="Suisse Int'l" panose="020B0504000000000000" pitchFamily="34" charset="0"/>
              <a:buNone/>
            </a:pPr>
            <a:r>
              <a:rPr lang="it-CH"/>
              <a:t>Non mettere in pericolo o danneggiare nessuno</a:t>
            </a:r>
          </a:p>
        </p:txBody>
      </p:sp>
      <p:pic>
        <p:nvPicPr>
          <p:cNvPr id="12" name="Grafik 11" descr="Ein Bild, das Skifahren, Schuhwerk, Kleidung, Person enthält.  Automatisch generierte Beschreibung">
            <a:extLst>
              <a:ext uri="{FF2B5EF4-FFF2-40B4-BE49-F238E27FC236}">
                <a16:creationId xmlns:a16="http://schemas.microsoft.com/office/drawing/2014/main" id="{451B9844-D3F4-F158-179D-E1841B7C94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867" y="1156377"/>
            <a:ext cx="2416389" cy="2416389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A0CF287E-736E-446E-F112-23667A99EAF7}"/>
              </a:ext>
            </a:extLst>
          </p:cNvPr>
          <p:cNvSpPr txBox="1"/>
          <p:nvPr/>
        </p:nvSpPr>
        <p:spPr>
          <a:xfrm>
            <a:off x="8657319" y="1156377"/>
            <a:ext cx="244629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7063" lvl="1" indent="-627063">
              <a:buFont typeface="Suisse Int'l" panose="020B0504000000000000" pitchFamily="34" charset="0"/>
              <a:buNone/>
            </a:pPr>
            <a:r>
              <a:rPr lang="it-CH"/>
              <a:t>2. 	</a:t>
            </a:r>
          </a:p>
          <a:p>
            <a:pPr marL="0" lvl="1">
              <a:buFont typeface="Suisse Int'l" panose="020B0504000000000000" pitchFamily="34" charset="0"/>
              <a:buNone/>
            </a:pPr>
            <a:r>
              <a:rPr lang="it-CH"/>
              <a:t>Scendere a vista. Adeguare la velocità e il comportamento alle proprie capacità nonché alle condizioni della pista</a:t>
            </a:r>
          </a:p>
        </p:txBody>
      </p:sp>
      <p:pic>
        <p:nvPicPr>
          <p:cNvPr id="6" name="Grafik 5" descr="Ein Bild, das Schuhwerk, Kleidung, Person, Snowboardfahren enthält.  Automatisch generierte Beschreibung">
            <a:extLst>
              <a:ext uri="{FF2B5EF4-FFF2-40B4-BE49-F238E27FC236}">
                <a16:creationId xmlns:a16="http://schemas.microsoft.com/office/drawing/2014/main" id="{1DC5DD39-494B-2FD7-413E-84F9F7CBF7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7" y="3789040"/>
            <a:ext cx="2448272" cy="2448272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DB0BBA3-637D-EA03-3A9E-8FC0FAC1E9C7}"/>
              </a:ext>
            </a:extLst>
          </p:cNvPr>
          <p:cNvSpPr txBox="1"/>
          <p:nvPr/>
        </p:nvSpPr>
        <p:spPr>
          <a:xfrm>
            <a:off x="3229617" y="3717866"/>
            <a:ext cx="24482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7063" lvl="1" indent="-627063">
              <a:buFont typeface="Suisse Int'l" panose="020B0504000000000000" pitchFamily="34" charset="0"/>
              <a:buNone/>
            </a:pPr>
            <a:r>
              <a:rPr lang="it-CH"/>
              <a:t>3. 	</a:t>
            </a:r>
          </a:p>
          <a:p>
            <a:pPr marL="0" lvl="1">
              <a:buFont typeface="Suisse Int'l" panose="020B0504000000000000" pitchFamily="34" charset="0"/>
              <a:buNone/>
            </a:pPr>
            <a:r>
              <a:rPr lang="it-CH"/>
              <a:t>Rispettare la traiettoria degli sciatori e degli snowboarder che precedono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1EA1B19-44A2-B735-F5EB-80D8EE7D88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3747" y="3789040"/>
            <a:ext cx="2416389" cy="2404965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0987DCAE-F474-EF87-86A9-CFE33BB89706}"/>
              </a:ext>
            </a:extLst>
          </p:cNvPr>
          <p:cNvSpPr txBox="1"/>
          <p:nvPr/>
        </p:nvSpPr>
        <p:spPr>
          <a:xfrm>
            <a:off x="8705994" y="3717866"/>
            <a:ext cx="24482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7063" lvl="1" indent="-627063">
              <a:buFont typeface="Suisse Int'l" panose="020B0504000000000000" pitchFamily="34" charset="0"/>
              <a:buNone/>
            </a:pPr>
            <a:r>
              <a:rPr lang="it-CH"/>
              <a:t>4. 	</a:t>
            </a:r>
          </a:p>
          <a:p>
            <a:pPr marL="0" lvl="1">
              <a:buFont typeface="Suisse Int'l" panose="020B0504000000000000" pitchFamily="34" charset="0"/>
              <a:buNone/>
            </a:pPr>
            <a:r>
              <a:rPr lang="it-CH"/>
              <a:t>Durante il sorpasso mantenere una distanza sufficiente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CD49AF-37D9-F23C-E5B6-6C58AAD4C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87" y="194691"/>
            <a:ext cx="1287755" cy="128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084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altLang="de-DE" dirty="0"/>
              <a:t>Persone infortunate secondo la disciplina sportiva – </a:t>
            </a:r>
            <a:br>
              <a:rPr lang="it-CH" altLang="de-DE" dirty="0"/>
            </a:br>
            <a:r>
              <a:rPr lang="it-CH" altLang="de-DE" dirty="0"/>
              <a:t>Popolazione svizzera (Ø 2017–2021)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89CDEBC4-0D39-C839-2564-9EC0FE3647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551134"/>
              </p:ext>
            </p:extLst>
          </p:nvPr>
        </p:nvGraphicFramePr>
        <p:xfrm>
          <a:off x="507952" y="1234799"/>
          <a:ext cx="8468368" cy="49682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221219">
                  <a:extLst>
                    <a:ext uri="{9D8B030D-6E8A-4147-A177-3AD203B41FA5}">
                      <a16:colId xmlns:a16="http://schemas.microsoft.com/office/drawing/2014/main" val="2372305496"/>
                    </a:ext>
                  </a:extLst>
                </a:gridCol>
                <a:gridCol w="4247149">
                  <a:extLst>
                    <a:ext uri="{9D8B030D-6E8A-4147-A177-3AD203B41FA5}">
                      <a16:colId xmlns:a16="http://schemas.microsoft.com/office/drawing/2014/main" val="1495738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CH" sz="2000"/>
                        <a:t>Gruppo di discipline sportive/ disciplina sportiva</a:t>
                      </a:r>
                      <a:endParaRPr lang="de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CH" sz="2000"/>
                        <a:t>Persone infortunate</a:t>
                      </a:r>
                      <a:endParaRPr lang="de-C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99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CH" sz="2000"/>
                        <a:t>Sport di palla</a:t>
                      </a:r>
                      <a:endParaRPr lang="de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CH" sz="2000"/>
                        <a:t>120 000</a:t>
                      </a:r>
                      <a:endParaRPr lang="de-C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585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CH" sz="2000" b="1"/>
                        <a:t>Sport invernali</a:t>
                      </a:r>
                      <a:endParaRPr lang="de-CH" sz="2000" b="1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CH" sz="2000" b="1"/>
                        <a:t>89 000</a:t>
                      </a:r>
                      <a:endParaRPr lang="de-CH" sz="2000" b="1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846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536575" algn="l"/>
                        </a:tabLst>
                      </a:pPr>
                      <a:r>
                        <a:rPr lang="it-CH" sz="2000">
                          <a:solidFill>
                            <a:schemeClr val="accent4"/>
                          </a:solidFill>
                        </a:rPr>
                        <a:t>di cui sci alpino</a:t>
                      </a:r>
                      <a:endParaRPr lang="de-CH" sz="20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CH" sz="2000">
                          <a:solidFill>
                            <a:schemeClr val="accent4"/>
                          </a:solidFill>
                        </a:rPr>
                        <a:t>52 000</a:t>
                      </a:r>
                      <a:endParaRPr lang="de-CH" sz="20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800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536575" algn="l"/>
                        </a:tabLst>
                      </a:pPr>
                      <a:r>
                        <a:rPr lang="it-CH" sz="2000">
                          <a:solidFill>
                            <a:schemeClr val="accent4"/>
                          </a:solidFill>
                        </a:rPr>
                        <a:t>di cui snowboard</a:t>
                      </a:r>
                      <a:endParaRPr lang="de-CH" sz="20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CH" sz="2000">
                          <a:solidFill>
                            <a:schemeClr val="accent4"/>
                          </a:solidFill>
                        </a:rPr>
                        <a:t>9 000</a:t>
                      </a:r>
                      <a:endParaRPr lang="de-CH" sz="20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37869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CH" sz="2000"/>
                        <a:t>Ciclismo e sport su rotelle (senza circolazione stradale)</a:t>
                      </a:r>
                      <a:endParaRPr lang="de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CH" sz="2000"/>
                        <a:t>42 000</a:t>
                      </a:r>
                      <a:endParaRPr lang="de-C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619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CH" sz="2000"/>
                        <a:t>Ginnastica, atletica leggera</a:t>
                      </a:r>
                      <a:endParaRPr lang="de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CH" sz="2000"/>
                        <a:t>40 000</a:t>
                      </a:r>
                      <a:endParaRPr lang="de-C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307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CH" sz="2000"/>
                        <a:t>Sport di montagna, escursionismo</a:t>
                      </a:r>
                      <a:endParaRPr lang="de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CH" sz="2000"/>
                        <a:t>44 000</a:t>
                      </a:r>
                      <a:endParaRPr lang="de-C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511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CH" sz="2000"/>
                        <a:t>Sport acquatici</a:t>
                      </a:r>
                      <a:endParaRPr lang="de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CH" sz="2000"/>
                        <a:t>19 000</a:t>
                      </a:r>
                      <a:endParaRPr lang="de-C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979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CH" sz="2000"/>
                        <a:t>Altri sport</a:t>
                      </a:r>
                      <a:endParaRPr lang="de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CH" sz="2000"/>
                        <a:t>72 000</a:t>
                      </a:r>
                      <a:endParaRPr lang="de-C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44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CH" sz="2000" b="1">
                          <a:solidFill>
                            <a:schemeClr val="bg1"/>
                          </a:solidFill>
                        </a:rPr>
                        <a:t>Totale</a:t>
                      </a:r>
                      <a:endParaRPr lang="de-CH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CH" sz="2000" b="1">
                          <a:solidFill>
                            <a:schemeClr val="bg1"/>
                          </a:solidFill>
                        </a:rPr>
                        <a:t>427 000</a:t>
                      </a:r>
                      <a:endParaRPr lang="de-CH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917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265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Regole FIS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20</a:t>
            </a:fld>
            <a:endParaRPr lang="de-CH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79377" y="2924944"/>
            <a:ext cx="11017223" cy="24686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89" indent="-271489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lvl="1" indent="-627063">
              <a:buFont typeface="Suisse Int'l" panose="020B0504000000000000" pitchFamily="34" charset="0"/>
              <a:buNone/>
            </a:pPr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C37787B-2C8B-03F4-E377-B33389BCB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31" y="1146176"/>
            <a:ext cx="2486224" cy="2468674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5D4DA86-8BE7-0616-3109-C2621F813FD6}"/>
              </a:ext>
            </a:extLst>
          </p:cNvPr>
          <p:cNvSpPr txBox="1"/>
          <p:nvPr/>
        </p:nvSpPr>
        <p:spPr>
          <a:xfrm>
            <a:off x="3146441" y="1097417"/>
            <a:ext cx="24482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7063" lvl="1" indent="-627063">
              <a:buFont typeface="Suisse Int'l" panose="020B0504000000000000" pitchFamily="34" charset="0"/>
              <a:buNone/>
            </a:pPr>
            <a:r>
              <a:rPr lang="it-CH"/>
              <a:t>5. 	</a:t>
            </a:r>
          </a:p>
          <a:p>
            <a:pPr marL="0" lvl="1">
              <a:buNone/>
            </a:pPr>
            <a:r>
              <a:rPr lang="it-CH"/>
              <a:t>Prima di partire e curvare verso monte guardare a monte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B738824-F0A2-C98D-AD38-8D229ED26E23}"/>
              </a:ext>
            </a:extLst>
          </p:cNvPr>
          <p:cNvSpPr txBox="1"/>
          <p:nvPr/>
        </p:nvSpPr>
        <p:spPr>
          <a:xfrm>
            <a:off x="8596577" y="1116655"/>
            <a:ext cx="24482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7063" lvl="1" indent="-627063">
              <a:buFont typeface="Suisse Int'l" panose="020B0504000000000000" pitchFamily="34" charset="0"/>
              <a:buNone/>
            </a:pPr>
            <a:r>
              <a:rPr lang="it-CH"/>
              <a:t>6. 	</a:t>
            </a:r>
          </a:p>
          <a:p>
            <a:pPr marL="0" lvl="1">
              <a:buNone/>
            </a:pPr>
            <a:r>
              <a:rPr lang="it-CH"/>
              <a:t>Sostare solo a bordo pista o in luoghi ben visibili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DACC2F4-B857-41FB-0D3D-FA7E5BBEDC4F}"/>
              </a:ext>
            </a:extLst>
          </p:cNvPr>
          <p:cNvSpPr txBox="1"/>
          <p:nvPr/>
        </p:nvSpPr>
        <p:spPr>
          <a:xfrm>
            <a:off x="3161421" y="3854829"/>
            <a:ext cx="24482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7063" lvl="1" indent="-627063">
              <a:buFont typeface="Suisse Int'l" panose="020B0504000000000000" pitchFamily="34" charset="0"/>
              <a:buNone/>
            </a:pPr>
            <a:r>
              <a:rPr lang="it-CH"/>
              <a:t>7. 	</a:t>
            </a:r>
          </a:p>
          <a:p>
            <a:pPr marL="0" lvl="1">
              <a:buNone/>
            </a:pPr>
            <a:r>
              <a:rPr lang="it-CH"/>
              <a:t>Salire o scendere solo ai bordi della pista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BBCEB12-65D2-EE2B-4218-A2F56E6A9AD8}"/>
              </a:ext>
            </a:extLst>
          </p:cNvPr>
          <p:cNvSpPr txBox="1"/>
          <p:nvPr/>
        </p:nvSpPr>
        <p:spPr>
          <a:xfrm>
            <a:off x="8630115" y="3854829"/>
            <a:ext cx="24482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7063" lvl="1" indent="-627063">
              <a:buFont typeface="Suisse Int'l" panose="020B0504000000000000" pitchFamily="34" charset="0"/>
              <a:buNone/>
            </a:pPr>
            <a:r>
              <a:rPr lang="it-CH"/>
              <a:t>8. 	</a:t>
            </a:r>
          </a:p>
          <a:p>
            <a:pPr marL="0" lvl="1">
              <a:buNone/>
            </a:pPr>
            <a:r>
              <a:rPr lang="it-CH"/>
              <a:t>Rispetta le demarcazioni e la segnaletica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9D9199-BE9F-3EE8-404E-88DA6974F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87" y="194691"/>
            <a:ext cx="1287755" cy="128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E3AAB6F-F97B-F0BA-9CDE-AE58A12EC0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6420" y="1146176"/>
            <a:ext cx="2451041" cy="2468674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FCC6B02-43E3-2BB9-3CF1-3E4981E0D2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457" y="3765329"/>
            <a:ext cx="2486223" cy="2508697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8254676-F7A8-DB2C-54E2-057161520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9095" y="3789040"/>
            <a:ext cx="2451041" cy="2433658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46691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Regole FIS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21</a:t>
            </a:fld>
            <a:endParaRPr lang="de-CH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79377" y="2924944"/>
            <a:ext cx="11017223" cy="24686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89" indent="-271489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lvl="1" indent="-627063">
              <a:buFont typeface="Suisse Int'l" panose="020B0504000000000000" pitchFamily="34" charset="0"/>
              <a:buNone/>
            </a:pPr>
            <a:endParaRPr lang="de-CH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5D4DA86-8BE7-0616-3109-C2621F813FD6}"/>
              </a:ext>
            </a:extLst>
          </p:cNvPr>
          <p:cNvSpPr txBox="1"/>
          <p:nvPr/>
        </p:nvSpPr>
        <p:spPr>
          <a:xfrm>
            <a:off x="3034786" y="1073517"/>
            <a:ext cx="24482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7063" lvl="1" indent="-627063">
              <a:buFont typeface="Suisse Int'l" panose="020B0504000000000000" pitchFamily="34" charset="0"/>
              <a:buNone/>
            </a:pPr>
            <a:r>
              <a:rPr lang="it-CH"/>
              <a:t>9. 	</a:t>
            </a:r>
          </a:p>
          <a:p>
            <a:pPr marL="0" lvl="1">
              <a:buNone/>
            </a:pPr>
            <a:r>
              <a:rPr lang="it-CH"/>
              <a:t>Prestare soccorso, avvertire il servizio di salvataggio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B738824-F0A2-C98D-AD38-8D229ED26E23}"/>
              </a:ext>
            </a:extLst>
          </p:cNvPr>
          <p:cNvSpPr txBox="1"/>
          <p:nvPr/>
        </p:nvSpPr>
        <p:spPr>
          <a:xfrm>
            <a:off x="8472264" y="1151169"/>
            <a:ext cx="24482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7063" lvl="1" indent="-627063">
              <a:buFont typeface="Suisse Int'l" panose="020B0504000000000000" pitchFamily="34" charset="0"/>
              <a:buNone/>
            </a:pPr>
            <a:r>
              <a:rPr lang="it-CH"/>
              <a:t>10. 	</a:t>
            </a:r>
          </a:p>
          <a:p>
            <a:pPr marL="0" lvl="1">
              <a:buNone/>
            </a:pPr>
            <a:r>
              <a:rPr lang="it-CH"/>
              <a:t>Chiunque sia coinvolto in un incidente o ne </a:t>
            </a:r>
            <a:br>
              <a:rPr lang="it-CH"/>
            </a:br>
            <a:r>
              <a:rPr lang="it-CH"/>
              <a:t>sia testimone è tenuto a dare le proprie generalità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195B4B0-E0C4-43E5-240F-9AE7A686C2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41" r="5833"/>
          <a:stretch/>
        </p:blipFill>
        <p:spPr>
          <a:xfrm>
            <a:off x="5949930" y="1146176"/>
            <a:ext cx="2439767" cy="2468674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A59BB60-FCCE-F3FF-9364-381FEACCC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72" y="1156377"/>
            <a:ext cx="2439767" cy="2468674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8E4DA1A-9DB0-978A-992F-F480CB178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87" y="194691"/>
            <a:ext cx="1287755" cy="128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755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Regole SKUS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793183"/>
            <a:ext cx="10801199" cy="4383779"/>
          </a:xfrm>
        </p:spPr>
        <p:txBody>
          <a:bodyPr>
            <a:noAutofit/>
          </a:bodyPr>
          <a:lstStyle/>
          <a:p>
            <a:pPr marL="360363" lvl="0" indent="-360363"/>
            <a:r>
              <a:rPr lang="it-CH" dirty="0"/>
              <a:t>1. Dopo aver tolto lo snowboard, posalo sulla neve con gli attacchi rivolti verso il basso</a:t>
            </a:r>
          </a:p>
          <a:p>
            <a:pPr marL="627063" lvl="0" indent="-627063"/>
            <a:r>
              <a:rPr lang="it-CH" dirty="0"/>
              <a:t>2. Durante la risalita con lo skilift o in seggiovia, sgancia l’attacco posteriore</a:t>
            </a:r>
          </a:p>
          <a:p>
            <a:pPr lvl="4"/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22</a:t>
            </a:fld>
            <a:endParaRPr lang="de-CH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48D7337-7192-9A6F-F55B-DC3A04857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87" y="194691"/>
            <a:ext cx="1287755" cy="128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834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it-CH">
                <a:solidFill>
                  <a:prstClr val="black"/>
                </a:solidFill>
              </a:rPr>
              <a:t>Video «</a:t>
            </a:r>
            <a:r>
              <a:rPr lang="it-CH">
                <a:hlinkClick r:id="rId3"/>
              </a:rPr>
              <a:t>Sicurezza in pista</a:t>
            </a:r>
            <a:r>
              <a:rPr lang="it-CH"/>
              <a:t>.</a:t>
            </a:r>
            <a:r>
              <a:rPr lang="it-CH">
                <a:solidFill>
                  <a:prstClr val="black"/>
                </a:solidFill>
              </a:rPr>
              <a:t>»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23</a:t>
            </a:fld>
            <a:endParaRPr lang="de-CH" dirty="0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88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Freeride: i 5 consigli principali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8424934" cy="4692179"/>
          </a:xfrm>
        </p:spPr>
        <p:txBody>
          <a:bodyPr>
            <a:noAutofit/>
          </a:bodyPr>
          <a:lstStyle/>
          <a:p>
            <a:pPr lvl="1"/>
            <a:r>
              <a:rPr lang="it-CH" dirty="0"/>
              <a:t>Per le uscite nella neve fresca, usa gli itinerari di discesa messi in sicurezza, segnalati in giallo</a:t>
            </a:r>
          </a:p>
          <a:p>
            <a:pPr lvl="1"/>
            <a:r>
              <a:rPr lang="it-CH" dirty="0"/>
              <a:t>Prima di uscire dagli itinerari messi in sicurezza frequenta un corso valanghe e/o ...</a:t>
            </a:r>
          </a:p>
          <a:p>
            <a:pPr lvl="1"/>
            <a:r>
              <a:rPr lang="it-CH" dirty="0"/>
              <a:t>... fatti accompagnare da una guida esperta</a:t>
            </a:r>
            <a:endParaRPr lang="de-DE" dirty="0"/>
          </a:p>
          <a:p>
            <a:pPr lvl="1"/>
            <a:r>
              <a:rPr lang="it-CH" dirty="0"/>
              <a:t>Informati sulle condizioni attuali</a:t>
            </a:r>
          </a:p>
          <a:p>
            <a:pPr lvl="1"/>
            <a:r>
              <a:rPr lang="it-CH" dirty="0"/>
              <a:t>Porta con te il cellulare e l’equipaggiamento di emergenza: apparecchio per la ricerca in valanga (ARTVA), sonda e pala</a:t>
            </a:r>
          </a:p>
          <a:p>
            <a:pPr lvl="1"/>
            <a:r>
              <a:rPr lang="it-CH" dirty="0"/>
              <a:t>Airbag da valanga (zaino). </a:t>
            </a:r>
            <a:br>
              <a:rPr lang="it-CH" dirty="0"/>
            </a:b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24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1484784"/>
            <a:ext cx="2968444" cy="435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57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it-CH" dirty="0">
                <a:solidFill>
                  <a:prstClr val="black"/>
                </a:solidFill>
              </a:rPr>
              <a:t>Video «</a:t>
            </a:r>
            <a:r>
              <a:rPr lang="it-CH" dirty="0">
                <a:hlinkClick r:id="rId3"/>
              </a:rPr>
              <a:t>Più sicurezza fuori pista</a:t>
            </a:r>
            <a:r>
              <a:rPr lang="it-CH" dirty="0">
                <a:solidFill>
                  <a:prstClr val="black"/>
                </a:solidFill>
              </a:rPr>
              <a:t>»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25</a:t>
            </a:fld>
            <a:endParaRPr lang="de-CH" dirty="0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51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Maggiori informazioni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7704854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CH"/>
              <a:t>Maggiori consigli per la prevenzione degli infortuni: upi.ch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50679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7CFD285-69E4-4CAF-9549-D83145ED7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6FCEEDA-C516-4769-8B81-5B46768FBBB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it-CH"/>
              <a:t>Oltre il 90% degli infortuni sugli sci e in snowboard sono dovuti a colpa propria. </a:t>
            </a:r>
          </a:p>
          <a:p>
            <a:endParaRPr lang="de-CH" dirty="0"/>
          </a:p>
          <a:p>
            <a:r>
              <a:rPr lang="it-CH"/>
              <a:t>Osserva i seguenti consigli per un divertimento totale. </a:t>
            </a:r>
          </a:p>
        </p:txBody>
      </p:sp>
      <p:pic>
        <p:nvPicPr>
          <p:cNvPr id="2" name="Grafik 1" descr="Ein Bild, das Text, Schnee, Himmel, Screenshot enthält.&#10;&#10;Automatisch generierte Beschreibung">
            <a:extLst>
              <a:ext uri="{FF2B5EF4-FFF2-40B4-BE49-F238E27FC236}">
                <a16:creationId xmlns:a16="http://schemas.microsoft.com/office/drawing/2014/main" id="{50644DB5-7351-F8D6-90F9-94389FC18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1124744"/>
            <a:ext cx="3340899" cy="47529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33643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1930" y="1376772"/>
            <a:ext cx="8856985" cy="648072"/>
          </a:xfrm>
        </p:spPr>
        <p:txBody>
          <a:bodyPr>
            <a:noAutofit/>
          </a:bodyPr>
          <a:lstStyle/>
          <a:p>
            <a:r>
              <a:rPr lang="it-CH" b="1"/>
              <a:t>Resta nei limiti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7ED812F-92A9-1B8F-013C-3BA5FA34A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980728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041012A-B868-A78D-277A-B28AF0057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1" y="2636912"/>
            <a:ext cx="142805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8216A28-0DF5-1CE2-1A40-E1F64AA43477}"/>
              </a:ext>
            </a:extLst>
          </p:cNvPr>
          <p:cNvSpPr txBox="1">
            <a:spLocks/>
          </p:cNvSpPr>
          <p:nvPr/>
        </p:nvSpPr>
        <p:spPr>
          <a:xfrm>
            <a:off x="2851930" y="3032956"/>
            <a:ext cx="8856985" cy="6480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89" indent="-271489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CH" b="1"/>
              <a:t>Proteggiti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084991D-1171-96B4-B158-2588917C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1" y="4293096"/>
            <a:ext cx="1428058" cy="142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6ECCD21-41FE-534B-871A-E55E294C5725}"/>
              </a:ext>
            </a:extLst>
          </p:cNvPr>
          <p:cNvSpPr txBox="1">
            <a:spLocks/>
          </p:cNvSpPr>
          <p:nvPr/>
        </p:nvSpPr>
        <p:spPr>
          <a:xfrm>
            <a:off x="2851930" y="4683089"/>
            <a:ext cx="8856985" cy="6480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89" indent="-271489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CH" b="1"/>
              <a:t>Sii vigile</a:t>
            </a:r>
          </a:p>
        </p:txBody>
      </p:sp>
    </p:spTree>
    <p:extLst>
      <p:ext uri="{BB962C8B-B14F-4D97-AF65-F5344CB8AC3E}">
        <p14:creationId xmlns:p14="http://schemas.microsoft.com/office/powerpoint/2010/main" val="3280087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1930" y="1376772"/>
            <a:ext cx="8856985" cy="648072"/>
          </a:xfrm>
        </p:spPr>
        <p:txBody>
          <a:bodyPr>
            <a:noAutofit/>
          </a:bodyPr>
          <a:lstStyle/>
          <a:p>
            <a:r>
              <a:rPr lang="it-CH" b="1"/>
              <a:t>Resta nei limiti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7ED812F-92A9-1B8F-013C-3BA5FA34A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980728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886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>
                <a:solidFill>
                  <a:schemeClr val="accent2"/>
                </a:solidFill>
              </a:rPr>
              <a:t>Resta nei limiti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700808"/>
            <a:ext cx="11233248" cy="3672408"/>
          </a:xfrm>
        </p:spPr>
        <p:txBody>
          <a:bodyPr>
            <a:noAutofit/>
          </a:bodyPr>
          <a:lstStyle/>
          <a:p>
            <a:pPr lvl="1"/>
            <a:r>
              <a:rPr lang="it-CH" dirty="0"/>
              <a:t>Siate pronte e pronti: scendi in pista con la prontezza mentale e l’adeguato riscaldamento</a:t>
            </a:r>
          </a:p>
          <a:p>
            <a:pPr lvl="2"/>
            <a:r>
              <a:rPr lang="it-CH" dirty="0"/>
              <a:t>Rafforza la muscolatura del tronco e delle gambe e allena l’equilibrio</a:t>
            </a:r>
          </a:p>
          <a:p>
            <a:pPr lvl="2"/>
            <a:r>
              <a:rPr lang="it-CH" dirty="0"/>
              <a:t>Segui un corso con una maestra o un maestro di sci per migliorare la tecnica </a:t>
            </a:r>
          </a:p>
          <a:p>
            <a:pPr lvl="1"/>
            <a:r>
              <a:rPr lang="it-CH" dirty="0"/>
              <a:t>Adegua la velocità </a:t>
            </a:r>
          </a:p>
          <a:p>
            <a:pPr lvl="2"/>
            <a:endParaRPr lang="de-CH" dirty="0"/>
          </a:p>
          <a:p>
            <a:pPr lvl="1"/>
            <a:endParaRPr lang="de-CH" dirty="0"/>
          </a:p>
          <a:p>
            <a:pPr lvl="1"/>
            <a:endParaRPr lang="de-CH" dirty="0"/>
          </a:p>
          <a:p>
            <a:pPr lvl="1"/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7948780-1CDD-C97A-88FB-6F42DB0BE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18864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40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D150224-F5D4-944A-2E5D-E69E87998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Adegua la velocità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2133CE-4250-F81E-E589-04D0771A2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3E609BA-1B4D-2AA5-28E7-3C2C199637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251A412-01BA-0FD5-05CF-1DEB8E87CA2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03727" y="2492896"/>
            <a:ext cx="7092873" cy="3744392"/>
          </a:xfrm>
        </p:spPr>
        <p:txBody>
          <a:bodyPr/>
          <a:lstStyle/>
          <a:p>
            <a:r>
              <a:rPr lang="it-CH"/>
              <a:t>Con gli sci e lo snowboard si raggiungono in fretta velocità superiori a quanto si possa immaginare: in un attimo si toccano i 50 km/h. </a:t>
            </a:r>
          </a:p>
          <a:p>
            <a:r>
              <a:rPr lang="it-CH"/>
              <a:t>A questa velocità un urto contro un ostacolo fermo equivale a una caduta da un’altezza di 10 metri. </a:t>
            </a:r>
          </a:p>
          <a:p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1FC0308-72DC-FF2B-F3D9-4A02E6B906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F3C1043-A39F-E8D7-85CF-6FCC11AF128A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2" r="28392"/>
          <a:stretch/>
        </p:blipFill>
        <p:spPr bwMode="auto">
          <a:xfrm>
            <a:off x="263525" y="1268413"/>
            <a:ext cx="3816350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EEBA9C7-9FDB-DA80-A565-92A1C2835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18864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477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>
                <a:solidFill>
                  <a:schemeClr val="accent2"/>
                </a:solidFill>
              </a:rPr>
              <a:t>Resta nei limiti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700808"/>
            <a:ext cx="11233248" cy="3672408"/>
          </a:xfrm>
        </p:spPr>
        <p:txBody>
          <a:bodyPr>
            <a:noAutofit/>
          </a:bodyPr>
          <a:lstStyle/>
          <a:p>
            <a:pPr lvl="1"/>
            <a:r>
              <a:rPr lang="it-CH" dirty="0"/>
              <a:t>Siate pronte e pronti: scendi in pista con la prontezza mentale e l’adeguato riscaldamento</a:t>
            </a:r>
          </a:p>
          <a:p>
            <a:pPr lvl="1"/>
            <a:r>
              <a:rPr lang="it-CH" dirty="0"/>
              <a:t>Adegua la velocità </a:t>
            </a:r>
          </a:p>
          <a:p>
            <a:pPr lvl="1"/>
            <a:r>
              <a:rPr lang="it-CH" dirty="0"/>
              <a:t>Fai delle pause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0D1DD83-3514-CF81-1C0A-6298E2D5D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18864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95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1930" y="1376772"/>
            <a:ext cx="8856985" cy="648072"/>
          </a:xfrm>
        </p:spPr>
        <p:txBody>
          <a:bodyPr>
            <a:noAutofit/>
          </a:bodyPr>
          <a:lstStyle/>
          <a:p>
            <a:r>
              <a:rPr lang="it-CH" b="1"/>
              <a:t>Resta nei limiti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7ED812F-92A9-1B8F-013C-3BA5FA34A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980728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68B7C09-B06E-4853-AE32-BCC76B5DAADD}"/>
              </a:ext>
            </a:extLst>
          </p:cNvPr>
          <p:cNvGrpSpPr/>
          <p:nvPr/>
        </p:nvGrpSpPr>
        <p:grpSpPr>
          <a:xfrm>
            <a:off x="701451" y="2636912"/>
            <a:ext cx="11007464" cy="1440160"/>
            <a:chOff x="701451" y="2636912"/>
            <a:chExt cx="11007464" cy="144016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4041012A-B868-A78D-277A-B28AF0057B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451" y="2636912"/>
              <a:ext cx="1428058" cy="144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Inhaltsplatzhalter 2">
              <a:extLst>
                <a:ext uri="{FF2B5EF4-FFF2-40B4-BE49-F238E27FC236}">
                  <a16:creationId xmlns:a16="http://schemas.microsoft.com/office/drawing/2014/main" id="{38216A28-0DF5-1CE2-1A40-E1F64AA43477}"/>
                </a:ext>
              </a:extLst>
            </p:cNvPr>
            <p:cNvSpPr txBox="1">
              <a:spLocks/>
            </p:cNvSpPr>
            <p:nvPr/>
          </p:nvSpPr>
          <p:spPr>
            <a:xfrm>
              <a:off x="2851930" y="3032956"/>
              <a:ext cx="8856985" cy="64807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88" rtl="0" eaLnBrk="1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71489" indent="-271489" algn="l" defTabSz="914488" rtl="0" eaLnBrk="1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Font typeface="Suisse Int'l" panose="020B0504000000000000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3451" indent="-261964" algn="l" defTabSz="914488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Font typeface="Suisse Int'l" panose="020B0504000000000000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6450" indent="-271463" algn="l" defTabSz="914488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bg2"/>
                </a:buClr>
                <a:buFont typeface="Suisse Int'l" panose="020B0504000000000000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4738" indent="-268288" algn="l" defTabSz="914488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bg2"/>
                </a:buClr>
                <a:buFont typeface="Suisse Int'l" panose="020B0504000000000000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844" indent="-228622" algn="l" defTabSz="91448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2089" indent="-228622" algn="l" defTabSz="91448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334" indent="-228622" algn="l" defTabSz="91448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579" indent="-228622" algn="l" defTabSz="91448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CH" b="1"/>
                <a:t>Proteggiti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149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̈sentation BFU V10.potx [Schreibgeschützt]" id="{858869C4-F783-4187-83E5-FBFF78AB496C}" vid="{5C5B991B-6AE9-4825-8DD1-D8E43C30DD04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6" ma:contentTypeDescription="Ein neues Dokument erstellen." ma:contentTypeScope="" ma:versionID="c251e2e4e47129b9cd779dcd725bd9f5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bcf46748aa4743395234b49816d84c76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56EFB5-193B-4F92-87FD-E22B629F4E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F6E6CB-DDC5-40CB-A374-27F83FEB90E0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purl.org/dc/terms/"/>
    <ds:schemaRef ds:uri="28b27246-006c-4c52-ba09-a14edd98252a"/>
    <ds:schemaRef ds:uri="http://schemas.openxmlformats.org/package/2006/metadata/core-properties"/>
    <ds:schemaRef ds:uri="bb4941f2-48be-4bb0-a3d9-a0ff0057a96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9CDA0A0-5947-4E85-9324-A9860CFC07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Praesentation_BFU_de</Template>
  <TotalTime>0</TotalTime>
  <Words>838</Words>
  <Application>Microsoft Office PowerPoint</Application>
  <PresentationFormat>Breitbild</PresentationFormat>
  <Paragraphs>176</Paragraphs>
  <Slides>26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3" baseType="lpstr">
      <vt:lpstr>Arial</vt:lpstr>
      <vt:lpstr>BFU Suisse</vt:lpstr>
      <vt:lpstr>BFU Suisse </vt:lpstr>
      <vt:lpstr>BFU Suisse Medium</vt:lpstr>
      <vt:lpstr>Suisse Int'l</vt:lpstr>
      <vt:lpstr>Symbol</vt:lpstr>
      <vt:lpstr>Design bfu</vt:lpstr>
      <vt:lpstr>Solca la neve senza infortuni</vt:lpstr>
      <vt:lpstr>Persone infortunate secondo la disciplina sportiva –  Popolazione svizzera (Ø 2017–2021)</vt:lpstr>
      <vt:lpstr>PowerPoint-Präsentation</vt:lpstr>
      <vt:lpstr>PowerPoint-Präsentation</vt:lpstr>
      <vt:lpstr>PowerPoint-Präsentation</vt:lpstr>
      <vt:lpstr>Resta nei limiti</vt:lpstr>
      <vt:lpstr>Adegua la velocità </vt:lpstr>
      <vt:lpstr>Resta nei limiti</vt:lpstr>
      <vt:lpstr>PowerPoint-Präsentation</vt:lpstr>
      <vt:lpstr>Proteggiti</vt:lpstr>
      <vt:lpstr>Casco da sci/snowboard</vt:lpstr>
      <vt:lpstr>Proteggiti</vt:lpstr>
      <vt:lpstr>Protezione del corpo</vt:lpstr>
      <vt:lpstr>Proteggiti</vt:lpstr>
      <vt:lpstr>Sci e snowboard</vt:lpstr>
      <vt:lpstr>PowerPoint-Präsentation</vt:lpstr>
      <vt:lpstr>Sii vigile</vt:lpstr>
      <vt:lpstr>Sulle tracce delle regole</vt:lpstr>
      <vt:lpstr>Regole FIS</vt:lpstr>
      <vt:lpstr>Regole FIS</vt:lpstr>
      <vt:lpstr>Regole FIS</vt:lpstr>
      <vt:lpstr>Regole SKUS</vt:lpstr>
      <vt:lpstr>PowerPoint-Präsentation</vt:lpstr>
      <vt:lpstr>Freeride: i 5 consigli principali</vt:lpstr>
      <vt:lpstr>PowerPoint-Präsentation</vt:lpstr>
      <vt:lpstr>Maggiori informazioni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xxxx</dc:title>
  <dc:creator>Baeriswyl Michelle</dc:creator>
  <cp:lastModifiedBy>Baeriswyl Michelle</cp:lastModifiedBy>
  <cp:revision>46</cp:revision>
  <cp:lastPrinted>2024-07-08T09:31:44Z</cp:lastPrinted>
  <dcterms:created xsi:type="dcterms:W3CDTF">2019-07-08T10:42:09Z</dcterms:created>
  <dcterms:modified xsi:type="dcterms:W3CDTF">2024-09-19T11:05:23Z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MediaServiceImageTags">
    <vt:lpwstr/>
  </property>
</Properties>
</file>