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62" r:id="rId5"/>
    <p:sldId id="306" r:id="rId6"/>
    <p:sldId id="332" r:id="rId7"/>
    <p:sldId id="331" r:id="rId8"/>
    <p:sldId id="324" r:id="rId9"/>
    <p:sldId id="326" r:id="rId10"/>
    <p:sldId id="327" r:id="rId11"/>
    <p:sldId id="328" r:id="rId12"/>
    <p:sldId id="329" r:id="rId13"/>
    <p:sldId id="330" r:id="rId14"/>
    <p:sldId id="318" r:id="rId15"/>
    <p:sldId id="323" r:id="rId16"/>
    <p:sldId id="290" r:id="rId17"/>
    <p:sldId id="322" r:id="rId1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D5DD23-5347-499B-91D5-1A46D7986C07}" v="2" dt="2024-01-25T08:30:36.88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5" autoAdjust="0"/>
    <p:restoredTop sz="89964" autoAdjust="0"/>
  </p:normalViewPr>
  <p:slideViewPr>
    <p:cSldViewPr showGuides="1">
      <p:cViewPr varScale="1">
        <p:scale>
          <a:sx n="91" d="100"/>
          <a:sy n="91" d="100"/>
        </p:scale>
        <p:origin x="66" y="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6669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1348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266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403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1457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6992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51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279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2353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14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Februar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uUTQFGurV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fu.ch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1584177"/>
          </a:xfrm>
        </p:spPr>
        <p:txBody>
          <a:bodyPr/>
          <a:lstStyle/>
          <a:p>
            <a:br>
              <a:rPr lang="en-GB"/>
            </a:br>
            <a:r>
              <a:rPr lang="en-GB"/>
              <a:t>Stay safe, stay on top!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Key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Use buoyancy aids in open water (e.g. a safety buoy) and never swim alone.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Keep a watchful eye on children – and the smallest ones within arm’s reach.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If you don’t feel 100% healthy and fit, only swim in a supervised pool.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Abstain from alcohol and drugs.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Follow the six Swiss Lifesaving Society (SLRG) swimming safety rules.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10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six SLRG rules for swimming safety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8" y="1675842"/>
            <a:ext cx="628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Only allow children near water under supervision! </a:t>
            </a:r>
            <a:br>
              <a:rPr lang="en-GB" dirty="0"/>
            </a:br>
            <a:r>
              <a:rPr lang="en-GB" dirty="0"/>
              <a:t>Keep small children within arm’s reach.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6912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Never enter the water under the influence of alcohol or drugs! </a:t>
            </a:r>
            <a:br>
              <a:rPr lang="en-GB" dirty="0"/>
            </a:br>
            <a:r>
              <a:rPr lang="en-GB" dirty="0"/>
              <a:t>Never swim with a full or very empty stomach.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554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Never jump into the water if you are overheated!</a:t>
            </a:r>
            <a:br>
              <a:rPr lang="en-GB" dirty="0"/>
            </a:br>
            <a:r>
              <a:rPr lang="en-GB" dirty="0"/>
              <a:t>Your body needs time to adjust.</a:t>
            </a:r>
            <a:endParaRPr lang="de-CH" sz="1800" dirty="0"/>
          </a:p>
        </p:txBody>
      </p:sp>
      <p:pic>
        <p:nvPicPr>
          <p:cNvPr id="12" name="Inhaltsplatzhalter 5">
            <a:extLst>
              <a:ext uri="{FF2B5EF4-FFF2-40B4-BE49-F238E27FC236}">
                <a16:creationId xmlns:a16="http://schemas.microsoft.com/office/drawing/2014/main" id="{CA0DDB8F-AA3C-92DD-E236-1894FE81B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3" y="1318428"/>
            <a:ext cx="998851" cy="13184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644374-69E2-6503-9327-88DBC70E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3" y="2902605"/>
            <a:ext cx="998851" cy="131848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088441B-80BE-4144-B7E5-103BB0415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3" y="4486782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The six SLRG rules for swimming safety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12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1E88E-575A-EFC7-F6F6-9A89142F1DDD}"/>
              </a:ext>
            </a:extLst>
          </p:cNvPr>
          <p:cNvSpPr txBox="1"/>
          <p:nvPr/>
        </p:nvSpPr>
        <p:spPr>
          <a:xfrm>
            <a:off x="2407998" y="1675842"/>
            <a:ext cx="584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Never jump into murky or unfamiliar waters! 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The unknown can be dangerous.</a:t>
            </a:r>
            <a:endParaRPr lang="de-CH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06E39E-10EC-7E10-ABB9-DEAE76590C87}"/>
              </a:ext>
            </a:extLst>
          </p:cNvPr>
          <p:cNvSpPr txBox="1"/>
          <p:nvPr/>
        </p:nvSpPr>
        <p:spPr>
          <a:xfrm>
            <a:off x="2423591" y="3258905"/>
            <a:ext cx="71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/>
              <a:t>Airbeds and swimming aids should not be used in deep water! They offer no protection.</a:t>
            </a:r>
            <a:endParaRPr lang="de-CH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159B15-C4E9-95F3-A030-0D5378AA7CF3}"/>
              </a:ext>
            </a:extLst>
          </p:cNvPr>
          <p:cNvSpPr txBox="1"/>
          <p:nvPr/>
        </p:nvSpPr>
        <p:spPr>
          <a:xfrm>
            <a:off x="2423591" y="4961358"/>
            <a:ext cx="79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n-GB" dirty="0"/>
              <a:t>Never swim long distances alone! </a:t>
            </a:r>
            <a:br>
              <a:rPr lang="en-GB" dirty="0"/>
            </a:br>
            <a:r>
              <a:rPr lang="en-GB" dirty="0"/>
              <a:t>Even the strongest swimmer can experience dizziness or a fainting spell. </a:t>
            </a:r>
            <a:endParaRPr lang="de-CH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E7352D-C7B3-896B-C318-A1012F360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320302"/>
            <a:ext cx="998851" cy="13184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A70A5B-DA9C-3006-5F70-50F0ABDB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2902823"/>
            <a:ext cx="998851" cy="13184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710D5D-F1C4-235A-0A45-B8D37CF83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1" y="4485344"/>
            <a:ext cx="998851" cy="13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>
                <a:solidFill>
                  <a:prstClr val="black"/>
                </a:solidFill>
              </a:rPr>
              <a:t>Video “</a:t>
            </a:r>
            <a:r>
              <a:rPr lang="en-GB">
                <a:hlinkClick r:id="rId3"/>
              </a:rPr>
              <a:t>Bathing and Swimming</a:t>
            </a:r>
            <a:r>
              <a:rPr lang="en-GB">
                <a:solidFill>
                  <a:prstClr val="black"/>
                </a:solidFill>
              </a:rPr>
              <a:t>”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/>
              <a:t>Get more information on the topic in the BFU brochure</a:t>
            </a:r>
          </a:p>
          <a:p>
            <a:pPr>
              <a:spcAft>
                <a:spcPts val="0"/>
              </a:spcAft>
              <a:buClrTx/>
              <a:tabLst>
                <a:tab pos="2420938" algn="l"/>
              </a:tabLst>
            </a:pPr>
            <a:r>
              <a:rPr lang="en-GB"/>
              <a:t>“Baden und Schwimmen – Oben bleiben” </a:t>
            </a:r>
            <a:r>
              <a:rPr lang="en-GB" sz="1800"/>
              <a:t>(Art.-No. 3.009)</a:t>
            </a:r>
          </a:p>
          <a:p>
            <a:pPr>
              <a:spcAft>
                <a:spcPts val="0"/>
              </a:spcAft>
              <a:buClrTx/>
              <a:tabLst>
                <a:tab pos="2514600" algn="l"/>
              </a:tabLst>
            </a:pPr>
            <a:br>
              <a:rPr lang="en-GB"/>
            </a:br>
            <a:r>
              <a:rPr lang="en-GB"/>
              <a:t>It can be ordered free of charge at bestellen.bfu.ch.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</a:t>
            </a:r>
            <a:r>
              <a:rPr lang="en-GB">
                <a:hlinkClick r:id="rId3"/>
              </a:rPr>
              <a:t>bfu.ch</a:t>
            </a:r>
            <a:r>
              <a:rPr lang="en-GB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2DF9B0-3443-9987-8585-10AF921D9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443837"/>
            <a:ext cx="3023115" cy="427584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r>
              <a:rPr lang="en-GB">
                <a:effectLst/>
              </a:rPr>
              <a:t>Switzerland is a paradise for water lovers. You can take your pick of countless pools, lakes and rivers for a refreshing dip or an invigorating swim. </a:t>
            </a:r>
          </a:p>
          <a:p>
            <a:r>
              <a:rPr lang="en-GB"/>
              <a:t>Make a splash safely by following these important tips.</a:t>
            </a:r>
            <a:endParaRPr lang="de-DE" dirty="0"/>
          </a:p>
        </p:txBody>
      </p:sp>
      <p:pic>
        <p:nvPicPr>
          <p:cNvPr id="6" name="Grafik 5" descr="Ein Bild, das Wasser, draußen, Himmel, Sport enthält.  Automatisch generierte Beschreibung">
            <a:extLst>
              <a:ext uri="{FF2B5EF4-FFF2-40B4-BE49-F238E27FC236}">
                <a16:creationId xmlns:a16="http://schemas.microsoft.com/office/drawing/2014/main" id="{BAD87636-1AF6-0D01-54C4-5C0B252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3" r="9933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ACB9AAA-840D-F74D-8921-CC5C6640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6927DE-7856-0DD6-EDB6-1F5389348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Dangers when bathing and swimming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>
                <a:effectLst/>
              </a:rPr>
              <a:t>Overconfidence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Insufficient swimming skills</a:t>
            </a:r>
            <a:endParaRPr lang="de-DE" b="0" i="0" dirty="0">
              <a:effectLst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>
                <a:effectLst/>
              </a:rPr>
              <a:t>Alcohol consumption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>
                <a:effectLst/>
              </a:rPr>
              <a:t>Cold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>
                <a:effectLst/>
              </a:rPr>
              <a:t>Currents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Key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Use buoyancy aids in open water (e.g. a safety buoy) </a:t>
            </a:r>
            <a:br>
              <a:rPr lang="en-GB"/>
            </a:br>
            <a:r>
              <a:rPr lang="en-GB"/>
              <a:t>and never swim alone.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Safety buoy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616624" cy="469217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>
                <a:effectLst/>
              </a:rPr>
              <a:t>Safety buoys ensure visibility and can help keep you afloat in an emergency. </a:t>
            </a:r>
          </a:p>
          <a:p>
            <a:pPr algn="l">
              <a:spcAft>
                <a:spcPts val="0"/>
              </a:spcAft>
            </a:pPr>
            <a:r>
              <a:rPr lang="en-GB"/>
              <a:t>Caution: never tie a buoyancy aid to your body when swimming in a river. If the buoy gets caught, you risk being pulled underwater by the current. Exception: river-compatible buoys have a mechanism that detaches the buoy from your body in an emergency.</a:t>
            </a: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Grafik 8" descr="Ein Bild, das Sport, Wasser, draußen, Person enthält.  Automatisch generierte Beschreibung">
            <a:extLst>
              <a:ext uri="{FF2B5EF4-FFF2-40B4-BE49-F238E27FC236}">
                <a16:creationId xmlns:a16="http://schemas.microsoft.com/office/drawing/2014/main" id="{5C50F051-1682-45C2-C7D4-BB5261899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7" r="2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29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Key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Use buoyancy aids in open water (e.g. a safety buoy) </a:t>
            </a:r>
            <a:br>
              <a:rPr lang="en-GB"/>
            </a:br>
            <a:r>
              <a:rPr lang="en-GB"/>
              <a:t>and never swim alone.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Keep a watchful eye on children – and the smallest ones within arm’s reach.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Children in and around the water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958B23-744C-7A4C-02F3-19556D1C0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69" r="8767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5A992F1-F081-B4A9-5885-EE603E766E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4"/>
          </p:nvPr>
        </p:nvSpPr>
        <p:spPr>
          <a:xfrm>
            <a:off x="6239966" y="1484784"/>
            <a:ext cx="5688682" cy="4692179"/>
          </a:xfrm>
        </p:spPr>
        <p:txBody>
          <a:bodyPr>
            <a:normAutofit fontScale="92500"/>
          </a:bodyPr>
          <a:lstStyle/>
          <a:p>
            <a:pPr algn="l">
              <a:spcAft>
                <a:spcPts val="0"/>
              </a:spcAft>
            </a:pPr>
            <a:r>
              <a:rPr lang="en-GB"/>
              <a:t>Even in shallow water, a small child can drown within seconds. In most cases, this happens silently. This is why children need to be closely supervised by their parents or other carers.</a:t>
            </a:r>
            <a:br>
              <a:rPr lang="en-GB"/>
            </a:br>
            <a:endParaRPr lang="de-CH" dirty="0"/>
          </a:p>
          <a:p>
            <a:pPr lvl="1"/>
            <a:r>
              <a:rPr lang="en-GB"/>
              <a:t>Always keep a close eye on children in and around the water. </a:t>
            </a:r>
          </a:p>
          <a:p>
            <a:pPr lvl="1"/>
            <a:r>
              <a:rPr lang="en-GB"/>
              <a:t>Keep the smallest children within arm’s reach – i.e. no more than three steps away.</a:t>
            </a:r>
          </a:p>
          <a:p>
            <a:pPr marL="0" lvl="1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515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Key tips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Use buoyancy aids in open water (e.g. a safety buoy) </a:t>
            </a:r>
            <a:br>
              <a:rPr lang="en-GB"/>
            </a:br>
            <a:r>
              <a:rPr lang="en-GB"/>
              <a:t>and never swim alone.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Keep a watchful eye on children – and the smallest ones within arm’s reach.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If you don’t feel 100% healthy and fit, only swim in a supervised pool.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GB"/>
              <a:t>Abstain from alcohol and drugs.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lvl="1">
              <a:spcBef>
                <a:spcPts val="1200"/>
              </a:spcBef>
              <a:spcAft>
                <a:spcPts val="0"/>
              </a:spcAft>
              <a:tabLst>
                <a:tab pos="270510" algn="l"/>
              </a:tabLst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F95D845-8F65-82AD-0313-E379C53DA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Alcohol and drugs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0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Alcohol and drugs dull the senses. This results in an inability to recognise dangerous situations and a tendency to overestimate one’s own abilities.</a:t>
            </a:r>
          </a:p>
          <a:p>
            <a:pPr marL="0" lvl="1" indent="0">
              <a:buNone/>
            </a:pPr>
            <a:r>
              <a:rPr lang="en-GB"/>
              <a:t>That’s why you should never enter the water under the influence of alcohol or drugs! 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DE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3DEE713E-474E-7D9C-DBC6-913245D9C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975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07274909-FA08-4DCD-9889-BC6F17FF8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28b27246-006c-4c52-ba09-a14edd98252a"/>
    <ds:schemaRef ds:uri="bb4941f2-48be-4bb0-a3d9-a0ff0057a96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652</Words>
  <Application>Microsoft Office PowerPoint</Application>
  <PresentationFormat>Breitbild</PresentationFormat>
  <Paragraphs>94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BFU Suisse</vt:lpstr>
      <vt:lpstr>BFU Suisse </vt:lpstr>
      <vt:lpstr>BFU Suisse Medium</vt:lpstr>
      <vt:lpstr>Suisse Int'l</vt:lpstr>
      <vt:lpstr>Design bfu</vt:lpstr>
      <vt:lpstr> Stay safe, stay on top!</vt:lpstr>
      <vt:lpstr>PowerPoint-Präsentation</vt:lpstr>
      <vt:lpstr>Dangers when bathing and swimming</vt:lpstr>
      <vt:lpstr>Key tips</vt:lpstr>
      <vt:lpstr>Safety buoy</vt:lpstr>
      <vt:lpstr>Key tips</vt:lpstr>
      <vt:lpstr>Children in and around the water</vt:lpstr>
      <vt:lpstr>Key tips</vt:lpstr>
      <vt:lpstr>Alcohol and drugs</vt:lpstr>
      <vt:lpstr>Key tips</vt:lpstr>
      <vt:lpstr>The six SLRG rules for swimming safety</vt:lpstr>
      <vt:lpstr>The six SLRG rules for swimming safety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Krämer Andrea</cp:lastModifiedBy>
  <cp:revision>38</cp:revision>
  <cp:lastPrinted>2020-02-05T11:31:12Z</cp:lastPrinted>
  <dcterms:created xsi:type="dcterms:W3CDTF">2019-07-18T09:51:56Z</dcterms:created>
  <dcterms:modified xsi:type="dcterms:W3CDTF">2024-02-16T08:54:04Z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