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62" r:id="rId5"/>
    <p:sldId id="306" r:id="rId6"/>
    <p:sldId id="314" r:id="rId7"/>
    <p:sldId id="313" r:id="rId8"/>
    <p:sldId id="315" r:id="rId9"/>
    <p:sldId id="296" r:id="rId10"/>
    <p:sldId id="310" r:id="rId11"/>
    <p:sldId id="311" r:id="rId12"/>
    <p:sldId id="312" r:id="rId13"/>
    <p:sldId id="307" r:id="rId14"/>
    <p:sldId id="290" r:id="rId15"/>
    <p:sldId id="286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9964" autoAdjust="0"/>
  </p:normalViewPr>
  <p:slideViewPr>
    <p:cSldViewPr showGuides="1">
      <p:cViewPr varScale="1">
        <p:scale>
          <a:sx n="31" d="100"/>
          <a:sy n="31" d="100"/>
        </p:scale>
        <p:origin x="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9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068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198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881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00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00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571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757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179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IY3EIjtzm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SEE%20YOU%20&#8211;%20Fatti%20vedere%20(Video%20de)_Mpeg4%20H264_238540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848351" cy="1584177"/>
          </a:xfrm>
        </p:spPr>
        <p:txBody>
          <a:bodyPr/>
          <a:lstStyle/>
          <a:p>
            <a:r>
              <a:rPr lang="it-IT" dirty="0"/>
              <a:t>La sicurezza in bici non è questione di fortuna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Cognome e 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Equipaggiare correttamente la bicicletta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01199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it-IT" sz="2200" dirty="0"/>
              <a:t>Equipaggiamento obbligatorio per legge:</a:t>
            </a:r>
          </a:p>
          <a:p>
            <a:pPr lvl="1"/>
            <a:r>
              <a:rPr lang="it-IT" sz="2200" dirty="0"/>
              <a:t>due luci fisse, non lampeggianti, davanti bianca e dietro rossa, fisse o amovibili, visibili a 100 m di distanza di notte e in buone condizioni atmosferiche</a:t>
            </a:r>
          </a:p>
          <a:p>
            <a:pPr lvl="1"/>
            <a:r>
              <a:rPr lang="it-IT" sz="2200" dirty="0"/>
              <a:t>catarifrangenti fissi o rivestimenti riflettenti con una superficie illuminante di almeno 10 cm</a:t>
            </a:r>
            <a:r>
              <a:rPr lang="it-IT" sz="2200" baseline="30000" dirty="0"/>
              <a:t>2</a:t>
            </a:r>
            <a:r>
              <a:rPr lang="it-IT" sz="2200" dirty="0"/>
              <a:t>, davanti bianchi e dietro rossi, anch’essi visibili a 100 m di distanza</a:t>
            </a:r>
          </a:p>
          <a:p>
            <a:pPr lvl="1"/>
            <a:r>
              <a:rPr lang="it-IT" sz="2200" dirty="0"/>
              <a:t>catarifrangenti su entrambi i lati dei pedali (sono esclusi i pedali da corsa, i pedali di sicurezza e simili)</a:t>
            </a:r>
          </a:p>
          <a:p>
            <a:pPr lvl="1"/>
            <a:r>
              <a:rPr lang="it-IT" sz="2200" dirty="0"/>
              <a:t>pneumatici con tela non visibile</a:t>
            </a:r>
          </a:p>
          <a:p>
            <a:pPr lvl="1"/>
            <a:r>
              <a:rPr lang="it-IT" sz="2200" dirty="0"/>
              <a:t>due freni efficaci sulla ruota anteriore e su quella posteriore.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837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it-IT" dirty="0">
                <a:solidFill>
                  <a:prstClr val="black"/>
                </a:solidFill>
                <a:hlinkClick r:id="rId3"/>
              </a:rPr>
              <a:t>Video «</a:t>
            </a:r>
            <a:r>
              <a:rPr lang="it-IT" dirty="0">
                <a:hlinkClick r:id="rId3"/>
              </a:rPr>
              <a:t>Bicicletta</a:t>
            </a:r>
            <a:r>
              <a:rPr lang="it-IT" dirty="0">
                <a:solidFill>
                  <a:prstClr val="black"/>
                </a:solidFill>
                <a:hlinkClick r:id="rId3"/>
              </a:rPr>
              <a:t>»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952" y="1476048"/>
            <a:ext cx="11132663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Per ulteriori consigli di sicurezza: upi.ch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39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5B7B03-19FC-ABB2-441A-E8621AC0D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7" r="2" b="2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00649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In Svizzera oltre tre milioni di persone usano la bicicletta per spostarsi.</a:t>
            </a:r>
          </a:p>
          <a:p>
            <a:pPr marL="0" lvl="1" indent="0">
              <a:buNone/>
            </a:pPr>
            <a:r>
              <a:rPr lang="it-IT"/>
              <a:t>Purtroppo ad accompagnarle c’è sempre il rischio di incidente. </a:t>
            </a:r>
          </a:p>
          <a:p>
            <a:pPr marL="0" lvl="1" indent="0">
              <a:buNone/>
            </a:pPr>
            <a:r>
              <a:rPr lang="it-IT"/>
              <a:t>Ecco come arrivare sani e salvi a destinazione.</a:t>
            </a:r>
          </a:p>
          <a:p>
            <a:pPr marL="273050" lvl="1" indent="-27305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Guidare in modo previdente e difensivo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Chi guida in modo previdente e difensivo ed è sempre pronto a frenare riconosce i pericoli per tempo e può reagire in modo adeguato.</a:t>
            </a:r>
          </a:p>
          <a:p>
            <a:pPr marL="0" lvl="1" indent="0">
              <a:buNone/>
            </a:pPr>
            <a:endParaRPr lang="de-CH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EA5D739-E521-07B0-5710-ECE58CC28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20A135-1378-857B-5DE5-8E19F4345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49" b="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4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Circolare al centro nelle rotatorie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 dirty="0"/>
              <a:t>Nelle rotatorie le cicliste e i ciclisti possono circolare al centro della carreggiata. Qui non vige l’obbligo di circolare a destra. In questo modo si evitano conflitti con i veicoli in sorpasso.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053729-247B-6868-16BD-F22DBD1BA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435188"/>
            <a:ext cx="5509549" cy="47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8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None/>
            </a:pPr>
            <a:r>
              <a:rPr lang="it-IT" sz="2200" dirty="0"/>
              <a:t>Chi spicca si vede meglio e prima: non solo in condizioni di cattivo tempo, all’imbrunire e di notte, ma anche di giorno.</a:t>
            </a:r>
          </a:p>
          <a:p>
            <a:pPr lvl="1">
              <a:lnSpc>
                <a:spcPct val="95000"/>
              </a:lnSpc>
            </a:pPr>
            <a:r>
              <a:rPr lang="it-IT" sz="2200" dirty="0"/>
              <a:t>Indossare vestiti chiari o dai colori sgargianti, meglio ancora un giubbotto riflettente.</a:t>
            </a:r>
          </a:p>
          <a:p>
            <a:pPr lvl="1">
              <a:lnSpc>
                <a:spcPct val="95000"/>
              </a:lnSpc>
            </a:pPr>
            <a:r>
              <a:rPr lang="it-IT" sz="2200" dirty="0"/>
              <a:t>Di notte sono particolarmente efficaci gli elementi riflettenti ai polsi e alle caviglie.</a:t>
            </a:r>
          </a:p>
          <a:p>
            <a:pPr lvl="1">
              <a:lnSpc>
                <a:spcPct val="95000"/>
              </a:lnSpc>
            </a:pPr>
            <a:r>
              <a:rPr lang="it-IT" sz="2200" i="0" dirty="0">
                <a:effectLst/>
              </a:rPr>
              <a:t>I catarifrangenti sui raggi e gli pneumatici rifrangenti assicurano una visibilità laterale.</a:t>
            </a:r>
          </a:p>
          <a:p>
            <a:pPr marL="0" lvl="1" indent="0">
              <a:lnSpc>
                <a:spcPct val="95000"/>
              </a:lnSpc>
              <a:buNone/>
            </a:pPr>
            <a:endParaRPr lang="de-CH" sz="2200" spc="10" dirty="0">
              <a:effectLst/>
            </a:endParaRP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16937F17-03E3-F31C-636F-3586FC2857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4" t="-382" r="-65269" b="382"/>
          <a:stretch/>
        </p:blipFill>
        <p:spPr>
          <a:xfrm>
            <a:off x="263524" y="1268414"/>
            <a:ext cx="5760468" cy="496887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Rendersi visibili, anche di giorno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0117F6-F73E-1E89-CB23-01B43301C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741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Niente bici senza casco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 lnSpcReduction="10000"/>
          </a:bodyPr>
          <a:lstStyle/>
          <a:p>
            <a:pPr lvl="1"/>
            <a:r>
              <a:rPr lang="it-IT"/>
              <a:t>Indossare un modello omologato EN 1078.</a:t>
            </a:r>
          </a:p>
          <a:p>
            <a:pPr lvl="1"/>
            <a:r>
              <a:rPr lang="it-IT"/>
              <a:t>Provare il casco prima di acquistarlo: deve aderire bene, senza stringere né scivolare.</a:t>
            </a:r>
          </a:p>
          <a:p>
            <a:pPr lvl="1"/>
            <a:r>
              <a:rPr lang="it-IT"/>
              <a:t>Al momento dell’acquisto tenere conto anche della visibilità.</a:t>
            </a:r>
          </a:p>
          <a:p>
            <a:pPr lvl="1"/>
            <a:r>
              <a:rPr lang="it-IT"/>
              <a:t>Pulire il casco con acqua e sapone.</a:t>
            </a:r>
          </a:p>
          <a:p>
            <a:pPr lvl="1"/>
            <a:r>
              <a:rPr lang="it-IT"/>
              <a:t>Sostituirlo se prende un colpo forte o in base alle indicazioni del produttore.</a:t>
            </a:r>
          </a:p>
          <a:p>
            <a:pPr lvl="1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D14168-DE44-E60C-97F6-E75D6691B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586821-E4DC-C1FE-6312-E0931F97F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5221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21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Stringere il regolatore posizionato dietro finché il casco aderisce bene con la cinghia aperta.</a:t>
            </a:r>
          </a:p>
        </p:txBody>
      </p:sp>
      <p:pic>
        <p:nvPicPr>
          <p:cNvPr id="16" name="Grafik 15" descr="Ein Bild, das draußen, tragen, Helm enthält.&#10;&#10;Automatisch generierte Beschreibung">
            <a:extLst>
              <a:ext uri="{FF2B5EF4-FFF2-40B4-BE49-F238E27FC236}">
                <a16:creationId xmlns:a16="http://schemas.microsoft.com/office/drawing/2014/main" id="{E3C62059-D5A2-B39B-30F0-2901DC897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Mettere correttamente il casco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5EB9866-784F-7C01-09A9-2ABC70EC2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Mettere correttamente il casco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6A21D2-F025-3772-14B4-1E03B974E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8BD4D5-041D-6EE3-2415-A4660A096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Il casco si trova due dita traverse sopra la radice del naso.</a:t>
            </a:r>
          </a:p>
          <a:p>
            <a:pPr marL="0" lvl="1" indent="0">
              <a:buNone/>
            </a:pPr>
            <a:r>
              <a:rPr lang="it-IT"/>
              <a:t>I passanti laterali si incrociano direttamente sotto l’orecchio.</a:t>
            </a:r>
          </a:p>
        </p:txBody>
      </p:sp>
    </p:spTree>
    <p:extLst>
      <p:ext uri="{BB962C8B-B14F-4D97-AF65-F5344CB8AC3E}">
        <p14:creationId xmlns:p14="http://schemas.microsoft.com/office/powerpoint/2010/main" val="173195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I passanti laterali sono stretti alla stessa lunghezza su entrambi i lati.</a:t>
            </a:r>
          </a:p>
          <a:p>
            <a:pPr marL="0" lvl="1" indent="0">
              <a:buNone/>
            </a:pPr>
            <a:r>
              <a:rPr lang="it-IT"/>
              <a:t>Tra mento e sottogola resta lo spazio per uno o due dita.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BCDE64-D72E-DB8C-8183-9C10650F5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1129" b="2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Mettere correttamente il casco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64C2A8E-7BAC-7E2F-F2B1-2E448FB9E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943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180aeaa625b68d3119567881b41914a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37c71df0814d2f0629e65cca44d0732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63958-12C6-40F8-9D24-81707E075516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bb4941f2-48be-4bb0-a3d9-a0ff0057a962"/>
    <ds:schemaRef ds:uri="http://schemas.microsoft.com/office/infopath/2007/PartnerControls"/>
    <ds:schemaRef ds:uri="28b27246-006c-4c52-ba09-a14edd98252a"/>
    <ds:schemaRef ds:uri="http://www.w3.org/XML/1998/namespace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2663B25-2AA7-44C3-8F07-8D5A98789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468</Words>
  <Application>Microsoft Office PowerPoint</Application>
  <PresentationFormat>Breitbild</PresentationFormat>
  <Paragraphs>62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BFU Suisse </vt:lpstr>
      <vt:lpstr>Suisse Int'l</vt:lpstr>
      <vt:lpstr>Arial</vt:lpstr>
      <vt:lpstr>BFU Suisse</vt:lpstr>
      <vt:lpstr>BFU Suisse Medium</vt:lpstr>
      <vt:lpstr>Design bfu</vt:lpstr>
      <vt:lpstr>La sicurezza in bici non è questione di fortuna</vt:lpstr>
      <vt:lpstr>PowerPoint-Präsentation</vt:lpstr>
      <vt:lpstr>Guidare in modo previdente e difensivo</vt:lpstr>
      <vt:lpstr>Circolare al centro nelle rotatorie</vt:lpstr>
      <vt:lpstr>Rendersi visibili, anche di giorno</vt:lpstr>
      <vt:lpstr>Niente bici senza casco</vt:lpstr>
      <vt:lpstr>Mettere correttamente il casco</vt:lpstr>
      <vt:lpstr>Mettere correttamente il casco</vt:lpstr>
      <vt:lpstr>Mettere correttamente il casco</vt:lpstr>
      <vt:lpstr>Equipaggiare correttamente la bicicletta</vt:lpstr>
      <vt:lpstr>PowerPoint-Präsentation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Bucherer Benedikt</cp:lastModifiedBy>
  <cp:revision>36</cp:revision>
  <cp:lastPrinted>2020-02-05T11:31:12Z</cp:lastPrinted>
  <dcterms:created xsi:type="dcterms:W3CDTF">2019-07-18T09:51:56Z</dcterms:created>
  <dcterms:modified xsi:type="dcterms:W3CDTF">2023-06-08T13:18:56Z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