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3"/>
  </p:notesMasterIdLst>
  <p:handoutMasterIdLst>
    <p:handoutMasterId r:id="rId24"/>
  </p:handoutMasterIdLst>
  <p:sldIdLst>
    <p:sldId id="262" r:id="rId5"/>
    <p:sldId id="279" r:id="rId6"/>
    <p:sldId id="2481" r:id="rId7"/>
    <p:sldId id="853" r:id="rId8"/>
    <p:sldId id="868" r:id="rId9"/>
    <p:sldId id="852" r:id="rId10"/>
    <p:sldId id="860" r:id="rId11"/>
    <p:sldId id="280" r:id="rId12"/>
    <p:sldId id="867" r:id="rId13"/>
    <p:sldId id="856" r:id="rId14"/>
    <p:sldId id="857" r:id="rId15"/>
    <p:sldId id="264" r:id="rId16"/>
    <p:sldId id="859" r:id="rId17"/>
    <p:sldId id="855" r:id="rId18"/>
    <p:sldId id="862" r:id="rId19"/>
    <p:sldId id="861" r:id="rId20"/>
    <p:sldId id="863" r:id="rId21"/>
    <p:sldId id="866"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67582D-C92D-A7BF-72A7-78D6DF35C7D4}" name="Leuenberger Helene" initials="LH" userId="S::h.leuenberger@bfu.ch::06779c81-0cea-45a4-b646-32ad7a374cc5" providerId="AD"/>
  <p188:author id="{9EC4FD39-F20B-48E7-DB95-301053007887}" name="Krämer Andrea" initials="KA" userId="S::a.kraemer@bfu.ch::06f2eb28-444d-4018-9c64-066024933901" providerId="AD"/>
  <p188:author id="{66954060-1905-A3EC-EACF-EDD33E19F689}" name="Uhr Andrea" initials="AU" userId="S::a.uhr@bfu.ch::66e607a8-4b25-4624-918d-4328541947ce" providerId="AD"/>
  <p188:author id="{C670426B-A51B-63EE-C937-4E2C2D9FDD13}" name="Depping Roger" initials="DR" userId="S::r.depping@bfu.ch::3a32143b-fbc9-4ff0-b17f-c8804d2ca994" providerId="AD"/>
  <p188:author id="{167B42C4-793F-F4F1-2929-A75F091DF88B}" name="Vuitel Carine" initials="CV" userId="S::c.vuitel@bfu.ch::b4f1abe3-9394-4bd2-9d8f-c28a4a561c0b" providerId="AD"/>
  <p188:author id="{DFD534FB-312B-BB66-6D3A-6F06689A77A4}" name="Beer Ruth" initials="RB" userId="S::r.beer@bfu.ch::534a4a9b-29dd-414e-8541-eef167a52e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52" autoAdjust="0"/>
  </p:normalViewPr>
  <p:slideViewPr>
    <p:cSldViewPr snapToGrid="0">
      <p:cViewPr varScale="1">
        <p:scale>
          <a:sx n="60" d="100"/>
          <a:sy n="60" d="100"/>
        </p:scale>
        <p:origin x="42" y="4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h.leuenberger\AppData\Local\Microsoft\Windows\INetCache\Content.Outlook\E4Q1IS7K\Auswertungen_Schulweg_Carine_2024%20(0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Tabelle1!$D$58</c:f>
              <c:strCache>
                <c:ptCount val="1"/>
                <c:pt idx="0">
                  <c:v>zu Fuss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Tabelle1!$C$59:$C$69</c:f>
              <c:strCache>
                <c:ptCount val="11"/>
                <c:pt idx="0">
                  <c:v>4</c:v>
                </c:pt>
                <c:pt idx="1">
                  <c:v>5</c:v>
                </c:pt>
                <c:pt idx="2">
                  <c:v>6</c:v>
                </c:pt>
                <c:pt idx="3">
                  <c:v>7</c:v>
                </c:pt>
                <c:pt idx="4">
                  <c:v>8</c:v>
                </c:pt>
                <c:pt idx="5">
                  <c:v>9</c:v>
                </c:pt>
                <c:pt idx="6">
                  <c:v>10</c:v>
                </c:pt>
                <c:pt idx="7">
                  <c:v>11</c:v>
                </c:pt>
                <c:pt idx="8">
                  <c:v>12</c:v>
                </c:pt>
                <c:pt idx="9">
                  <c:v>13</c:v>
                </c:pt>
                <c:pt idx="10">
                  <c:v>14</c:v>
                </c:pt>
              </c:strCache>
            </c:strRef>
          </c:cat>
          <c:val>
            <c:numRef>
              <c:f>Tabelle1!$D$59:$D$69</c:f>
              <c:numCache>
                <c:formatCode>###0</c:formatCode>
                <c:ptCount val="11"/>
                <c:pt idx="0">
                  <c:v>2.4</c:v>
                </c:pt>
                <c:pt idx="1">
                  <c:v>10.599999999999994</c:v>
                </c:pt>
                <c:pt idx="2">
                  <c:v>15.799999999999976</c:v>
                </c:pt>
                <c:pt idx="3">
                  <c:v>17.999999999999968</c:v>
                </c:pt>
                <c:pt idx="4">
                  <c:v>13.599999999999984</c:v>
                </c:pt>
                <c:pt idx="5">
                  <c:v>13.599999999999984</c:v>
                </c:pt>
                <c:pt idx="6">
                  <c:v>12.599999999999987</c:v>
                </c:pt>
                <c:pt idx="7">
                  <c:v>11.999999999999989</c:v>
                </c:pt>
                <c:pt idx="8">
                  <c:v>13.599999999999984</c:v>
                </c:pt>
                <c:pt idx="9">
                  <c:v>15.599999999999977</c:v>
                </c:pt>
                <c:pt idx="10">
                  <c:v>15.799999999999976</c:v>
                </c:pt>
              </c:numCache>
            </c:numRef>
          </c:val>
          <c:extLst>
            <c:ext xmlns:c16="http://schemas.microsoft.com/office/drawing/2014/chart" uri="{C3380CC4-5D6E-409C-BE32-E72D297353CC}">
              <c16:uniqueId val="{00000000-0C08-4036-A9A2-9B5307449DDE}"/>
            </c:ext>
          </c:extLst>
        </c:ser>
        <c:ser>
          <c:idx val="1"/>
          <c:order val="1"/>
          <c:tx>
            <c:strRef>
              <c:f>Tabelle1!$E$58</c:f>
              <c:strCache>
                <c:ptCount val="1"/>
                <c:pt idx="0">
                  <c:v>FäG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Tabelle1!$C$59:$C$69</c:f>
              <c:strCache>
                <c:ptCount val="11"/>
                <c:pt idx="0">
                  <c:v>4</c:v>
                </c:pt>
                <c:pt idx="1">
                  <c:v>5</c:v>
                </c:pt>
                <c:pt idx="2">
                  <c:v>6</c:v>
                </c:pt>
                <c:pt idx="3">
                  <c:v>7</c:v>
                </c:pt>
                <c:pt idx="4">
                  <c:v>8</c:v>
                </c:pt>
                <c:pt idx="5">
                  <c:v>9</c:v>
                </c:pt>
                <c:pt idx="6">
                  <c:v>10</c:v>
                </c:pt>
                <c:pt idx="7">
                  <c:v>11</c:v>
                </c:pt>
                <c:pt idx="8">
                  <c:v>12</c:v>
                </c:pt>
                <c:pt idx="9">
                  <c:v>13</c:v>
                </c:pt>
                <c:pt idx="10">
                  <c:v>14</c:v>
                </c:pt>
              </c:strCache>
            </c:strRef>
          </c:cat>
          <c:val>
            <c:numRef>
              <c:f>Tabelle1!$E$59:$E$69</c:f>
              <c:numCache>
                <c:formatCode>###0</c:formatCode>
                <c:ptCount val="11"/>
                <c:pt idx="1">
                  <c:v>0.60000000000000009</c:v>
                </c:pt>
                <c:pt idx="2">
                  <c:v>1.4</c:v>
                </c:pt>
                <c:pt idx="3">
                  <c:v>6.8000000000000034</c:v>
                </c:pt>
                <c:pt idx="4">
                  <c:v>5.0000000000000018</c:v>
                </c:pt>
                <c:pt idx="5">
                  <c:v>8.0000000000000036</c:v>
                </c:pt>
                <c:pt idx="6">
                  <c:v>6.8000000000000034</c:v>
                </c:pt>
                <c:pt idx="7">
                  <c:v>4.4000000000000012</c:v>
                </c:pt>
                <c:pt idx="8">
                  <c:v>4.4000000000000012</c:v>
                </c:pt>
                <c:pt idx="9">
                  <c:v>2.1999999999999997</c:v>
                </c:pt>
                <c:pt idx="10">
                  <c:v>1.2</c:v>
                </c:pt>
              </c:numCache>
            </c:numRef>
          </c:val>
          <c:extLst>
            <c:ext xmlns:c16="http://schemas.microsoft.com/office/drawing/2014/chart" uri="{C3380CC4-5D6E-409C-BE32-E72D297353CC}">
              <c16:uniqueId val="{00000001-0C08-4036-A9A2-9B5307449DDE}"/>
            </c:ext>
          </c:extLst>
        </c:ser>
        <c:ser>
          <c:idx val="2"/>
          <c:order val="2"/>
          <c:tx>
            <c:strRef>
              <c:f>Tabelle1!$F$58</c:f>
              <c:strCache>
                <c:ptCount val="1"/>
                <c:pt idx="0">
                  <c:v>Velo</c:v>
                </c:pt>
              </c:strCache>
            </c:strRef>
          </c:tx>
          <c:spPr>
            <a:solidFill>
              <a:srgbClr val="5A789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Tabelle1!$C$59:$C$69</c:f>
              <c:strCache>
                <c:ptCount val="11"/>
                <c:pt idx="0">
                  <c:v>4</c:v>
                </c:pt>
                <c:pt idx="1">
                  <c:v>5</c:v>
                </c:pt>
                <c:pt idx="2">
                  <c:v>6</c:v>
                </c:pt>
                <c:pt idx="3">
                  <c:v>7</c:v>
                </c:pt>
                <c:pt idx="4">
                  <c:v>8</c:v>
                </c:pt>
                <c:pt idx="5">
                  <c:v>9</c:v>
                </c:pt>
                <c:pt idx="6">
                  <c:v>10</c:v>
                </c:pt>
                <c:pt idx="7">
                  <c:v>11</c:v>
                </c:pt>
                <c:pt idx="8">
                  <c:v>12</c:v>
                </c:pt>
                <c:pt idx="9">
                  <c:v>13</c:v>
                </c:pt>
                <c:pt idx="10">
                  <c:v>14</c:v>
                </c:pt>
              </c:strCache>
            </c:strRef>
          </c:cat>
          <c:val>
            <c:numRef>
              <c:f>Tabelle1!$F$59:$F$69</c:f>
              <c:numCache>
                <c:formatCode>General</c:formatCode>
                <c:ptCount val="11"/>
                <c:pt idx="3" formatCode="###0">
                  <c:v>2.6</c:v>
                </c:pt>
                <c:pt idx="4" formatCode="###0">
                  <c:v>4.0000000000000009</c:v>
                </c:pt>
                <c:pt idx="5" formatCode="###0">
                  <c:v>6.6000000000000032</c:v>
                </c:pt>
                <c:pt idx="6" formatCode="###0">
                  <c:v>11.599999999999991</c:v>
                </c:pt>
                <c:pt idx="7" formatCode="###0">
                  <c:v>16.599999999999973</c:v>
                </c:pt>
                <c:pt idx="8" formatCode="###0">
                  <c:v>28.59999999999993</c:v>
                </c:pt>
                <c:pt idx="9" formatCode="###0">
                  <c:v>39.40000000000002</c:v>
                </c:pt>
                <c:pt idx="10" formatCode="###0">
                  <c:v>34.799999999999955</c:v>
                </c:pt>
              </c:numCache>
            </c:numRef>
          </c:val>
          <c:extLst>
            <c:ext xmlns:c16="http://schemas.microsoft.com/office/drawing/2014/chart" uri="{C3380CC4-5D6E-409C-BE32-E72D297353CC}">
              <c16:uniqueId val="{00000002-0C08-4036-A9A2-9B5307449DDE}"/>
            </c:ext>
          </c:extLst>
        </c:ser>
        <c:ser>
          <c:idx val="3"/>
          <c:order val="3"/>
          <c:tx>
            <c:strRef>
              <c:f>Tabelle1!$G$58</c:f>
              <c:strCache>
                <c:ptCount val="1"/>
                <c:pt idx="0">
                  <c:v>E-Bike</c:v>
                </c:pt>
              </c:strCache>
            </c:strRef>
          </c:tx>
          <c:spPr>
            <a:solidFill>
              <a:srgbClr val="B0B8C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Tabelle1!$C$59:$C$69</c:f>
              <c:strCache>
                <c:ptCount val="11"/>
                <c:pt idx="0">
                  <c:v>4</c:v>
                </c:pt>
                <c:pt idx="1">
                  <c:v>5</c:v>
                </c:pt>
                <c:pt idx="2">
                  <c:v>6</c:v>
                </c:pt>
                <c:pt idx="3">
                  <c:v>7</c:v>
                </c:pt>
                <c:pt idx="4">
                  <c:v>8</c:v>
                </c:pt>
                <c:pt idx="5">
                  <c:v>9</c:v>
                </c:pt>
                <c:pt idx="6">
                  <c:v>10</c:v>
                </c:pt>
                <c:pt idx="7">
                  <c:v>11</c:v>
                </c:pt>
                <c:pt idx="8">
                  <c:v>12</c:v>
                </c:pt>
                <c:pt idx="9">
                  <c:v>13</c:v>
                </c:pt>
                <c:pt idx="10">
                  <c:v>14</c:v>
                </c:pt>
              </c:strCache>
            </c:strRef>
          </c:cat>
          <c:val>
            <c:numRef>
              <c:f>Tabelle1!$G$59:$G$69</c:f>
              <c:numCache>
                <c:formatCode>General</c:formatCode>
                <c:ptCount val="11"/>
                <c:pt idx="9" formatCode="###0">
                  <c:v>1.2</c:v>
                </c:pt>
                <c:pt idx="10" formatCode="###0">
                  <c:v>5.6000000000000023</c:v>
                </c:pt>
              </c:numCache>
            </c:numRef>
          </c:val>
          <c:extLst>
            <c:ext xmlns:c16="http://schemas.microsoft.com/office/drawing/2014/chart" uri="{C3380CC4-5D6E-409C-BE32-E72D297353CC}">
              <c16:uniqueId val="{00000003-0C08-4036-A9A2-9B5307449DDE}"/>
            </c:ext>
          </c:extLst>
        </c:ser>
        <c:ser>
          <c:idx val="4"/>
          <c:order val="4"/>
          <c:tx>
            <c:strRef>
              <c:f>Tabelle1!$H$58</c:f>
              <c:strCache>
                <c:ptCount val="1"/>
                <c:pt idx="0">
                  <c:v>Mofa</c:v>
                </c:pt>
              </c:strCache>
            </c:strRef>
          </c:tx>
          <c:spPr>
            <a:solidFill>
              <a:srgbClr val="7672BB"/>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Tabelle1!$C$59:$C$69</c:f>
              <c:strCache>
                <c:ptCount val="11"/>
                <c:pt idx="0">
                  <c:v>4</c:v>
                </c:pt>
                <c:pt idx="1">
                  <c:v>5</c:v>
                </c:pt>
                <c:pt idx="2">
                  <c:v>6</c:v>
                </c:pt>
                <c:pt idx="3">
                  <c:v>7</c:v>
                </c:pt>
                <c:pt idx="4">
                  <c:v>8</c:v>
                </c:pt>
                <c:pt idx="5">
                  <c:v>9</c:v>
                </c:pt>
                <c:pt idx="6">
                  <c:v>10</c:v>
                </c:pt>
                <c:pt idx="7">
                  <c:v>11</c:v>
                </c:pt>
                <c:pt idx="8">
                  <c:v>12</c:v>
                </c:pt>
                <c:pt idx="9">
                  <c:v>13</c:v>
                </c:pt>
                <c:pt idx="10">
                  <c:v>14</c:v>
                </c:pt>
              </c:strCache>
            </c:strRef>
          </c:cat>
          <c:val>
            <c:numRef>
              <c:f>Tabelle1!$H$59:$H$69</c:f>
              <c:numCache>
                <c:formatCode>General</c:formatCode>
                <c:ptCount val="11"/>
                <c:pt idx="8" formatCode="###0">
                  <c:v>0.8</c:v>
                </c:pt>
                <c:pt idx="9" formatCode="###0">
                  <c:v>2.8000000000000003</c:v>
                </c:pt>
                <c:pt idx="10" formatCode="###0">
                  <c:v>22.199999999999953</c:v>
                </c:pt>
              </c:numCache>
            </c:numRef>
          </c:val>
          <c:extLst>
            <c:ext xmlns:c16="http://schemas.microsoft.com/office/drawing/2014/chart" uri="{C3380CC4-5D6E-409C-BE32-E72D297353CC}">
              <c16:uniqueId val="{00000004-0C08-4036-A9A2-9B5307449DDE}"/>
            </c:ext>
          </c:extLst>
        </c:ser>
        <c:dLbls>
          <c:showLegendKey val="0"/>
          <c:showVal val="1"/>
          <c:showCatName val="0"/>
          <c:showSerName val="0"/>
          <c:showPercent val="0"/>
          <c:showBubbleSize val="0"/>
        </c:dLbls>
        <c:gapWidth val="219"/>
        <c:overlap val="100"/>
        <c:axId val="735415935"/>
        <c:axId val="525905823"/>
      </c:barChart>
      <c:catAx>
        <c:axId val="735415935"/>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525905823"/>
        <c:crosses val="autoZero"/>
        <c:auto val="1"/>
        <c:lblAlgn val="ctr"/>
        <c:lblOffset val="100"/>
        <c:noMultiLvlLbl val="0"/>
      </c:catAx>
      <c:valAx>
        <c:axId val="525905823"/>
        <c:scaling>
          <c:orientation val="minMax"/>
        </c:scaling>
        <c:delete val="0"/>
        <c:axPos val="l"/>
        <c:numFmt formatCode="###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735415935"/>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legendEntry>
      <c:legendEntry>
        <c:idx val="1"/>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legendEntry>
      <c:legendEntry>
        <c:idx val="2"/>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legendEntry>
      <c:legendEntry>
        <c:idx val="3"/>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legendEntry>
      <c:legendEntry>
        <c:idx val="4"/>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a:t>
            </a:fld>
            <a:endParaRPr lang="de-CH" sz="90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a:t>
            </a:fld>
            <a:endParaRPr lang="de-CH" sz="70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a:t>
            </a:fld>
            <a:endParaRPr lang="de-CH" sz="70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a:t>
            </a:fld>
            <a:endParaRPr lang="de-CH"/>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pPr>
            <a:r>
              <a:rPr lang="de-DE" sz="1800">
                <a:effectLst/>
                <a:latin typeface="Arial" panose="020B0604020202020204" pitchFamily="34" charset="0"/>
                <a:ea typeface="BFU Suisse" panose="020B0504000000000000" pitchFamily="34" charset="-78"/>
                <a:cs typeface="Arial" panose="020B0604020202020204" pitchFamily="34" charset="0"/>
              </a:rPr>
              <a:t>Fahrzeugähnliche Geräte sind selten für den Schulweg geeignet. Die Kinder benützen sie spielerisch und achten oft nicht ausreichend auf den Verkehr. Zudem erfordert die höhere Geschwindigkeit im Vergleich zum Gehen noch mehr Fähigkeiten (mehr Aufmerksamkeit, höhere Reaktionsgeschwindigkeit, Wahrnehmung, kürzere Reaktionszeit usw.).</a:t>
            </a:r>
            <a:endParaRPr lang="de-CH" sz="1800">
              <a:effectLst/>
              <a:latin typeface="Arial" panose="020B0604020202020204" pitchFamily="34" charset="0"/>
              <a:ea typeface="BFU Suisse" panose="020B0504000000000000" pitchFamily="34" charset="-78"/>
              <a:cs typeface="Arial" panose="020B0604020202020204" pitchFamily="34" charset="0"/>
            </a:endParaRPr>
          </a:p>
          <a:p>
            <a:pPr>
              <a:lnSpc>
                <a:spcPts val="1260"/>
              </a:lnSpc>
            </a:pPr>
            <a:r>
              <a:rPr lang="de-DE" sz="1800">
                <a:effectLst/>
                <a:latin typeface="Arial" panose="020B0604020202020204" pitchFamily="34" charset="0"/>
                <a:ea typeface="BFU Suisse" panose="020B0504000000000000" pitchFamily="34" charset="-78"/>
                <a:cs typeface="Arial" panose="020B0604020202020204" pitchFamily="34" charset="0"/>
              </a:rPr>
              <a:t>Die BFU empfiehlt die Verwendung solcher Geräte auf dem Schulweg nicht. Falls Ihr Kind den Schulweg dennoch mit einem solchen Gerät zurücklegt, muss es die für </a:t>
            </a:r>
            <a:r>
              <a:rPr lang="de-DE" sz="1800" err="1">
                <a:effectLst/>
                <a:latin typeface="Arial" panose="020B0604020202020204" pitchFamily="34" charset="0"/>
                <a:ea typeface="BFU Suisse" panose="020B0504000000000000" pitchFamily="34" charset="-78"/>
                <a:cs typeface="Arial" panose="020B0604020202020204" pitchFamily="34" charset="0"/>
              </a:rPr>
              <a:t>Fussgänger</a:t>
            </a:r>
            <a:r>
              <a:rPr lang="de-DE" sz="1800">
                <a:effectLst/>
                <a:latin typeface="Arial" panose="020B0604020202020204" pitchFamily="34" charset="0"/>
                <a:ea typeface="BFU Suisse" panose="020B0504000000000000" pitchFamily="34" charset="-78"/>
                <a:cs typeface="Arial" panose="020B0604020202020204" pitchFamily="34" charset="0"/>
              </a:rPr>
              <a:t> geltenden Regeln einhalten und sollte sich entsprechend ausrüsten (Velohelm zwingend und idealerweise Handgelenk-, Ellbogen- und Knieschützer).</a:t>
            </a:r>
            <a:endParaRPr lang="de-CH" sz="1800">
              <a:effectLst/>
              <a:latin typeface="Arial" panose="020B0604020202020204" pitchFamily="34" charset="0"/>
              <a:ea typeface="BFU Suisse" panose="020B0504000000000000" pitchFamily="34" charset="-78"/>
              <a:cs typeface="Arial" panose="020B0604020202020204" pitchFamily="34" charset="0"/>
            </a:endParaRPr>
          </a:p>
          <a:p>
            <a:pPr>
              <a:lnSpc>
                <a:spcPts val="1260"/>
              </a:lnSpc>
            </a:pPr>
            <a:r>
              <a:rPr lang="de-DE" sz="1800" b="1">
                <a:effectLst/>
                <a:latin typeface="Arial" panose="020B0604020202020204" pitchFamily="34" charset="0"/>
                <a:ea typeface="BFU Suisse" panose="020B0504000000000000" pitchFamily="34" charset="-78"/>
                <a:cs typeface="Arial" panose="020B0604020202020204" pitchFamily="34" charset="0"/>
              </a:rPr>
              <a:t>Die Schule verbietet es den Schülern, mit dem Velo oder dem Trottinett zur Schule zu kommen. Darf sie das?</a:t>
            </a:r>
            <a:endParaRPr lang="de-CH" sz="1800">
              <a:effectLst/>
              <a:latin typeface="Arial" panose="020B0604020202020204" pitchFamily="34" charset="0"/>
              <a:ea typeface="BFU Suisse" panose="020B0504000000000000" pitchFamily="34" charset="-78"/>
              <a:cs typeface="Arial" panose="020B0604020202020204" pitchFamily="34" charset="0"/>
            </a:endParaRPr>
          </a:p>
          <a:p>
            <a:pPr>
              <a:lnSpc>
                <a:spcPts val="1260"/>
              </a:lnSpc>
              <a:spcAft>
                <a:spcPts val="600"/>
              </a:spcAft>
            </a:pPr>
            <a:r>
              <a:rPr lang="de-DE" sz="1800">
                <a:effectLst/>
                <a:latin typeface="Arial" panose="020B0604020202020204" pitchFamily="34" charset="0"/>
                <a:ea typeface="BFU Suisse" panose="020B0504000000000000" pitchFamily="34" charset="-78"/>
                <a:cs typeface="Arial" panose="020B0604020202020204" pitchFamily="34" charset="0"/>
              </a:rPr>
              <a:t>Da Kinder auf dem Schulweg in der Regel unter der Verantwortung der Eltern stehen, können Sie als Eltern frei entscheiden, wie Ihr Kind den Schulweg zurücklegt. Die Schule kann jedoch Verbote auszusprechen, die auf dem Schulgelände gelten.</a:t>
            </a:r>
            <a:endParaRPr lang="de-CH" sz="1800">
              <a:effectLst/>
              <a:latin typeface="Arial" panose="020B0604020202020204" pitchFamily="34" charset="0"/>
              <a:ea typeface="BFU Suisse" panose="020B0504000000000000" pitchFamily="34" charset="-78"/>
              <a:cs typeface="Arial" panose="020B0604020202020204" pitchFamily="34" charset="0"/>
            </a:endParaRPr>
          </a:p>
        </p:txBody>
      </p:sp>
      <p:sp>
        <p:nvSpPr>
          <p:cNvPr id="4" name="Foliennummernplatzhalter 3"/>
          <p:cNvSpPr>
            <a:spLocks noGrp="1"/>
          </p:cNvSpPr>
          <p:nvPr>
            <p:ph type="sldNum" sz="quarter" idx="5"/>
          </p:nvPr>
        </p:nvSpPr>
        <p:spPr/>
        <p:txBody>
          <a:bodyPr/>
          <a:lstStyle/>
          <a:p>
            <a:fld id="{FFBBAE35-340C-49F8-9D02-C5E3C167DF54}" type="slidenum">
              <a:rPr lang="de-CH" smtClean="0"/>
              <a:pPr/>
              <a:t>13</a:t>
            </a:fld>
            <a:endParaRPr lang="de-CH"/>
          </a:p>
        </p:txBody>
      </p:sp>
    </p:spTree>
    <p:extLst>
      <p:ext uri="{BB962C8B-B14F-4D97-AF65-F5344CB8AC3E}">
        <p14:creationId xmlns:p14="http://schemas.microsoft.com/office/powerpoint/2010/main" val="69586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14</a:t>
            </a:fld>
            <a:endParaRPr lang="de-CH"/>
          </a:p>
        </p:txBody>
      </p:sp>
    </p:spTree>
    <p:extLst>
      <p:ext uri="{BB962C8B-B14F-4D97-AF65-F5344CB8AC3E}">
        <p14:creationId xmlns:p14="http://schemas.microsoft.com/office/powerpoint/2010/main" val="348180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spcAft>
                <a:spcPts val="600"/>
              </a:spcAft>
            </a:pPr>
            <a:r>
              <a:rPr lang="de-DE" sz="1800">
                <a:effectLst/>
                <a:latin typeface="Arial" panose="020B0604020202020204" pitchFamily="34" charset="0"/>
                <a:ea typeface="BFU Suisse" panose="020B0504000000000000" pitchFamily="34" charset="-78"/>
                <a:cs typeface="Arial" panose="020B0604020202020204" pitchFamily="34" charset="0"/>
              </a:rPr>
              <a:t>Erwachsene </a:t>
            </a:r>
            <a:r>
              <a:rPr lang="de-DE" sz="1800" err="1">
                <a:effectLst/>
                <a:latin typeface="Arial" panose="020B0604020202020204" pitchFamily="34" charset="0"/>
                <a:ea typeface="BFU Suisse" panose="020B0504000000000000" pitchFamily="34" charset="-78"/>
                <a:cs typeface="Arial" panose="020B0604020202020204" pitchFamily="34" charset="0"/>
              </a:rPr>
              <a:t>Patrouillere</a:t>
            </a:r>
            <a:r>
              <a:rPr lang="de-DE" sz="1800">
                <a:effectLst/>
                <a:latin typeface="Arial" panose="020B0604020202020204" pitchFamily="34" charset="0"/>
                <a:ea typeface="BFU Suisse" panose="020B0504000000000000" pitchFamily="34" charset="-78"/>
                <a:cs typeface="Arial" panose="020B0604020202020204" pitchFamily="34" charset="0"/>
              </a:rPr>
              <a:t> (Verkehrshelferinnen und Verkehrshelfer) werden bei </a:t>
            </a:r>
            <a:r>
              <a:rPr lang="de-DE" sz="1800" err="1">
                <a:effectLst/>
                <a:latin typeface="Arial" panose="020B0604020202020204" pitchFamily="34" charset="0"/>
                <a:ea typeface="BFU Suisse" panose="020B0504000000000000" pitchFamily="34" charset="-78"/>
                <a:cs typeface="Arial" panose="020B0604020202020204" pitchFamily="34" charset="0"/>
              </a:rPr>
              <a:t>Fussgängerstreifen</a:t>
            </a:r>
            <a:r>
              <a:rPr lang="de-DE" sz="1800">
                <a:effectLst/>
                <a:latin typeface="Arial" panose="020B0604020202020204" pitchFamily="34" charset="0"/>
                <a:ea typeface="BFU Suisse" panose="020B0504000000000000" pitchFamily="34" charset="-78"/>
                <a:cs typeface="Arial" panose="020B0604020202020204" pitchFamily="34" charset="0"/>
              </a:rPr>
              <a:t> auf dem Schulweg eingesetzt. Der Einsatz ist abhängig vom Stundenplan: Er beginnt 10 bis 15 Minuten vor Schulbeginn bzw. 2 bis 3 Minuten vor Schulschluss und endet nach dem Passieren eines </a:t>
            </a:r>
            <a:r>
              <a:rPr lang="de-DE" sz="1800" err="1">
                <a:effectLst/>
                <a:latin typeface="Arial" panose="020B0604020202020204" pitchFamily="34" charset="0"/>
                <a:ea typeface="BFU Suisse" panose="020B0504000000000000" pitchFamily="34" charset="-78"/>
                <a:cs typeface="Arial" panose="020B0604020202020204" pitchFamily="34" charset="0"/>
              </a:rPr>
              <a:t>Grossteils</a:t>
            </a:r>
            <a:r>
              <a:rPr lang="de-DE" sz="1800">
                <a:effectLst/>
                <a:latin typeface="Arial" panose="020B0604020202020204" pitchFamily="34" charset="0"/>
                <a:ea typeface="BFU Suisse" panose="020B0504000000000000" pitchFamily="34" charset="-78"/>
                <a:cs typeface="Arial" panose="020B0604020202020204" pitchFamily="34" charset="0"/>
              </a:rPr>
              <a:t> der Kinder. Die Zahl der einzusetzenden Personen ist abhängig von der Verkehrssituation rund um das Schulhaus, der Schülerzahl und den Schulzeiten. Die Arbeit der </a:t>
            </a:r>
            <a:r>
              <a:rPr lang="de-DE" sz="1800" err="1">
                <a:effectLst/>
                <a:latin typeface="Arial" panose="020B0604020202020204" pitchFamily="34" charset="0"/>
                <a:ea typeface="BFU Suisse" panose="020B0504000000000000" pitchFamily="34" charset="-78"/>
                <a:cs typeface="Arial" panose="020B0604020202020204" pitchFamily="34" charset="0"/>
              </a:rPr>
              <a:t>Patrouilleure</a:t>
            </a:r>
            <a:r>
              <a:rPr lang="de-DE" sz="1800">
                <a:effectLst/>
                <a:latin typeface="Arial" panose="020B0604020202020204" pitchFamily="34" charset="0"/>
                <a:ea typeface="BFU Suisse" panose="020B0504000000000000" pitchFamily="34" charset="-78"/>
                <a:cs typeface="Arial" panose="020B0604020202020204" pitchFamily="34" charset="0"/>
              </a:rPr>
              <a:t> ist in der </a:t>
            </a:r>
            <a:r>
              <a:rPr lang="de-DE" sz="1800" err="1">
                <a:effectLst/>
                <a:latin typeface="Arial" panose="020B0604020202020204" pitchFamily="34" charset="0"/>
                <a:ea typeface="BFU Suisse" panose="020B0504000000000000" pitchFamily="34" charset="-78"/>
                <a:cs typeface="Arial" panose="020B0604020202020204" pitchFamily="34" charset="0"/>
              </a:rPr>
              <a:t>Signalisationsverordnung</a:t>
            </a:r>
            <a:r>
              <a:rPr lang="de-DE" sz="1800">
                <a:effectLst/>
                <a:latin typeface="Arial" panose="020B0604020202020204" pitchFamily="34" charset="0"/>
                <a:ea typeface="BFU Suisse" panose="020B0504000000000000" pitchFamily="34" charset="-78"/>
                <a:cs typeface="Arial" panose="020B0604020202020204" pitchFamily="34" charset="0"/>
              </a:rPr>
              <a:t> gesetzlich verankert. Die Anweisungen der </a:t>
            </a:r>
            <a:r>
              <a:rPr lang="de-DE" sz="1800" err="1">
                <a:effectLst/>
                <a:latin typeface="Arial" panose="020B0604020202020204" pitchFamily="34" charset="0"/>
                <a:ea typeface="BFU Suisse" panose="020B0504000000000000" pitchFamily="34" charset="-78"/>
                <a:cs typeface="Arial" panose="020B0604020202020204" pitchFamily="34" charset="0"/>
              </a:rPr>
              <a:t>Patrouilleure</a:t>
            </a:r>
            <a:r>
              <a:rPr lang="de-DE" sz="1800">
                <a:effectLst/>
                <a:latin typeface="Arial" panose="020B0604020202020204" pitchFamily="34" charset="0"/>
                <a:ea typeface="BFU Suisse" panose="020B0504000000000000" pitchFamily="34" charset="-78"/>
                <a:cs typeface="Arial" panose="020B0604020202020204" pitchFamily="34" charset="0"/>
              </a:rPr>
              <a:t> sind verbindlich. Der Dienst muss von der kantonalen Polizeibehörde bewilligt sein.</a:t>
            </a:r>
            <a:endParaRPr lang="de-CH" sz="1800">
              <a:effectLst/>
              <a:latin typeface="Arial" panose="020B0604020202020204" pitchFamily="34" charset="0"/>
              <a:ea typeface="BFU Suisse" panose="020B0504000000000000" pitchFamily="34" charset="-78"/>
              <a:cs typeface="Arial" panose="020B0604020202020204" pitchFamily="34" charset="0"/>
            </a:endParaRPr>
          </a:p>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15</a:t>
            </a:fld>
            <a:endParaRPr lang="de-CH"/>
          </a:p>
        </p:txBody>
      </p:sp>
    </p:spTree>
    <p:extLst>
      <p:ext uri="{BB962C8B-B14F-4D97-AF65-F5344CB8AC3E}">
        <p14:creationId xmlns:p14="http://schemas.microsoft.com/office/powerpoint/2010/main" val="204008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pPr>
            <a:r>
              <a:rPr lang="de-CH" sz="1800">
                <a:effectLst/>
                <a:latin typeface="Arial" panose="020B0604020202020204" pitchFamily="34" charset="0"/>
                <a:ea typeface="BFU Suisse" panose="020B0504000000000000" pitchFamily="34" charset="-78"/>
                <a:cs typeface="Arial" panose="020B0604020202020204" pitchFamily="34" charset="0"/>
              </a:rPr>
              <a:t>Der </a:t>
            </a:r>
            <a:r>
              <a:rPr lang="de-CH" sz="1800" err="1">
                <a:effectLst/>
                <a:latin typeface="Arial" panose="020B0604020202020204" pitchFamily="34" charset="0"/>
                <a:ea typeface="BFU Suisse" panose="020B0504000000000000" pitchFamily="34" charset="-78"/>
                <a:cs typeface="Arial" panose="020B0604020202020204" pitchFamily="34" charset="0"/>
              </a:rPr>
              <a:t>Pedibus</a:t>
            </a:r>
            <a:r>
              <a:rPr lang="de-CH" sz="1800">
                <a:effectLst/>
                <a:latin typeface="Arial" panose="020B0604020202020204" pitchFamily="34" charset="0"/>
                <a:ea typeface="BFU Suisse" panose="020B0504000000000000" pitchFamily="34" charset="-78"/>
                <a:cs typeface="Arial" panose="020B0604020202020204" pitchFamily="34" charset="0"/>
              </a:rPr>
              <a:t> bringt eine Gruppe Kinder zu Fuss zum Kindergarten oder zur Schule und holt sie dort wieder ab. </a:t>
            </a:r>
          </a:p>
          <a:p>
            <a:pPr>
              <a:lnSpc>
                <a:spcPts val="1260"/>
              </a:lnSpc>
            </a:pPr>
            <a:r>
              <a:rPr lang="de-CH" sz="1800">
                <a:effectLst/>
                <a:latin typeface="Arial" panose="020B0604020202020204" pitchFamily="34" charset="0"/>
                <a:ea typeface="BFU Suisse" panose="020B0504000000000000" pitchFamily="34" charset="-78"/>
                <a:cs typeface="Arial" panose="020B0604020202020204" pitchFamily="34" charset="0"/>
              </a:rPr>
              <a:t>Wie ein Schulbus verkehrt auch ein </a:t>
            </a:r>
            <a:r>
              <a:rPr lang="de-CH" sz="1800" err="1">
                <a:effectLst/>
                <a:latin typeface="Arial" panose="020B0604020202020204" pitchFamily="34" charset="0"/>
                <a:ea typeface="BFU Suisse" panose="020B0504000000000000" pitchFamily="34" charset="-78"/>
                <a:cs typeface="Arial" panose="020B0604020202020204" pitchFamily="34" charset="0"/>
              </a:rPr>
              <a:t>Pedibus</a:t>
            </a:r>
            <a:r>
              <a:rPr lang="de-CH" sz="1800">
                <a:effectLst/>
                <a:latin typeface="Arial" panose="020B0604020202020204" pitchFamily="34" charset="0"/>
                <a:ea typeface="BFU Suisse" panose="020B0504000000000000" pitchFamily="34" charset="-78"/>
                <a:cs typeface="Arial" panose="020B0604020202020204" pitchFamily="34" charset="0"/>
              </a:rPr>
              <a:t> auf fixen Linien mit markierten Haltestellen und einem «Fahrplan». Er holt die Kinder zu bestimmten Zeiten an definierten Orten ab. Diese sind mit Tafeln als </a:t>
            </a:r>
            <a:r>
              <a:rPr lang="de-CH" sz="1800" err="1">
                <a:effectLst/>
                <a:latin typeface="Arial" panose="020B0604020202020204" pitchFamily="34" charset="0"/>
                <a:ea typeface="BFU Suisse" panose="020B0504000000000000" pitchFamily="34" charset="-78"/>
                <a:cs typeface="Arial" panose="020B0604020202020204" pitchFamily="34" charset="0"/>
              </a:rPr>
              <a:t>Pedibus</a:t>
            </a:r>
            <a:r>
              <a:rPr lang="de-CH" sz="1800">
                <a:effectLst/>
                <a:latin typeface="Arial" panose="020B0604020202020204" pitchFamily="34" charset="0"/>
                <a:ea typeface="BFU Suisse" panose="020B0504000000000000" pitchFamily="34" charset="-78"/>
                <a:cs typeface="Arial" panose="020B0604020202020204" pitchFamily="34" charset="0"/>
              </a:rPr>
              <a:t>-Haltestellen gekennzeichnet. </a:t>
            </a:r>
          </a:p>
          <a:p>
            <a:pPr>
              <a:lnSpc>
                <a:spcPts val="1260"/>
              </a:lnSpc>
            </a:pPr>
            <a:r>
              <a:rPr lang="de-CH" sz="1800">
                <a:effectLst/>
                <a:latin typeface="Arial" panose="020B0604020202020204" pitchFamily="34" charset="0"/>
                <a:ea typeface="BFU Suisse" panose="020B0504000000000000" pitchFamily="34" charset="-78"/>
                <a:cs typeface="Arial" panose="020B0604020202020204" pitchFamily="34" charset="0"/>
              </a:rPr>
              <a:t>Mindestens eine erwachsene Person begleitet die Kinder und bringt die so sicher ans Ziel und wieder zu ihrer Haltestelle zurück.</a:t>
            </a:r>
          </a:p>
          <a:p>
            <a:pPr>
              <a:lnSpc>
                <a:spcPts val="1260"/>
              </a:lnSpc>
            </a:pPr>
            <a:r>
              <a:rPr lang="de-CH" sz="1800">
                <a:effectLst/>
                <a:latin typeface="Arial" panose="020B0604020202020204" pitchFamily="34" charset="0"/>
                <a:ea typeface="BFU Suisse" panose="020B0504000000000000" pitchFamily="34" charset="-78"/>
                <a:cs typeface="Arial" panose="020B0604020202020204" pitchFamily="34" charset="0"/>
              </a:rPr>
              <a:t>Den </a:t>
            </a:r>
            <a:r>
              <a:rPr lang="de-CH" sz="1800" err="1">
                <a:effectLst/>
                <a:latin typeface="Arial" panose="020B0604020202020204" pitchFamily="34" charset="0"/>
                <a:ea typeface="BFU Suisse" panose="020B0504000000000000" pitchFamily="34" charset="-78"/>
                <a:cs typeface="Arial" panose="020B0604020202020204" pitchFamily="34" charset="0"/>
              </a:rPr>
              <a:t>Pedibus</a:t>
            </a:r>
            <a:r>
              <a:rPr lang="de-CH" sz="1800">
                <a:effectLst/>
                <a:latin typeface="Arial" panose="020B0604020202020204" pitchFamily="34" charset="0"/>
                <a:ea typeface="BFU Suisse" panose="020B0504000000000000" pitchFamily="34" charset="-78"/>
                <a:cs typeface="Arial" panose="020B0604020202020204" pitchFamily="34" charset="0"/>
              </a:rPr>
              <a:t> betreiben im Normalfall Eltern von Kindern, die denselben Schulweg zurücklegen. Sie legen die Route gemeinsam fest und begleiten im Turnus die Kinder auf dem Hin- und Rückweg. Auch Tagesmütter, Grosseltern oder andere Interessierte aus dem Quartier sind als Begleitpersonen willkommen. </a:t>
            </a:r>
          </a:p>
          <a:p>
            <a:pPr>
              <a:lnSpc>
                <a:spcPts val="1260"/>
              </a:lnSpc>
            </a:pPr>
            <a:r>
              <a:rPr lang="de-CH" sz="1800">
                <a:effectLst/>
                <a:latin typeface="Arial" panose="020B0604020202020204" pitchFamily="34" charset="0"/>
                <a:ea typeface="BFU Suisse" panose="020B0504000000000000" pitchFamily="34" charset="-78"/>
                <a:cs typeface="Arial" panose="020B0604020202020204" pitchFamily="34" charset="0"/>
              </a:rPr>
              <a:t>Ein </a:t>
            </a:r>
            <a:r>
              <a:rPr lang="de-CH" sz="1800" err="1">
                <a:effectLst/>
                <a:latin typeface="Arial" panose="020B0604020202020204" pitchFamily="34" charset="0"/>
                <a:ea typeface="BFU Suisse" panose="020B0504000000000000" pitchFamily="34" charset="-78"/>
                <a:cs typeface="Arial" panose="020B0604020202020204" pitchFamily="34" charset="0"/>
              </a:rPr>
              <a:t>Pedibus</a:t>
            </a:r>
            <a:r>
              <a:rPr lang="de-CH" sz="1800">
                <a:effectLst/>
                <a:latin typeface="Arial" panose="020B0604020202020204" pitchFamily="34" charset="0"/>
                <a:ea typeface="BFU Suisse" panose="020B0504000000000000" pitchFamily="34" charset="-78"/>
                <a:cs typeface="Arial" panose="020B0604020202020204" pitchFamily="34" charset="0"/>
              </a:rPr>
              <a:t> ist bis zu 4-mal am Tag unterwegs – an bis zu 5 Tagen pro Woche.</a:t>
            </a:r>
          </a:p>
          <a:p>
            <a:pPr>
              <a:lnSpc>
                <a:spcPts val="1260"/>
              </a:lnSpc>
            </a:pPr>
            <a:r>
              <a:rPr lang="de-CH" sz="1800">
                <a:effectLst/>
                <a:latin typeface="Arial" panose="020B0604020202020204" pitchFamily="34" charset="0"/>
                <a:ea typeface="BFU Suisse" panose="020B0504000000000000" pitchFamily="34" charset="-78"/>
                <a:cs typeface="Arial" panose="020B0604020202020204" pitchFamily="34" charset="0"/>
              </a:rPr>
              <a:t>Mit dem </a:t>
            </a:r>
            <a:r>
              <a:rPr lang="de-CH" sz="1800" err="1">
                <a:effectLst/>
                <a:latin typeface="Arial" panose="020B0604020202020204" pitchFamily="34" charset="0"/>
                <a:ea typeface="BFU Suisse" panose="020B0504000000000000" pitchFamily="34" charset="-78"/>
                <a:cs typeface="Arial" panose="020B0604020202020204" pitchFamily="34" charset="0"/>
              </a:rPr>
              <a:t>Pedibus</a:t>
            </a:r>
            <a:r>
              <a:rPr lang="de-CH" sz="1800">
                <a:effectLst/>
                <a:latin typeface="Arial" panose="020B0604020202020204" pitchFamily="34" charset="0"/>
                <a:ea typeface="BFU Suisse" panose="020B0504000000000000" pitchFamily="34" charset="-78"/>
                <a:cs typeface="Arial" panose="020B0604020202020204" pitchFamily="34" charset="0"/>
              </a:rPr>
              <a:t> üben die Kinder unter Aufsicht, sich im Verkehr sicher zu verhalten. So lässt die erwachsene Begleitperson die Kinder mit der Zeit im Turnus die Führung übernehmen – von hinten kontrolliert sie, dass sich die Kinder korrekt und sicher verhalten.</a:t>
            </a:r>
          </a:p>
          <a:p>
            <a:pPr>
              <a:lnSpc>
                <a:spcPts val="1260"/>
              </a:lnSpc>
              <a:spcAft>
                <a:spcPts val="600"/>
              </a:spcAft>
            </a:pPr>
            <a:r>
              <a:rPr lang="de-CH" sz="1800">
                <a:effectLst/>
                <a:latin typeface="Arial" panose="020B0604020202020204" pitchFamily="34" charset="0"/>
                <a:ea typeface="BFU Suisse" panose="020B0504000000000000" pitchFamily="34" charset="-78"/>
                <a:cs typeface="Arial" panose="020B0604020202020204" pitchFamily="34" charset="0"/>
              </a:rPr>
              <a:t>Quelle: VCS </a:t>
            </a:r>
          </a:p>
        </p:txBody>
      </p:sp>
      <p:sp>
        <p:nvSpPr>
          <p:cNvPr id="4" name="Foliennummernplatzhalter 3"/>
          <p:cNvSpPr>
            <a:spLocks noGrp="1"/>
          </p:cNvSpPr>
          <p:nvPr>
            <p:ph type="sldNum" sz="quarter" idx="5"/>
          </p:nvPr>
        </p:nvSpPr>
        <p:spPr/>
        <p:txBody>
          <a:bodyPr/>
          <a:lstStyle/>
          <a:p>
            <a:fld id="{FFBBAE35-340C-49F8-9D02-C5E3C167DF54}" type="slidenum">
              <a:rPr lang="de-CH" smtClean="0"/>
              <a:pPr/>
              <a:t>16</a:t>
            </a:fld>
            <a:endParaRPr lang="de-CH"/>
          </a:p>
        </p:txBody>
      </p:sp>
    </p:spTree>
    <p:extLst>
      <p:ext uri="{BB962C8B-B14F-4D97-AF65-F5344CB8AC3E}">
        <p14:creationId xmlns:p14="http://schemas.microsoft.com/office/powerpoint/2010/main" val="3513330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pPr>
            <a:r>
              <a:rPr lang="de-DE" sz="1800">
                <a:effectLst/>
                <a:latin typeface="Arial" panose="020B0604020202020204" pitchFamily="34" charset="0"/>
                <a:ea typeface="BFU Suisse" panose="020B0504000000000000" pitchFamily="34" charset="-78"/>
                <a:cs typeface="Arial" panose="020B0604020202020204" pitchFamily="34" charset="0"/>
              </a:rPr>
              <a:t>Gemeinden und Kantone sind verpflichtet, das </a:t>
            </a:r>
            <a:r>
              <a:rPr lang="de-DE" sz="1800" err="1">
                <a:effectLst/>
                <a:latin typeface="Arial" panose="020B0604020202020204" pitchFamily="34" charset="0"/>
                <a:ea typeface="BFU Suisse" panose="020B0504000000000000" pitchFamily="34" charset="-78"/>
                <a:cs typeface="Arial" panose="020B0604020202020204" pitchFamily="34" charset="0"/>
              </a:rPr>
              <a:t>Strassennetz</a:t>
            </a:r>
            <a:r>
              <a:rPr lang="de-DE" sz="1800">
                <a:effectLst/>
                <a:latin typeface="Arial" panose="020B0604020202020204" pitchFamily="34" charset="0"/>
                <a:ea typeface="BFU Suisse" panose="020B0504000000000000" pitchFamily="34" charset="-78"/>
                <a:cs typeface="Arial" panose="020B0604020202020204" pitchFamily="34" charset="0"/>
              </a:rPr>
              <a:t> für alle Verkehrsteilnehmenden sicher und zumutbar zu gestalten. Das kann auch bedeuten, die Schülerinnen und Schüler mit einem Schulbus zu transportieren oder die Unterrichtszeiten auf die Ankunfts- und Abfahrtszeiten des öffentlichen Verkehrs abzustimmen. Die Schulwegsicherheit sollte also ein Teil der gesamten Verkehrssicherheitsplanung einer Gemeinde sein.</a:t>
            </a:r>
            <a:endParaRPr lang="de-CH" sz="1800">
              <a:effectLst/>
              <a:latin typeface="Arial" panose="020B0604020202020204" pitchFamily="34" charset="0"/>
              <a:ea typeface="BFU Suisse" panose="020B0504000000000000" pitchFamily="34" charset="-78"/>
              <a:cs typeface="Arial" panose="020B0604020202020204" pitchFamily="34" charset="0"/>
            </a:endParaRPr>
          </a:p>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17</a:t>
            </a:fld>
            <a:endParaRPr lang="de-CH"/>
          </a:p>
        </p:txBody>
      </p:sp>
    </p:spTree>
    <p:extLst>
      <p:ext uri="{BB962C8B-B14F-4D97-AF65-F5344CB8AC3E}">
        <p14:creationId xmlns:p14="http://schemas.microsoft.com/office/powerpoint/2010/main" val="92204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18</a:t>
            </a:fld>
            <a:endParaRPr lang="de-CH"/>
          </a:p>
        </p:txBody>
      </p:sp>
    </p:spTree>
    <p:extLst>
      <p:ext uri="{BB962C8B-B14F-4D97-AF65-F5344CB8AC3E}">
        <p14:creationId xmlns:p14="http://schemas.microsoft.com/office/powerpoint/2010/main" val="200316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r>
              <a:rPr lang="de-CH" sz="1800" dirty="0">
                <a:effectLst/>
                <a:latin typeface="Arial" panose="020B0604020202020204" pitchFamily="34" charset="0"/>
                <a:ea typeface="BFU Suisse" panose="020B0504000000000000" pitchFamily="34" charset="-78"/>
                <a:cs typeface="Arial" panose="020B0604020202020204" pitchFamily="34" charset="0"/>
              </a:rPr>
              <a:t>Für Kinder ist der Schulweg ein abwechslungsreiches und unvergessliches Erlebnis. Er bietet die Möglichkeit, andere Gleichaltrige kennenzulernen, trägt zur Sozialisierung und Entwicklung bei und dient der Bewegungsförderung.</a:t>
            </a:r>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2</a:t>
            </a:fld>
            <a:endParaRPr lang="de-CH"/>
          </a:p>
        </p:txBody>
      </p:sp>
    </p:spTree>
    <p:extLst>
      <p:ext uri="{BB962C8B-B14F-4D97-AF65-F5344CB8AC3E}">
        <p14:creationId xmlns:p14="http://schemas.microsoft.com/office/powerpoint/2010/main" val="254029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pPr>
              <a:lnSpc>
                <a:spcPts val="1260"/>
              </a:lnSpc>
              <a:spcAft>
                <a:spcPts val="600"/>
              </a:spcAft>
            </a:pPr>
            <a:r>
              <a:rPr lang="de-DE" sz="1800">
                <a:effectLst/>
                <a:latin typeface="Arial" panose="020B0604020202020204" pitchFamily="34" charset="0"/>
                <a:ea typeface="BFU Suisse" panose="020B0504000000000000" pitchFamily="34" charset="-78"/>
                <a:cs typeface="Arial" panose="020B0604020202020204" pitchFamily="34" charset="0"/>
              </a:rPr>
              <a:t>Im Durchschnitt wurden in den letzten fünf Jahren etwa 370 Kinder im Alter von 4 bis 14 Jahren Opfer eines Unfalls auf dem Schulweg. Die meisten wurden leicht verletzt. 50 wurden schwer verletzt und 1 Kind tödlich verwundet. Diese Grafik zeigt, mit welchen Verkehrsmitteln diese Kinder unterwegs waren. Ab einem Alter von etwa 10 Jahren nehmen Velounfälle zu, ab dem 12. Lebensjahr dominieren diese.</a:t>
            </a:r>
            <a:endParaRPr lang="de-CH" sz="1800">
              <a:effectLst/>
              <a:latin typeface="Arial" panose="020B0604020202020204" pitchFamily="34" charset="0"/>
              <a:ea typeface="BFU Suisse" panose="020B0504000000000000" pitchFamily="34" charset="-78"/>
              <a:cs typeface="Arial" panose="020B0604020202020204" pitchFamily="34" charset="0"/>
            </a:endParaRPr>
          </a:p>
        </p:txBody>
      </p:sp>
      <p:sp>
        <p:nvSpPr>
          <p:cNvPr id="4" name="Foliennummernplatzhalter 3"/>
          <p:cNvSpPr>
            <a:spLocks noGrp="1"/>
          </p:cNvSpPr>
          <p:nvPr>
            <p:ph type="sldNum" sz="quarter" idx="5"/>
          </p:nvPr>
        </p:nvSpPr>
        <p:spPr/>
        <p:txBody>
          <a:bodyPr/>
          <a:lstStyle/>
          <a:p>
            <a:fld id="{FFBBAE35-340C-49F8-9D02-C5E3C167DF54}" type="slidenum">
              <a:rPr lang="de-CH" smtClean="0"/>
              <a:pPr/>
              <a:t>3</a:t>
            </a:fld>
            <a:endParaRPr lang="de-CH"/>
          </a:p>
        </p:txBody>
      </p:sp>
    </p:spTree>
    <p:extLst>
      <p:ext uri="{BB962C8B-B14F-4D97-AF65-F5344CB8AC3E}">
        <p14:creationId xmlns:p14="http://schemas.microsoft.com/office/powerpoint/2010/main" val="184918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gn="just">
              <a:lnSpc>
                <a:spcPts val="1260"/>
              </a:lnSpc>
            </a:pPr>
            <a:r>
              <a:rPr lang="de-DE" sz="1800" dirty="0">
                <a:effectLst/>
                <a:latin typeface="Arial" panose="020B0604020202020204" pitchFamily="34" charset="0"/>
                <a:ea typeface="BFU Suisse" panose="020B0504000000000000" pitchFamily="34" charset="-78"/>
                <a:cs typeface="Arial" panose="020B0604020202020204" pitchFamily="34" charset="0"/>
              </a:rPr>
              <a:t>Verantwortlich für den Schulweg sind eine Reihe von Akteuren. </a:t>
            </a:r>
            <a:endParaRPr lang="de-CH" sz="1800" dirty="0">
              <a:effectLst/>
              <a:latin typeface="Arial" panose="020B0604020202020204" pitchFamily="34" charset="0"/>
              <a:ea typeface="BFU Suisse" panose="020B0504000000000000" pitchFamily="34" charset="-78"/>
              <a:cs typeface="Arial" panose="020B0604020202020204" pitchFamily="34" charset="0"/>
            </a:endParaRPr>
          </a:p>
          <a:p>
            <a:pPr algn="just">
              <a:lnSpc>
                <a:spcPts val="1260"/>
              </a:lnSpc>
            </a:pPr>
            <a:r>
              <a:rPr lang="de-DE" sz="1800" dirty="0">
                <a:effectLst/>
                <a:latin typeface="Arial" panose="020B0604020202020204" pitchFamily="34" charset="0"/>
                <a:ea typeface="BFU Suisse" panose="020B0504000000000000" pitchFamily="34" charset="-78"/>
                <a:cs typeface="Arial" panose="020B0604020202020204" pitchFamily="34" charset="0"/>
              </a:rPr>
              <a:t>Wer ist verantwortlich, wenn auf dem Schulweg etwas passiert (Unfall, Schaden usw.)? Auf dem Schulweg sind die Kinder grundsätzlich in der Verantwortung und Obhut der Eltern. Es gibt jedoch einige Ausnahmen. </a:t>
            </a:r>
            <a:endParaRPr lang="de-CH" sz="1800" dirty="0">
              <a:effectLst/>
              <a:latin typeface="Arial" panose="020B0604020202020204" pitchFamily="34" charset="0"/>
              <a:ea typeface="BFU Suisse" panose="020B0504000000000000" pitchFamily="34" charset="-78"/>
              <a:cs typeface="Arial" panose="020B0604020202020204" pitchFamily="34" charset="0"/>
            </a:endParaRPr>
          </a:p>
          <a:p>
            <a:pPr algn="just">
              <a:lnSpc>
                <a:spcPts val="1260"/>
              </a:lnSpc>
            </a:pPr>
            <a:r>
              <a:rPr lang="de-DE" sz="1800" dirty="0">
                <a:effectLst/>
                <a:latin typeface="Arial" panose="020B0604020202020204" pitchFamily="34" charset="0"/>
                <a:ea typeface="BFU Suisse" panose="020B0504000000000000" pitchFamily="34" charset="-78"/>
                <a:cs typeface="Arial" panose="020B0604020202020204" pitchFamily="34" charset="0"/>
              </a:rPr>
              <a:t>Wenn der Schulweg für die Kinder zu lang oder zu beschwerlich ist oder unzumutbare Gefahren birgt, haben die zuständigen Behörden (Gemeinde, Schule usw.) bestimmte Pflichten, wie z. B. die Organisation eines Schultransports. Sie sind dann für die Kinder verantwortlich. Dennoch ist es nicht möglich, sich von vornherein und generell zur Frage der Haftung bei Unfällen oder Schäden zu </a:t>
            </a:r>
            <a:r>
              <a:rPr lang="de-DE" sz="1800" dirty="0" err="1">
                <a:effectLst/>
                <a:latin typeface="Arial" panose="020B0604020202020204" pitchFamily="34" charset="0"/>
                <a:ea typeface="BFU Suisse" panose="020B0504000000000000" pitchFamily="34" charset="-78"/>
                <a:cs typeface="Arial" panose="020B0604020202020204" pitchFamily="34" charset="0"/>
              </a:rPr>
              <a:t>äussern</a:t>
            </a:r>
            <a:r>
              <a:rPr lang="de-DE" sz="1800" dirty="0">
                <a:effectLst/>
                <a:latin typeface="Arial" panose="020B0604020202020204" pitchFamily="34" charset="0"/>
                <a:ea typeface="BFU Suisse" panose="020B0504000000000000" pitchFamily="34" charset="-78"/>
                <a:cs typeface="Arial" panose="020B0604020202020204" pitchFamily="34" charset="0"/>
              </a:rPr>
              <a:t>. Dies hängt von den Umständen des Einzelfalls ab. Es geht also darum, wie sich die beteiligten Personen verhalten haben und wer den Unfall verursacht hat. </a:t>
            </a:r>
            <a:endParaRPr lang="de-CH" sz="1800" dirty="0">
              <a:effectLst/>
              <a:latin typeface="Arial" panose="020B0604020202020204" pitchFamily="34" charset="0"/>
              <a:ea typeface="BFU Suisse" panose="020B0504000000000000" pitchFamily="34" charset="-78"/>
              <a:cs typeface="Arial" panose="020B0604020202020204" pitchFamily="34" charset="0"/>
            </a:endParaRPr>
          </a:p>
          <a:p>
            <a:pPr>
              <a:lnSpc>
                <a:spcPts val="1260"/>
              </a:lnSpc>
              <a:spcAft>
                <a:spcPts val="600"/>
              </a:spcAft>
            </a:pPr>
            <a:r>
              <a:rPr lang="de-DE" sz="1800" dirty="0">
                <a:effectLst/>
                <a:latin typeface="Arial" panose="020B0604020202020204" pitchFamily="34" charset="0"/>
                <a:ea typeface="BFU Suisse" panose="020B0504000000000000" pitchFamily="34" charset="-78"/>
                <a:cs typeface="Arial" panose="020B0604020202020204" pitchFamily="34" charset="0"/>
              </a:rPr>
              <a:t>Wichtig ist die Zusammenarbeit. Diese trägt </a:t>
            </a:r>
            <a:r>
              <a:rPr lang="de-DE" sz="1800" dirty="0" err="1">
                <a:effectLst/>
                <a:latin typeface="Arial" panose="020B0604020202020204" pitchFamily="34" charset="0"/>
                <a:ea typeface="BFU Suisse" panose="020B0504000000000000" pitchFamily="34" charset="-78"/>
                <a:cs typeface="Arial" panose="020B0604020202020204" pitchFamily="34" charset="0"/>
              </a:rPr>
              <a:t>massgeblich</a:t>
            </a:r>
            <a:r>
              <a:rPr lang="de-DE" sz="1800" dirty="0">
                <a:effectLst/>
                <a:latin typeface="Arial" panose="020B0604020202020204" pitchFamily="34" charset="0"/>
                <a:ea typeface="BFU Suisse" panose="020B0504000000000000" pitchFamily="34" charset="-78"/>
                <a:cs typeface="Arial" panose="020B0604020202020204" pitchFamily="34" charset="0"/>
              </a:rPr>
              <a:t> dazu bei, dass Kinder den Schulweg erfolgreich zurücklegen.</a:t>
            </a:r>
            <a:endParaRPr lang="de-CH" sz="1800" dirty="0">
              <a:effectLst/>
              <a:latin typeface="Arial" panose="020B0604020202020204" pitchFamily="34" charset="0"/>
              <a:ea typeface="BFU Suisse" panose="020B0504000000000000" pitchFamily="34" charset="-78"/>
              <a:cs typeface="Arial" panose="020B0604020202020204" pitchFamily="34" charset="0"/>
            </a:endParaRPr>
          </a:p>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FFBBAE35-340C-49F8-9D02-C5E3C167DF54}" type="slidenum">
              <a:rPr lang="de-CH" smtClean="0"/>
              <a:pPr/>
              <a:t>5</a:t>
            </a:fld>
            <a:endParaRPr lang="de-CH"/>
          </a:p>
        </p:txBody>
      </p:sp>
    </p:spTree>
    <p:extLst>
      <p:ext uri="{BB962C8B-B14F-4D97-AF65-F5344CB8AC3E}">
        <p14:creationId xmlns:p14="http://schemas.microsoft.com/office/powerpoint/2010/main" val="4152803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spcAft>
                <a:spcPts val="600"/>
              </a:spcAft>
            </a:pPr>
            <a:r>
              <a:rPr lang="de-DE" sz="1800" dirty="0">
                <a:effectLst/>
                <a:latin typeface="Arial" panose="020B0604020202020204" pitchFamily="34" charset="0"/>
                <a:ea typeface="BFU Suisse" panose="020B0504000000000000" pitchFamily="34" charset="-78"/>
                <a:cs typeface="Arial" panose="020B0604020202020204" pitchFamily="34" charset="0"/>
              </a:rPr>
              <a:t>Wichtig dabei ist die Zusammenarbeit und der Austausch zwischen den involvierten Personen und Institutionen.</a:t>
            </a:r>
            <a:endParaRPr lang="de-CH" sz="1800" dirty="0">
              <a:effectLst/>
              <a:latin typeface="Arial" panose="020B0604020202020204" pitchFamily="34" charset="0"/>
              <a:ea typeface="BFU Suisse" panose="020B0504000000000000" pitchFamily="34" charset="-78"/>
              <a:cs typeface="Arial" panose="020B0604020202020204" pitchFamily="34" charset="0"/>
            </a:endParaRPr>
          </a:p>
        </p:txBody>
      </p:sp>
      <p:sp>
        <p:nvSpPr>
          <p:cNvPr id="4" name="Foliennummernplatzhalter 3"/>
          <p:cNvSpPr>
            <a:spLocks noGrp="1"/>
          </p:cNvSpPr>
          <p:nvPr>
            <p:ph type="sldNum" sz="quarter" idx="5"/>
          </p:nvPr>
        </p:nvSpPr>
        <p:spPr/>
        <p:txBody>
          <a:bodyPr/>
          <a:lstStyle/>
          <a:p>
            <a:fld id="{FFBBAE35-340C-49F8-9D02-C5E3C167DF54}" type="slidenum">
              <a:rPr lang="de-CH" smtClean="0"/>
              <a:pPr/>
              <a:t>6</a:t>
            </a:fld>
            <a:endParaRPr lang="de-CH"/>
          </a:p>
        </p:txBody>
      </p:sp>
    </p:spTree>
    <p:extLst>
      <p:ext uri="{BB962C8B-B14F-4D97-AF65-F5344CB8AC3E}">
        <p14:creationId xmlns:p14="http://schemas.microsoft.com/office/powerpoint/2010/main" val="127352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pPr>
            <a:r>
              <a:rPr lang="de-CH" sz="1800" dirty="0">
                <a:effectLst/>
                <a:latin typeface="Arial" panose="020B0604020202020204" pitchFamily="34" charset="0"/>
                <a:ea typeface="BFU Suisse" panose="020B0504000000000000" pitchFamily="34" charset="-78"/>
                <a:cs typeface="Arial" panose="020B0604020202020204" pitchFamily="34" charset="0"/>
              </a:rPr>
              <a:t>Gerade von kleinen Kindern dürfen wir nicht erwarten, dass sie sich jederzeit richtig und sicher im Strassenverkehr bewegen. Denn die sichere Verkehrsteilnahme erfordert eine Menge an Leistungsfähigkeit. Diese entwickelt sich bei Kindern noch. Risiken bei Kindern sind u. a. die Grösse, das eingeschränkte Sichtfeld, die noch nicht ausgereifte Gefahrenwahrnehmung, die Überforderung, Geschwindigkeit und Distanzen richtig einzuschätzen, sowie die kindliche Verspieltheit.</a:t>
            </a:r>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8</a:t>
            </a:fld>
            <a:endParaRPr lang="de-CH"/>
          </a:p>
        </p:txBody>
      </p:sp>
    </p:spTree>
    <p:extLst>
      <p:ext uri="{BB962C8B-B14F-4D97-AF65-F5344CB8AC3E}">
        <p14:creationId xmlns:p14="http://schemas.microsoft.com/office/powerpoint/2010/main" val="316158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pPr>
            <a:r>
              <a:rPr lang="de-DE" sz="1800">
                <a:effectLst/>
                <a:latin typeface="Arial" panose="020B0604020202020204" pitchFamily="34" charset="0"/>
                <a:ea typeface="BFU Suisse" panose="020B0504000000000000" pitchFamily="34" charset="-78"/>
                <a:cs typeface="Arial" panose="020B0604020202020204" pitchFamily="34" charset="0"/>
              </a:rPr>
              <a:t>Der Schulweg muss gut vorbereitet sein. Als Elternteil oder Person, die für ein Kind verantwortlich ist, können Sie viel tun:</a:t>
            </a:r>
            <a:endParaRPr lang="de-CH" sz="1800">
              <a:effectLst/>
              <a:latin typeface="Arial" panose="020B0604020202020204" pitchFamily="34" charset="0"/>
              <a:ea typeface="BFU Suisse" panose="020B0504000000000000" pitchFamily="34" charset="-78"/>
              <a:cs typeface="Arial" panose="020B0604020202020204" pitchFamily="34" charset="0"/>
            </a:endParaRPr>
          </a:p>
          <a:p>
            <a:pPr>
              <a:lnSpc>
                <a:spcPts val="1260"/>
              </a:lnSpc>
            </a:pPr>
            <a:r>
              <a:rPr lang="de-DE" sz="1800">
                <a:effectLst/>
                <a:latin typeface="Arial" panose="020B0604020202020204" pitchFamily="34" charset="0"/>
                <a:ea typeface="BFU Suisse" panose="020B0504000000000000" pitchFamily="34" charset="-78"/>
                <a:cs typeface="Arial" panose="020B0604020202020204" pitchFamily="34" charset="0"/>
              </a:rPr>
              <a:t>Gehen Sie den Schulweg mit dem Kind, damit es üben kann. </a:t>
            </a:r>
            <a:endParaRPr lang="de-CH" sz="1800">
              <a:effectLst/>
              <a:latin typeface="Arial" panose="020B0604020202020204" pitchFamily="34" charset="0"/>
              <a:ea typeface="BFU Suisse" panose="020B0504000000000000" pitchFamily="34" charset="-78"/>
              <a:cs typeface="Arial" panose="020B0604020202020204" pitchFamily="34" charset="0"/>
            </a:endParaRPr>
          </a:p>
          <a:p>
            <a:pPr>
              <a:lnSpc>
                <a:spcPts val="1260"/>
              </a:lnSpc>
            </a:pPr>
            <a:r>
              <a:rPr lang="de-DE" sz="1800">
                <a:effectLst/>
                <a:latin typeface="Arial" panose="020B0604020202020204" pitchFamily="34" charset="0"/>
                <a:ea typeface="BFU Suisse" panose="020B0504000000000000" pitchFamily="34" charset="-78"/>
                <a:cs typeface="Arial" panose="020B0604020202020204" pitchFamily="34" charset="0"/>
              </a:rPr>
              <a:t>Wählen Sie den sichersten Weg. Dies ist nicht immer der kürzeste Weg. Fragen Sie in der Gemeinde nach, ob es Empfehlungen gibt, z. B. einen Schulmobilitätsplan.</a:t>
            </a:r>
            <a:endParaRPr lang="de-CH" sz="1800">
              <a:effectLst/>
              <a:latin typeface="Arial" panose="020B0604020202020204" pitchFamily="34" charset="0"/>
              <a:ea typeface="BFU Suisse" panose="020B0504000000000000" pitchFamily="34" charset="-78"/>
              <a:cs typeface="Arial" panose="020B0604020202020204" pitchFamily="34" charset="0"/>
            </a:endParaRPr>
          </a:p>
          <a:p>
            <a:pPr>
              <a:lnSpc>
                <a:spcPts val="1260"/>
              </a:lnSpc>
              <a:spcAft>
                <a:spcPts val="600"/>
              </a:spcAft>
            </a:pPr>
            <a:r>
              <a:rPr lang="de-DE" sz="1800">
                <a:effectLst/>
                <a:latin typeface="Arial" panose="020B0604020202020204" pitchFamily="34" charset="0"/>
                <a:ea typeface="BFU Suisse" panose="020B0504000000000000" pitchFamily="34" charset="-78"/>
                <a:cs typeface="Arial" panose="020B0604020202020204" pitchFamily="34" charset="0"/>
              </a:rPr>
              <a:t>Planen Sie genügend Zeit ein, damit Ihr Kind den Weg in Ruhe zurücklegen kann.</a:t>
            </a:r>
            <a:endParaRPr lang="de-CH" sz="1800">
              <a:effectLst/>
              <a:latin typeface="Arial" panose="020B0604020202020204" pitchFamily="34" charset="0"/>
              <a:ea typeface="BFU Suisse" panose="020B0504000000000000" pitchFamily="34" charset="-78"/>
              <a:cs typeface="Arial" panose="020B0604020202020204" pitchFamily="34" charset="0"/>
            </a:endParaRPr>
          </a:p>
        </p:txBody>
      </p:sp>
      <p:sp>
        <p:nvSpPr>
          <p:cNvPr id="4" name="Foliennummernplatzhalter 3"/>
          <p:cNvSpPr>
            <a:spLocks noGrp="1"/>
          </p:cNvSpPr>
          <p:nvPr>
            <p:ph type="sldNum" sz="quarter" idx="5"/>
          </p:nvPr>
        </p:nvSpPr>
        <p:spPr/>
        <p:txBody>
          <a:bodyPr/>
          <a:lstStyle/>
          <a:p>
            <a:fld id="{FFBBAE35-340C-49F8-9D02-C5E3C167DF54}" type="slidenum">
              <a:rPr lang="de-CH" smtClean="0"/>
              <a:pPr/>
              <a:t>10</a:t>
            </a:fld>
            <a:endParaRPr lang="de-CH"/>
          </a:p>
        </p:txBody>
      </p:sp>
    </p:spTree>
    <p:extLst>
      <p:ext uri="{BB962C8B-B14F-4D97-AF65-F5344CB8AC3E}">
        <p14:creationId xmlns:p14="http://schemas.microsoft.com/office/powerpoint/2010/main" val="20469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spcAft>
                <a:spcPts val="600"/>
              </a:spcAft>
            </a:pPr>
            <a:r>
              <a:rPr lang="de-CH" sz="1800" dirty="0">
                <a:effectLst/>
                <a:latin typeface="Arial" panose="020B0604020202020204" pitchFamily="34" charset="0"/>
                <a:ea typeface="BFU Suisse" panose="020B0504000000000000" pitchFamily="34" charset="-78"/>
                <a:cs typeface="Arial" panose="020B0604020202020204" pitchFamily="34" charset="0"/>
              </a:rPr>
              <a:t>Nebst Leuchtbändel oder Leuchtweste sind helle und leuchtende Kleider und reflektierende Materialien, z. B. an Schuhen, Jacken oder Rucksäcken, sinnvoll.  So werden die Kinder im Strassenverkehr besser gesehen. Sichtbarkeit schützt von Unfällen.</a:t>
            </a:r>
          </a:p>
          <a:p>
            <a:endParaRPr lang="de-CH" dirty="0"/>
          </a:p>
          <a:p>
            <a:endParaRPr lang="de-CH" dirty="0"/>
          </a:p>
        </p:txBody>
      </p:sp>
      <p:sp>
        <p:nvSpPr>
          <p:cNvPr id="4" name="Foliennummernplatzhalter 3"/>
          <p:cNvSpPr>
            <a:spLocks noGrp="1"/>
          </p:cNvSpPr>
          <p:nvPr>
            <p:ph type="sldNum" sz="quarter" idx="5"/>
          </p:nvPr>
        </p:nvSpPr>
        <p:spPr/>
        <p:txBody>
          <a:bodyPr/>
          <a:lstStyle/>
          <a:p>
            <a:fld id="{FFBBAE35-340C-49F8-9D02-C5E3C167DF54}" type="slidenum">
              <a:rPr lang="de-CH" smtClean="0"/>
              <a:pPr/>
              <a:t>11</a:t>
            </a:fld>
            <a:endParaRPr lang="de-CH"/>
          </a:p>
        </p:txBody>
      </p:sp>
    </p:spTree>
    <p:extLst>
      <p:ext uri="{BB962C8B-B14F-4D97-AF65-F5344CB8AC3E}">
        <p14:creationId xmlns:p14="http://schemas.microsoft.com/office/powerpoint/2010/main" val="285857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spcAft>
                <a:spcPts val="600"/>
              </a:spcAft>
            </a:pPr>
            <a:r>
              <a:rPr lang="de-CH" sz="1800">
                <a:effectLst/>
                <a:latin typeface="Arial" panose="020B0604020202020204" pitchFamily="34" charset="0"/>
                <a:ea typeface="BFU Suisse" panose="020B0504000000000000" pitchFamily="34" charset="-78"/>
                <a:cs typeface="Arial" panose="020B0604020202020204" pitchFamily="34" charset="0"/>
              </a:rPr>
              <a:t>Das Auto sollte nur im Ausnahmefall in Betracht gezogen werden. Der vermehrte Verkehr rund um die Schule kann für andere Kinder gefährlich werden. Zudem kann Ihr Kind im Auto das sichere Verhalten im Strassenverkehr nicht erlernen.</a:t>
            </a:r>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12</a:t>
            </a:fld>
            <a:endParaRPr lang="de-CH"/>
          </a:p>
        </p:txBody>
      </p:sp>
    </p:spTree>
    <p:extLst>
      <p:ext uri="{BB962C8B-B14F-4D97-AF65-F5344CB8AC3E}">
        <p14:creationId xmlns:p14="http://schemas.microsoft.com/office/powerpoint/2010/main" val="1180089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a:t>Datum, Untertitel</a:t>
            </a:r>
            <a:endParaRPr lang="de-CH"/>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a:t>Vorname Name</a:t>
            </a:r>
            <a:endParaRPr lang="de-CH"/>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Mastertitelformat bearbeiten</a:t>
            </a:r>
            <a:endParaRPr lang="de-CH"/>
          </a:p>
        </p:txBody>
      </p:sp>
      <p:sp>
        <p:nvSpPr>
          <p:cNvPr id="7" name="Datumsplatzhalter 6"/>
          <p:cNvSpPr>
            <a:spLocks noGrp="1"/>
          </p:cNvSpPr>
          <p:nvPr>
            <p:ph type="dt" sz="half" idx="10"/>
          </p:nvPr>
        </p:nvSpPr>
        <p:spPr/>
        <p:txBody>
          <a:bodyPr/>
          <a:lstStyle/>
          <a:p>
            <a:fld id="{797508EF-BC50-4D60-B6CE-A9AC4D311CD5}"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Mastertitelformat bearbeiten</a:t>
            </a:r>
            <a:endParaRPr lang="de-CH"/>
          </a:p>
        </p:txBody>
      </p:sp>
      <p:sp>
        <p:nvSpPr>
          <p:cNvPr id="7" name="Datumsplatzhalter 6"/>
          <p:cNvSpPr>
            <a:spLocks noGrp="1"/>
          </p:cNvSpPr>
          <p:nvPr>
            <p:ph type="dt" sz="half" idx="10"/>
          </p:nvPr>
        </p:nvSpPr>
        <p:spPr/>
        <p:txBody>
          <a:bodyPr/>
          <a:lstStyle/>
          <a:p>
            <a:fld id="{929D3D3C-4007-495E-9327-B8C8F17808C3}"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Mastertitelformat bearbeiten</a:t>
            </a:r>
            <a:endParaRPr lang="de-CH"/>
          </a:p>
        </p:txBody>
      </p:sp>
      <p:sp>
        <p:nvSpPr>
          <p:cNvPr id="7" name="Datumsplatzhalter 6"/>
          <p:cNvSpPr>
            <a:spLocks noGrp="1"/>
          </p:cNvSpPr>
          <p:nvPr>
            <p:ph type="dt" sz="half" idx="10"/>
          </p:nvPr>
        </p:nvSpPr>
        <p:spPr/>
        <p:txBody>
          <a:bodyPr/>
          <a:lstStyle/>
          <a:p>
            <a:fld id="{34FEA9E7-7FBA-480E-922D-BD9929BB9AC0}"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Mastertitelformat bearbeiten</a:t>
            </a:r>
            <a:endParaRPr lang="de-CH"/>
          </a:p>
        </p:txBody>
      </p:sp>
      <p:sp>
        <p:nvSpPr>
          <p:cNvPr id="7" name="Datumsplatzhalter 6"/>
          <p:cNvSpPr>
            <a:spLocks noGrp="1"/>
          </p:cNvSpPr>
          <p:nvPr>
            <p:ph type="dt" sz="half" idx="10"/>
          </p:nvPr>
        </p:nvSpPr>
        <p:spPr/>
        <p:txBody>
          <a:bodyPr/>
          <a:lstStyle/>
          <a:p>
            <a:fld id="{F6D5014B-8DF3-429B-B1FB-299AB816A605}"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Mastertitelformat bearbeiten</a:t>
            </a:r>
            <a:endParaRPr lang="de-CH"/>
          </a:p>
        </p:txBody>
      </p:sp>
      <p:sp>
        <p:nvSpPr>
          <p:cNvPr id="7" name="Datumsplatzhalter 6"/>
          <p:cNvSpPr>
            <a:spLocks noGrp="1"/>
          </p:cNvSpPr>
          <p:nvPr>
            <p:ph type="dt" sz="half" idx="10"/>
          </p:nvPr>
        </p:nvSpPr>
        <p:spPr/>
        <p:txBody>
          <a:bodyPr/>
          <a:lstStyle/>
          <a:p>
            <a:fld id="{1713B3B8-9B61-4A63-BF49-52402585D702}"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Mastertitelformat bearbeiten</a:t>
            </a:r>
            <a:endParaRPr lang="de-CH"/>
          </a:p>
        </p:txBody>
      </p:sp>
      <p:sp>
        <p:nvSpPr>
          <p:cNvPr id="7" name="Datumsplatzhalter 6"/>
          <p:cNvSpPr>
            <a:spLocks noGrp="1"/>
          </p:cNvSpPr>
          <p:nvPr>
            <p:ph type="dt" sz="half" idx="10"/>
          </p:nvPr>
        </p:nvSpPr>
        <p:spPr/>
        <p:txBody>
          <a:bodyPr/>
          <a:lstStyle/>
          <a:p>
            <a:fld id="{83606572-6675-4575-8249-3DBD66997631}"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6" name="Datumsplatzhalter 5"/>
          <p:cNvSpPr>
            <a:spLocks noGrp="1"/>
          </p:cNvSpPr>
          <p:nvPr>
            <p:ph type="dt" sz="half" idx="10"/>
          </p:nvPr>
        </p:nvSpPr>
        <p:spPr/>
        <p:txBody>
          <a:bodyPr/>
          <a:lstStyle/>
          <a:p>
            <a:fld id="{D3F97B86-588C-4DAE-A536-24038FC38615}" type="datetime6">
              <a:rPr lang="de-CH" smtClean="0"/>
              <a:t>Januar 25</a:t>
            </a:fld>
            <a:endParaRPr lang="de-CH"/>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8" name="Foliennummernplatzhalter 7"/>
          <p:cNvSpPr>
            <a:spLocks noGrp="1"/>
          </p:cNvSpPr>
          <p:nvPr>
            <p:ph type="sldNum" sz="quarter" idx="12"/>
          </p:nvPr>
        </p:nvSpPr>
        <p:spPr/>
        <p:txBody>
          <a:bodyPr/>
          <a:lstStyle/>
          <a:p>
            <a:fld id="{442AD375-037F-43D0-B059-5172DA06796A}" type="slidenum">
              <a:rPr lang="de-CH" smtClean="0"/>
              <a:pPr/>
              <a:t>‹#›</a:t>
            </a:fld>
            <a:endParaRPr lang="de-CH"/>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Januar 25</a:t>
            </a:fld>
            <a:endParaRPr lang="de-CH"/>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7" name="Foliennummernplatzhalter 6"/>
          <p:cNvSpPr>
            <a:spLocks noGrp="1"/>
          </p:cNvSpPr>
          <p:nvPr>
            <p:ph type="sldNum" sz="quarter" idx="12"/>
          </p:nvPr>
        </p:nvSpPr>
        <p:spPr/>
        <p:txBody>
          <a:bodyPr/>
          <a:lstStyle/>
          <a:p>
            <a:fld id="{442AD375-037F-43D0-B059-5172DA06796A}" type="slidenum">
              <a:rPr lang="de-CH" smtClean="0"/>
              <a:pPr/>
              <a:t>‹#›</a:t>
            </a:fld>
            <a:endParaRPr lang="de-CH"/>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a:t>Untertitel, Datum</a:t>
            </a:r>
            <a:endParaRPr lang="de-CH"/>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a:t>Vorname Name</a:t>
            </a:r>
            <a:endParaRPr lang="de-CH"/>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a:solidFill>
                  <a:schemeClr val="bg1"/>
                </a:solidFill>
              </a:rPr>
              <a:t>Beratungsstelle für</a:t>
            </a:r>
          </a:p>
          <a:p>
            <a:pPr>
              <a:lnSpc>
                <a:spcPct val="128000"/>
              </a:lnSpc>
            </a:pPr>
            <a:r>
              <a:rPr lang="de-CH" sz="1000" spc="19" baseline="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a:solidFill>
                  <a:schemeClr val="bg1"/>
                </a:solidFill>
              </a:rPr>
              <a:t>Hodlerstrasse 5a, 3011 Bern</a:t>
            </a:r>
          </a:p>
          <a:p>
            <a:pPr>
              <a:lnSpc>
                <a:spcPct val="128000"/>
              </a:lnSpc>
            </a:pPr>
            <a:r>
              <a:rPr lang="nb-NO" sz="1000" spc="19" baseline="0">
                <a:solidFill>
                  <a:schemeClr val="bg1"/>
                </a:solidFill>
              </a:rPr>
              <a:t>info@bfu.ch bfu.ch</a:t>
            </a:r>
            <a:endParaRPr lang="de-CH" sz="1000" spc="19" baseline="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a:solidFill>
                  <a:schemeClr val="tx1"/>
                </a:solidFill>
              </a:rPr>
              <a:t>Beratungsstelle für</a:t>
            </a:r>
          </a:p>
          <a:p>
            <a:pPr>
              <a:lnSpc>
                <a:spcPct val="128000"/>
              </a:lnSpc>
            </a:pPr>
            <a:r>
              <a:rPr lang="de-CH" sz="1000" spc="19" baseline="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a:solidFill>
                  <a:schemeClr val="tx1"/>
                </a:solidFill>
              </a:rPr>
              <a:t>Hodlerstrasse 5a, 3011 Bern</a:t>
            </a:r>
          </a:p>
          <a:p>
            <a:pPr>
              <a:lnSpc>
                <a:spcPct val="128000"/>
              </a:lnSpc>
            </a:pPr>
            <a:r>
              <a:rPr lang="nb-NO" sz="1000" spc="19" baseline="0">
                <a:solidFill>
                  <a:schemeClr val="tx1"/>
                </a:solidFill>
              </a:rPr>
              <a:t>info@bfu.ch bfu.ch</a:t>
            </a:r>
            <a:endParaRPr lang="de-CH" sz="1000" spc="19" baseline="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a:t>Datum, Untertitel</a:t>
            </a:r>
            <a:endParaRPr lang="de-CH"/>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a:t>Vorname Name</a:t>
            </a:r>
            <a:endParaRPr lang="de-CH"/>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Keyword</a:t>
            </a:r>
            <a:endParaRPr lang="de-CH"/>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err="1"/>
              <a:t>Leadtext</a:t>
            </a:r>
            <a:r>
              <a:rPr lang="de-CH"/>
              <a:t> hinzufügen</a:t>
            </a:r>
          </a:p>
        </p:txBody>
      </p:sp>
      <p:sp>
        <p:nvSpPr>
          <p:cNvPr id="7" name="Datumsplatzhalter 6"/>
          <p:cNvSpPr>
            <a:spLocks noGrp="1"/>
          </p:cNvSpPr>
          <p:nvPr>
            <p:ph type="dt" sz="half" idx="10"/>
          </p:nvPr>
        </p:nvSpPr>
        <p:spPr/>
        <p:txBody>
          <a:bodyPr/>
          <a:lstStyle/>
          <a:p>
            <a:fld id="{D8F31102-7B90-4B07-9A4D-9563A707FDC6}"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p:nvPr>
        </p:nvSpPr>
        <p:spPr/>
        <p:txBody>
          <a:bodyPr/>
          <a:lstStyle>
            <a:lvl1pPr>
              <a:defRPr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070CA1B2-87F2-400A-A543-5485279C832B}"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88F22541-A9C1-4BE9-B7C6-48A51FA886F9}"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a:t>Textmasterformat </a:t>
            </a:r>
            <a:br>
              <a:rPr lang="de-DE"/>
            </a:br>
            <a:r>
              <a:rPr lang="de-DE"/>
              <a:t>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Januar 25</a:t>
            </a:fld>
            <a:endParaRPr lang="de-CH"/>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a:t>Titel der Präsentation - </a:t>
            </a:r>
            <a:r>
              <a:rPr lang="de-DE" err="1"/>
              <a:t>Fusszeile</a:t>
            </a:r>
            <a:r>
              <a:rPr lang="de-DE"/>
              <a:t> (einfügen über «Einfügen &gt; Kopf- und </a:t>
            </a:r>
            <a:r>
              <a:rPr lang="de-DE" err="1"/>
              <a:t>Fusszeile</a:t>
            </a:r>
            <a:r>
              <a:rPr lang="de-DE"/>
              <a:t>»)</a:t>
            </a:r>
            <a:endParaRPr lang="de-CH"/>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a:t>
            </a:fld>
            <a:endParaRPr lang="de-CH"/>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hyperlink" Target="https://www.bfu.ch/de/ratgeber/erste-schritte-im-strassenverkeh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hyperlink" Target="https://pedibus.ch/d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www.bfu.ch/de/strasse-verkehr/in-der-kindhei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bfu.ch/de/services/rechtsfragen/zumutbarer-schulweg"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svg"/><Relationship Id="rId18" Type="http://schemas.openxmlformats.org/officeDocument/2006/relationships/image" Target="../media/image20.png"/><Relationship Id="rId3" Type="http://schemas.openxmlformats.org/officeDocument/2006/relationships/image" Target="../media/image9.png"/><Relationship Id="rId21" Type="http://schemas.microsoft.com/office/2007/relationships/hdphoto" Target="../media/hdphoto6.wdp"/><Relationship Id="rId7" Type="http://schemas.microsoft.com/office/2007/relationships/hdphoto" Target="../media/hdphoto2.wdp"/><Relationship Id="rId12" Type="http://schemas.openxmlformats.org/officeDocument/2006/relationships/image" Target="../media/image15.png"/><Relationship Id="rId17" Type="http://schemas.openxmlformats.org/officeDocument/2006/relationships/image" Target="../media/image19.svg"/><Relationship Id="rId25" Type="http://schemas.openxmlformats.org/officeDocument/2006/relationships/image" Target="../media/image24.svg"/><Relationship Id="rId2" Type="http://schemas.openxmlformats.org/officeDocument/2006/relationships/notesSlide" Target="../notesSlides/notesSlide5.xml"/><Relationship Id="rId16" Type="http://schemas.openxmlformats.org/officeDocument/2006/relationships/image" Target="../media/image18.png"/><Relationship Id="rId20"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4.svg"/><Relationship Id="rId24" Type="http://schemas.openxmlformats.org/officeDocument/2006/relationships/image" Target="../media/image23.png"/><Relationship Id="rId5" Type="http://schemas.microsoft.com/office/2007/relationships/hdphoto" Target="../media/hdphoto1.wdp"/><Relationship Id="rId15" Type="http://schemas.microsoft.com/office/2007/relationships/hdphoto" Target="../media/hdphoto4.wdp"/><Relationship Id="rId23" Type="http://schemas.microsoft.com/office/2007/relationships/hdphoto" Target="../media/hdphoto7.wdp"/><Relationship Id="rId10" Type="http://schemas.openxmlformats.org/officeDocument/2006/relationships/image" Target="../media/image13.png"/><Relationship Id="rId19" Type="http://schemas.microsoft.com/office/2007/relationships/hdphoto" Target="../media/hdphoto5.wdp"/><Relationship Id="rId4" Type="http://schemas.openxmlformats.org/officeDocument/2006/relationships/image" Target="../media/image10.png"/><Relationship Id="rId9" Type="http://schemas.microsoft.com/office/2007/relationships/hdphoto" Target="../media/hdphoto3.wdp"/><Relationship Id="rId14" Type="http://schemas.openxmlformats.org/officeDocument/2006/relationships/image" Target="../media/image17.png"/><Relationship Id="rId22"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de-CH" dirty="0">
                <a:latin typeface="Arial" panose="020B0604020202020204" pitchFamily="34" charset="0"/>
                <a:cs typeface="Arial" panose="020B0604020202020204" pitchFamily="34" charset="0"/>
              </a:rPr>
              <a:t>Verkehrssicherheit auf dem Schulweg</a:t>
            </a:r>
          </a:p>
        </p:txBody>
      </p:sp>
      <p:sp>
        <p:nvSpPr>
          <p:cNvPr id="3" name="Untertitel 2">
            <a:extLst>
              <a:ext uri="{FF2B5EF4-FFF2-40B4-BE49-F238E27FC236}">
                <a16:creationId xmlns:a16="http://schemas.microsoft.com/office/drawing/2014/main" id="{4D248D13-5DFF-403A-97EA-D6895F86ADCF}"/>
              </a:ext>
            </a:extLst>
          </p:cNvPr>
          <p:cNvSpPr>
            <a:spLocks noGrp="1"/>
          </p:cNvSpPr>
          <p:nvPr>
            <p:ph type="subTitle" idx="1"/>
          </p:nvPr>
        </p:nvSpPr>
        <p:spPr/>
        <p:txBody>
          <a:bodyPr/>
          <a:lstStyle/>
          <a:p>
            <a:r>
              <a:rPr lang="de-CH" dirty="0">
                <a:latin typeface="Arial" panose="020B0604020202020204" pitchFamily="34" charset="0"/>
                <a:cs typeface="Arial" panose="020B0604020202020204" pitchFamily="34" charset="0"/>
              </a:rPr>
              <a:t>Elternabend</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de-CH">
                <a:latin typeface="Arial" panose="020B0604020202020204" pitchFamily="34" charset="0"/>
                <a:cs typeface="Arial" panose="020B0604020202020204" pitchFamily="34" charset="0"/>
              </a:rPr>
              <a:t>Juni 2024</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descr="Ein Bild, das draußen, Straße, Gebäude, Weg enthält.&#10;&#10;Automatisch generierte Beschreibung">
            <a:extLst>
              <a:ext uri="{FF2B5EF4-FFF2-40B4-BE49-F238E27FC236}">
                <a16:creationId xmlns:a16="http://schemas.microsoft.com/office/drawing/2014/main" id="{32D747F9-5791-E0EE-ACEE-AE8D1C2B680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841" r="14308" b="2"/>
          <a:stretch/>
        </p:blipFill>
        <p:spPr>
          <a:xfrm>
            <a:off x="479376" y="1484784"/>
            <a:ext cx="5472610" cy="4692179"/>
          </a:xfrm>
          <a:noFill/>
        </p:spPr>
      </p:pic>
      <p:sp>
        <p:nvSpPr>
          <p:cNvPr id="6" name="Titel 5">
            <a:extLst>
              <a:ext uri="{FF2B5EF4-FFF2-40B4-BE49-F238E27FC236}">
                <a16:creationId xmlns:a16="http://schemas.microsoft.com/office/drawing/2014/main" id="{9148841A-4F16-771A-3B99-FC5AF6117470}"/>
              </a:ext>
            </a:extLst>
          </p:cNvPr>
          <p:cNvSpPr>
            <a:spLocks noGrp="1"/>
          </p:cNvSpPr>
          <p:nvPr>
            <p:ph type="title"/>
          </p:nvPr>
        </p:nvSpPr>
        <p:spPr>
          <a:xfrm>
            <a:off x="479377" y="365126"/>
            <a:ext cx="11233248" cy="315911"/>
          </a:xfrm>
        </p:spPr>
        <p:txBody>
          <a:bodyPr anchor="t">
            <a:noAutofit/>
          </a:bodyPr>
          <a:lstStyle/>
          <a:p>
            <a:pPr>
              <a:lnSpc>
                <a:spcPct val="90000"/>
              </a:lnSpc>
            </a:pPr>
            <a:r>
              <a:rPr lang="de-CH" b="1">
                <a:latin typeface="Arial" panose="020B0604020202020204" pitchFamily="34" charset="0"/>
                <a:cs typeface="Arial" panose="020B0604020202020204" pitchFamily="34" charset="0"/>
              </a:rPr>
              <a:t>Den Schulweg </a:t>
            </a:r>
            <a:r>
              <a:rPr lang="de-CH" sz="2400" b="1">
                <a:latin typeface="Arial" panose="020B0604020202020204" pitchFamily="34" charset="0"/>
                <a:cs typeface="Arial" panose="020B0604020202020204" pitchFamily="34" charset="0"/>
              </a:rPr>
              <a:t>vorbereiten </a:t>
            </a:r>
            <a:endParaRPr lang="de-CH" b="1">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B1471225-26C0-D8EC-A4E2-762610D0820A}"/>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10</a:t>
            </a:fld>
            <a:endParaRPr lang="de-CH"/>
          </a:p>
        </p:txBody>
      </p:sp>
      <p:sp>
        <p:nvSpPr>
          <p:cNvPr id="7" name="Textplatzhalter 6">
            <a:extLst>
              <a:ext uri="{FF2B5EF4-FFF2-40B4-BE49-F238E27FC236}">
                <a16:creationId xmlns:a16="http://schemas.microsoft.com/office/drawing/2014/main" id="{5B804DDD-C6C1-2E42-BB6D-64D52478EB0F}"/>
              </a:ext>
            </a:extLst>
          </p:cNvPr>
          <p:cNvSpPr>
            <a:spLocks noGrp="1"/>
          </p:cNvSpPr>
          <p:nvPr>
            <p:ph type="body" sz="quarter" idx="13"/>
          </p:nvPr>
        </p:nvSpPr>
        <p:spPr>
          <a:xfrm>
            <a:off x="479376" y="730146"/>
            <a:ext cx="11261824" cy="352764"/>
          </a:xfrm>
        </p:spPr>
        <p:txBody>
          <a:bodyPr>
            <a:normAutofit/>
          </a:bodyPr>
          <a:lstStyle/>
          <a:p>
            <a:pPr>
              <a:lnSpc>
                <a:spcPct val="95000"/>
              </a:lnSpc>
            </a:pPr>
            <a:r>
              <a:rPr lang="de-CH">
                <a:latin typeface="Arial" panose="020B0604020202020204" pitchFamily="34" charset="0"/>
                <a:cs typeface="Arial" panose="020B0604020202020204" pitchFamily="34" charset="0"/>
              </a:rPr>
              <a:t>Mit den Kindern üben</a:t>
            </a:r>
          </a:p>
        </p:txBody>
      </p:sp>
      <p:sp>
        <p:nvSpPr>
          <p:cNvPr id="10" name="Inhaltsplatzhalter 9">
            <a:extLst>
              <a:ext uri="{FF2B5EF4-FFF2-40B4-BE49-F238E27FC236}">
                <a16:creationId xmlns:a16="http://schemas.microsoft.com/office/drawing/2014/main" id="{043BB8B8-2C3F-61B4-572D-35C8C4C396D7}"/>
              </a:ext>
            </a:extLst>
          </p:cNvPr>
          <p:cNvSpPr>
            <a:spLocks noGrp="1"/>
          </p:cNvSpPr>
          <p:nvPr>
            <p:ph idx="14"/>
          </p:nvPr>
        </p:nvSpPr>
        <p:spPr>
          <a:xfrm>
            <a:off x="6239967" y="1484784"/>
            <a:ext cx="5472610" cy="4692179"/>
          </a:xfrm>
        </p:spPr>
        <p:txBody>
          <a:bodyPr>
            <a:normAutofit/>
          </a:bodyPr>
          <a:lstStyle/>
          <a:p>
            <a:pPr lvl="1"/>
            <a:r>
              <a:rPr lang="de-CH" dirty="0">
                <a:latin typeface="Arial" panose="020B0604020202020204" pitchFamily="34" charset="0"/>
                <a:cs typeface="Arial" panose="020B0604020202020204" pitchFamily="34" charset="0"/>
              </a:rPr>
              <a:t>Den sichersten Weg wählen – das ist nicht immer der kürzeste.</a:t>
            </a:r>
          </a:p>
          <a:p>
            <a:pPr lvl="1"/>
            <a:r>
              <a:rPr lang="de-CH" dirty="0">
                <a:latin typeface="Arial" panose="020B0604020202020204" pitchFamily="34" charset="0"/>
                <a:cs typeface="Arial" panose="020B0604020202020204" pitchFamily="34" charset="0"/>
              </a:rPr>
              <a:t>Den Schulweg mit den Kindern üben, üben, üben.</a:t>
            </a:r>
          </a:p>
          <a:p>
            <a:pPr lvl="1"/>
            <a:r>
              <a:rPr lang="de-CH" dirty="0">
                <a:latin typeface="Arial" panose="020B0604020202020204" pitchFamily="34" charset="0"/>
                <a:cs typeface="Arial" panose="020B0604020202020204" pitchFamily="34" charset="0"/>
              </a:rPr>
              <a:t>Genügend Zeit einplanen.</a:t>
            </a:r>
          </a:p>
          <a:p>
            <a:pPr marL="0" lvl="1" indent="0">
              <a:spcAft>
                <a:spcPts val="0"/>
              </a:spcAft>
              <a:buNone/>
            </a:pPr>
            <a:br>
              <a:rPr lang="de-CH" dirty="0">
                <a:latin typeface="Arial" panose="020B0604020202020204" pitchFamily="34" charset="0"/>
                <a:cs typeface="Arial" panose="020B0604020202020204" pitchFamily="34" charset="0"/>
              </a:rPr>
            </a:br>
            <a:r>
              <a:rPr lang="de-CH" dirty="0">
                <a:latin typeface="Arial" panose="020B0604020202020204" pitchFamily="34" charset="0"/>
                <a:cs typeface="Arial" panose="020B0604020202020204" pitchFamily="34" charset="0"/>
              </a:rPr>
              <a:t>Mehr Informationen:</a:t>
            </a:r>
          </a:p>
          <a:p>
            <a:pPr marL="0" lvl="1" indent="0">
              <a:buNone/>
            </a:pPr>
            <a:r>
              <a:rPr lang="de-CH" dirty="0">
                <a:solidFill>
                  <a:schemeClr val="accent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bfu.ch/erste-schritte</a:t>
            </a:r>
            <a:endParaRPr lang="de-CH" dirty="0">
              <a:solidFill>
                <a:schemeClr val="accent2"/>
              </a:solidFill>
              <a:latin typeface="Arial" panose="020B0604020202020204" pitchFamily="34" charset="0"/>
              <a:cs typeface="Arial" panose="020B0604020202020204" pitchFamily="34" charset="0"/>
            </a:endParaRPr>
          </a:p>
          <a:p>
            <a:pPr marL="0" lvl="1" indent="0">
              <a:buNone/>
            </a:pPr>
            <a:endParaRPr lang="de-CH" dirty="0"/>
          </a:p>
        </p:txBody>
      </p:sp>
      <p:pic>
        <p:nvPicPr>
          <p:cNvPr id="9" name="Grafik 8">
            <a:extLst>
              <a:ext uri="{FF2B5EF4-FFF2-40B4-BE49-F238E27FC236}">
                <a16:creationId xmlns:a16="http://schemas.microsoft.com/office/drawing/2014/main" id="{E16B8D30-0EE4-F942-3D4C-CD589E668911}"/>
              </a:ext>
            </a:extLst>
          </p:cNvPr>
          <p:cNvPicPr>
            <a:picLocks noChangeAspect="1"/>
          </p:cNvPicPr>
          <p:nvPr/>
        </p:nvPicPr>
        <p:blipFill>
          <a:blip r:embed="rId5"/>
          <a:stretch>
            <a:fillRect/>
          </a:stretch>
        </p:blipFill>
        <p:spPr>
          <a:xfrm>
            <a:off x="682259" y="5877216"/>
            <a:ext cx="5413717" cy="304826"/>
          </a:xfrm>
          <a:prstGeom prst="rect">
            <a:avLst/>
          </a:prstGeom>
        </p:spPr>
      </p:pic>
      <p:pic>
        <p:nvPicPr>
          <p:cNvPr id="5" name="Grafik 4" descr="Ein Bild, das Muster, nähen, Pixel enthält.&#10;&#10;Automatisch generierte Beschreibung">
            <a:extLst>
              <a:ext uri="{FF2B5EF4-FFF2-40B4-BE49-F238E27FC236}">
                <a16:creationId xmlns:a16="http://schemas.microsoft.com/office/drawing/2014/main" id="{A30D13DB-AB6E-8192-2648-57D1CABB1F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9967" y="5096963"/>
            <a:ext cx="1080000" cy="1080000"/>
          </a:xfrm>
          <a:prstGeom prst="rect">
            <a:avLst/>
          </a:prstGeom>
        </p:spPr>
      </p:pic>
    </p:spTree>
    <p:extLst>
      <p:ext uri="{BB962C8B-B14F-4D97-AF65-F5344CB8AC3E}">
        <p14:creationId xmlns:p14="http://schemas.microsoft.com/office/powerpoint/2010/main" val="292566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E99F284-5F68-274B-8D2B-5AFA3900FEE3}"/>
              </a:ext>
            </a:extLst>
          </p:cNvPr>
          <p:cNvSpPr>
            <a:spLocks noGrp="1"/>
          </p:cNvSpPr>
          <p:nvPr>
            <p:ph idx="20"/>
          </p:nvPr>
        </p:nvSpPr>
        <p:spPr/>
        <p:txBody>
          <a:bodyPr/>
          <a:lstStyle/>
          <a:p>
            <a:pPr marL="0" lvl="1" indent="0">
              <a:buNone/>
            </a:pPr>
            <a:r>
              <a:rPr lang="de-CH" dirty="0">
                <a:latin typeface="Arial" panose="020B0604020202020204" pitchFamily="34" charset="0"/>
                <a:cs typeface="Arial" panose="020B0604020202020204" pitchFamily="34" charset="0"/>
              </a:rPr>
              <a:t>Helle, leuchtende und reflektierende Kleidung macht die Kinder besser sichtbar.</a:t>
            </a:r>
          </a:p>
          <a:p>
            <a:pPr lvl="1"/>
            <a:r>
              <a:rPr lang="de-CH" dirty="0">
                <a:latin typeface="Arial" panose="020B0604020202020204" pitchFamily="34" charset="0"/>
                <a:cs typeface="Arial" panose="020B0604020202020204" pitchFamily="34" charset="0"/>
              </a:rPr>
              <a:t>Leuchtbändel oder Leuchtweste anziehen.</a:t>
            </a:r>
          </a:p>
          <a:p>
            <a:pPr lvl="1"/>
            <a:r>
              <a:rPr lang="de-CH" dirty="0">
                <a:latin typeface="Arial" panose="020B0604020202020204" pitchFamily="34" charset="0"/>
                <a:cs typeface="Arial" panose="020B0604020202020204" pitchFamily="34" charset="0"/>
              </a:rPr>
              <a:t>Reflektierende Anhänger verwenden.</a:t>
            </a:r>
          </a:p>
          <a:p>
            <a:pPr lvl="1"/>
            <a:r>
              <a:rPr lang="de-CH" dirty="0">
                <a:latin typeface="Arial" panose="020B0604020202020204" pitchFamily="34" charset="0"/>
                <a:cs typeface="Arial" panose="020B0604020202020204" pitchFamily="34" charset="0"/>
              </a:rPr>
              <a:t>Zusätzlich </a:t>
            </a:r>
            <a:r>
              <a:rPr lang="de-DE" b="0" i="0" dirty="0">
                <a:effectLst/>
                <a:latin typeface="Arial" panose="020B0604020202020204" pitchFamily="34" charset="0"/>
                <a:cs typeface="Arial" panose="020B0604020202020204" pitchFamily="34" charset="0"/>
              </a:rPr>
              <a:t>reflektierende Arm- und </a:t>
            </a:r>
            <a:r>
              <a:rPr lang="de-DE" b="0" i="0" dirty="0" err="1">
                <a:effectLst/>
                <a:latin typeface="Arial" panose="020B0604020202020204" pitchFamily="34" charset="0"/>
                <a:cs typeface="Arial" panose="020B0604020202020204" pitchFamily="34" charset="0"/>
              </a:rPr>
              <a:t>Fussbänder</a:t>
            </a:r>
            <a:r>
              <a:rPr lang="de-DE" b="0" i="0" dirty="0">
                <a:effectLst/>
                <a:latin typeface="Arial" panose="020B0604020202020204" pitchFamily="34" charset="0"/>
                <a:cs typeface="Arial" panose="020B0604020202020204" pitchFamily="34" charset="0"/>
              </a:rPr>
              <a:t>.</a:t>
            </a:r>
            <a:endParaRPr lang="de-CH" dirty="0">
              <a:latin typeface="Arial" panose="020B0604020202020204" pitchFamily="34" charset="0"/>
              <a:cs typeface="Arial" panose="020B0604020202020204" pitchFamily="34" charset="0"/>
            </a:endParaRPr>
          </a:p>
        </p:txBody>
      </p:sp>
      <p:pic>
        <p:nvPicPr>
          <p:cNvPr id="9" name="Bildplatzhalter 8" descr="Ein Bild, das draußen, Kleidung, Schuhwerk, Person enthält.&#10;&#10;Automatisch generierte Beschreibung">
            <a:extLst>
              <a:ext uri="{FF2B5EF4-FFF2-40B4-BE49-F238E27FC236}">
                <a16:creationId xmlns:a16="http://schemas.microsoft.com/office/drawing/2014/main" id="{66B7C557-F762-CCFC-ECAB-BD7FD9E8CC7E}"/>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1355" r="18096"/>
          <a:stretch/>
        </p:blipFill>
        <p:spPr>
          <a:xfrm>
            <a:off x="263524" y="1268414"/>
            <a:ext cx="5258045" cy="4968875"/>
          </a:xfrm>
        </p:spPr>
      </p:pic>
      <p:sp>
        <p:nvSpPr>
          <p:cNvPr id="4" name="Titel 3">
            <a:extLst>
              <a:ext uri="{FF2B5EF4-FFF2-40B4-BE49-F238E27FC236}">
                <a16:creationId xmlns:a16="http://schemas.microsoft.com/office/drawing/2014/main" id="{B87020A3-3162-F39E-0EB3-A789BCA8750E}"/>
              </a:ext>
            </a:extLst>
          </p:cNvPr>
          <p:cNvSpPr>
            <a:spLocks noGrp="1"/>
          </p:cNvSpPr>
          <p:nvPr>
            <p:ph type="title"/>
          </p:nvPr>
        </p:nvSpPr>
        <p:spPr/>
        <p:txBody>
          <a:bodyPr/>
          <a:lstStyle/>
          <a:p>
            <a:r>
              <a:rPr lang="de-CH" b="1" dirty="0">
                <a:latin typeface="Arial" panose="020B0604020202020204" pitchFamily="34" charset="0"/>
                <a:cs typeface="Arial" panose="020B0604020202020204" pitchFamily="34" charset="0"/>
              </a:rPr>
              <a:t>Sichtbar unterwegs – sicherer unterwegs</a:t>
            </a:r>
            <a:br>
              <a:rPr lang="de-CH" dirty="0"/>
            </a:br>
            <a:br>
              <a:rPr lang="de-CH" dirty="0"/>
            </a:br>
            <a:br>
              <a:rPr lang="de-CH" dirty="0"/>
            </a:br>
            <a:endParaRPr lang="de-CH" dirty="0"/>
          </a:p>
        </p:txBody>
      </p:sp>
      <p:sp>
        <p:nvSpPr>
          <p:cNvPr id="5" name="Foliennummernplatzhalter 4">
            <a:extLst>
              <a:ext uri="{FF2B5EF4-FFF2-40B4-BE49-F238E27FC236}">
                <a16:creationId xmlns:a16="http://schemas.microsoft.com/office/drawing/2014/main" id="{82C36931-DA65-CE64-51C5-5EBDB1BA1C8F}"/>
              </a:ext>
            </a:extLst>
          </p:cNvPr>
          <p:cNvSpPr>
            <a:spLocks noGrp="1"/>
          </p:cNvSpPr>
          <p:nvPr>
            <p:ph type="sldNum" sz="quarter" idx="12"/>
          </p:nvPr>
        </p:nvSpPr>
        <p:spPr/>
        <p:txBody>
          <a:bodyPr/>
          <a:lstStyle/>
          <a:p>
            <a:fld id="{442AD375-037F-43D0-B059-5172DA06796A}" type="slidenum">
              <a:rPr lang="de-CH" smtClean="0"/>
              <a:pPr/>
              <a:t>11</a:t>
            </a:fld>
            <a:endParaRPr lang="de-CH"/>
          </a:p>
        </p:txBody>
      </p:sp>
      <p:sp>
        <p:nvSpPr>
          <p:cNvPr id="6" name="Textplatzhalter 5">
            <a:extLst>
              <a:ext uri="{FF2B5EF4-FFF2-40B4-BE49-F238E27FC236}">
                <a16:creationId xmlns:a16="http://schemas.microsoft.com/office/drawing/2014/main" id="{AC1DA3F8-F6A7-3A36-90B1-57C7B2EFAB52}"/>
              </a:ext>
            </a:extLst>
          </p:cNvPr>
          <p:cNvSpPr>
            <a:spLocks noGrp="1"/>
          </p:cNvSpPr>
          <p:nvPr>
            <p:ph type="body" sz="quarter" idx="13"/>
          </p:nvPr>
        </p:nvSpPr>
        <p:spPr/>
        <p:txBody>
          <a:bodyPr/>
          <a:lstStyle/>
          <a:p>
            <a:endParaRPr lang="de-CH"/>
          </a:p>
          <a:p>
            <a:endParaRPr lang="de-CH"/>
          </a:p>
          <a:p>
            <a:endParaRPr lang="de-CH"/>
          </a:p>
        </p:txBody>
      </p:sp>
      <p:sp>
        <p:nvSpPr>
          <p:cNvPr id="3" name="Textplatzhalter 6">
            <a:extLst>
              <a:ext uri="{FF2B5EF4-FFF2-40B4-BE49-F238E27FC236}">
                <a16:creationId xmlns:a16="http://schemas.microsoft.com/office/drawing/2014/main" id="{E39FBE0E-DDDA-26AC-FC14-CC00B5236662}"/>
              </a:ext>
            </a:extLst>
          </p:cNvPr>
          <p:cNvSpPr>
            <a:spLocks noGrp="1"/>
          </p:cNvSpPr>
          <p:nvPr>
            <p:ph type="body" sz="quarter" idx="15"/>
          </p:nvPr>
        </p:nvSpPr>
        <p:spPr>
          <a:xfrm>
            <a:off x="479425" y="5980113"/>
            <a:ext cx="5329238" cy="260350"/>
          </a:xfrm>
        </p:spPr>
        <p:txBody>
          <a:bodyPr/>
          <a:lstStyle/>
          <a:p>
            <a:r>
              <a:rPr lang="de-CH"/>
              <a:t>Bildquelle: BFU</a:t>
            </a:r>
          </a:p>
        </p:txBody>
      </p:sp>
    </p:spTree>
    <p:extLst>
      <p:ext uri="{BB962C8B-B14F-4D97-AF65-F5344CB8AC3E}">
        <p14:creationId xmlns:p14="http://schemas.microsoft.com/office/powerpoint/2010/main" val="116243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053523F3-FEBB-8B30-3E43-ED3B108C92A1}"/>
              </a:ext>
            </a:extLst>
          </p:cNvPr>
          <p:cNvSpPr>
            <a:spLocks noGrp="1"/>
          </p:cNvSpPr>
          <p:nvPr>
            <p:ph idx="20"/>
          </p:nvPr>
        </p:nvSpPr>
        <p:spPr/>
        <p:txBody>
          <a:bodyPr/>
          <a:lstStyle/>
          <a:p>
            <a:pPr marL="0" lvl="1" indent="0">
              <a:buNone/>
            </a:pPr>
            <a:r>
              <a:rPr lang="de-CH">
                <a:latin typeface="Arial" panose="020B0604020202020204" pitchFamily="34" charset="0"/>
                <a:cs typeface="Arial" panose="020B0604020202020204" pitchFamily="34" charset="0"/>
              </a:rPr>
              <a:t>Das Elterntaxi sollte eine Ausnahme sein.</a:t>
            </a:r>
          </a:p>
          <a:p>
            <a:pPr lvl="1"/>
            <a:r>
              <a:rPr lang="de-CH">
                <a:latin typeface="Arial" panose="020B0604020202020204" pitchFamily="34" charset="0"/>
                <a:cs typeface="Arial" panose="020B0604020202020204" pitchFamily="34" charset="0"/>
              </a:rPr>
              <a:t>Das Kind lernt das sichere Verhalten im Strassenverkehr nicht.</a:t>
            </a:r>
          </a:p>
          <a:p>
            <a:pPr lvl="1"/>
            <a:r>
              <a:rPr lang="de-CH">
                <a:latin typeface="Arial" panose="020B0604020202020204" pitchFamily="34" charset="0"/>
                <a:cs typeface="Arial" panose="020B0604020202020204" pitchFamily="34" charset="0"/>
              </a:rPr>
              <a:t>Zusätzlicher Verkehr rund um das Schulhaus gefährdet die anderen Kinder.</a:t>
            </a:r>
          </a:p>
          <a:p>
            <a:pPr lvl="1"/>
            <a:endParaRPr lang="de-CH"/>
          </a:p>
        </p:txBody>
      </p:sp>
      <p:pic>
        <p:nvPicPr>
          <p:cNvPr id="10" name="Espace réservé pour une image  8">
            <a:extLst>
              <a:ext uri="{FF2B5EF4-FFF2-40B4-BE49-F238E27FC236}">
                <a16:creationId xmlns:a16="http://schemas.microsoft.com/office/drawing/2014/main" id="{C42888D1-9A86-D2D0-5E4E-CC4E19E664F0}"/>
              </a:ext>
            </a:extLst>
          </p:cNvPr>
          <p:cNvPicPr>
            <a:picLocks noGrp="1" noChangeAspect="1"/>
          </p:cNvPicPr>
          <p:nvPr>
            <p:ph type="pic" sz="quarter" idx="14"/>
          </p:nvPr>
        </p:nvPicPr>
        <p:blipFill rotWithShape="1">
          <a:blip r:embed="rId3"/>
          <a:srcRect l="8932" r="8932"/>
          <a:stretch/>
        </p:blipFill>
        <p:spPr>
          <a:noFill/>
        </p:spPr>
      </p:pic>
      <p:sp>
        <p:nvSpPr>
          <p:cNvPr id="2" name="Titel 1">
            <a:extLst>
              <a:ext uri="{FF2B5EF4-FFF2-40B4-BE49-F238E27FC236}">
                <a16:creationId xmlns:a16="http://schemas.microsoft.com/office/drawing/2014/main" id="{F51CACCE-0E6D-49D7-A313-2E1FBF86AAB8}"/>
              </a:ext>
            </a:extLst>
          </p:cNvPr>
          <p:cNvSpPr>
            <a:spLocks noGrp="1"/>
          </p:cNvSpPr>
          <p:nvPr>
            <p:ph type="title"/>
          </p:nvPr>
        </p:nvSpPr>
        <p:spPr/>
        <p:txBody>
          <a:bodyPr/>
          <a:lstStyle/>
          <a:p>
            <a:r>
              <a:rPr lang="de-CH" b="1">
                <a:latin typeface="Arial" panose="020B0604020202020204" pitchFamily="34" charset="0"/>
                <a:cs typeface="Arial" panose="020B0604020202020204" pitchFamily="34" charset="0"/>
              </a:rPr>
              <a:t>Elterntaxi – muss nicht sein</a:t>
            </a:r>
            <a:br>
              <a:rPr lang="de-CH"/>
            </a:br>
            <a:br>
              <a:rPr lang="de-CH"/>
            </a:br>
            <a:br>
              <a:rPr lang="de-CH"/>
            </a:br>
            <a:endParaRPr lang="de-CH"/>
          </a:p>
        </p:txBody>
      </p:sp>
      <p:sp>
        <p:nvSpPr>
          <p:cNvPr id="3" name="Textplatzhalter 6">
            <a:extLst>
              <a:ext uri="{FF2B5EF4-FFF2-40B4-BE49-F238E27FC236}">
                <a16:creationId xmlns:a16="http://schemas.microsoft.com/office/drawing/2014/main" id="{60C1D7EB-327C-B949-F248-45FBB4B77C8B}"/>
              </a:ext>
            </a:extLst>
          </p:cNvPr>
          <p:cNvSpPr>
            <a:spLocks noGrp="1"/>
          </p:cNvSpPr>
          <p:nvPr>
            <p:ph type="body" sz="quarter" idx="15"/>
          </p:nvPr>
        </p:nvSpPr>
        <p:spPr>
          <a:xfrm>
            <a:off x="479425" y="5980113"/>
            <a:ext cx="5329238" cy="260350"/>
          </a:xfrm>
        </p:spPr>
        <p:txBody>
          <a:bodyPr/>
          <a:lstStyle/>
          <a:p>
            <a:r>
              <a:rPr lang="de-CH"/>
              <a:t>Bildquelle: </a:t>
            </a:r>
            <a:r>
              <a:rPr lang="de-CH" err="1"/>
              <a:t>Gettyimages</a:t>
            </a:r>
            <a:endParaRPr lang="de-CH"/>
          </a:p>
        </p:txBody>
      </p:sp>
    </p:spTree>
    <p:extLst>
      <p:ext uri="{BB962C8B-B14F-4D97-AF65-F5344CB8AC3E}">
        <p14:creationId xmlns:p14="http://schemas.microsoft.com/office/powerpoint/2010/main" val="82356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DFF5E6E-1F17-0C7B-19D2-E9BF987B30F7}"/>
              </a:ext>
            </a:extLst>
          </p:cNvPr>
          <p:cNvSpPr>
            <a:spLocks noGrp="1"/>
          </p:cNvSpPr>
          <p:nvPr>
            <p:ph idx="20"/>
          </p:nvPr>
        </p:nvSpPr>
        <p:spPr/>
        <p:txBody>
          <a:bodyPr/>
          <a:lstStyle/>
          <a:p>
            <a:pPr marL="0" lvl="1" indent="0">
              <a:buNone/>
            </a:pPr>
            <a:r>
              <a:rPr lang="de-CH" dirty="0">
                <a:latin typeface="Arial" panose="020B0604020202020204" pitchFamily="34" charset="0"/>
                <a:cs typeface="Arial" panose="020B0604020202020204" pitchFamily="34" charset="0"/>
              </a:rPr>
              <a:t> ... sind </a:t>
            </a:r>
            <a:r>
              <a:rPr lang="de-CH" b="1" dirty="0">
                <a:latin typeface="Arial" panose="020B0604020202020204" pitchFamily="34" charset="0"/>
                <a:cs typeface="Arial" panose="020B0604020202020204" pitchFamily="34" charset="0"/>
              </a:rPr>
              <a:t>nicht</a:t>
            </a:r>
            <a:r>
              <a:rPr lang="de-CH" dirty="0">
                <a:latin typeface="Arial" panose="020B0604020202020204" pitchFamily="34" charset="0"/>
                <a:cs typeface="Arial" panose="020B0604020202020204" pitchFamily="34" charset="0"/>
              </a:rPr>
              <a:t> für den Schulweg geeignet.</a:t>
            </a:r>
          </a:p>
          <a:p>
            <a:pPr lvl="1"/>
            <a:r>
              <a:rPr lang="de-CH" dirty="0">
                <a:latin typeface="Arial" panose="020B0604020202020204" pitchFamily="34" charset="0"/>
                <a:cs typeface="Arial" panose="020B0604020202020204" pitchFamily="34" charset="0"/>
              </a:rPr>
              <a:t>Sie erfordern höhere Aufmerksamkeit. </a:t>
            </a:r>
          </a:p>
          <a:p>
            <a:pPr lvl="1"/>
            <a:r>
              <a:rPr lang="de-CH" dirty="0">
                <a:latin typeface="Arial" panose="020B0604020202020204" pitchFamily="34" charset="0"/>
                <a:cs typeface="Arial" panose="020B0604020202020204" pitchFamily="34" charset="0"/>
              </a:rPr>
              <a:t>Es bleibt weniger Zeit zum Reagieren.</a:t>
            </a:r>
          </a:p>
          <a:p>
            <a:pPr lvl="1"/>
            <a:r>
              <a:rPr lang="de-CH" dirty="0">
                <a:latin typeface="Arial" panose="020B0604020202020204" pitchFamily="34" charset="0"/>
                <a:cs typeface="Arial" panose="020B0604020202020204" pitchFamily="34" charset="0"/>
              </a:rPr>
              <a:t>Unfälle bergen grössere Verletzungsgefahr.</a:t>
            </a:r>
          </a:p>
          <a:p>
            <a:pPr lvl="2"/>
            <a:endParaRPr lang="de-CH" dirty="0"/>
          </a:p>
        </p:txBody>
      </p:sp>
      <p:sp>
        <p:nvSpPr>
          <p:cNvPr id="4" name="Titel 3">
            <a:extLst>
              <a:ext uri="{FF2B5EF4-FFF2-40B4-BE49-F238E27FC236}">
                <a16:creationId xmlns:a16="http://schemas.microsoft.com/office/drawing/2014/main" id="{A33A41ED-671A-C44D-5023-8212E56573F7}"/>
              </a:ext>
            </a:extLst>
          </p:cNvPr>
          <p:cNvSpPr>
            <a:spLocks noGrp="1"/>
          </p:cNvSpPr>
          <p:nvPr>
            <p:ph type="title"/>
          </p:nvPr>
        </p:nvSpPr>
        <p:spPr/>
        <p:txBody>
          <a:bodyPr/>
          <a:lstStyle/>
          <a:p>
            <a:r>
              <a:rPr lang="de-CH" b="1" dirty="0">
                <a:latin typeface="Arial" panose="020B0604020202020204" pitchFamily="34" charset="0"/>
                <a:cs typeface="Arial" panose="020B0604020202020204" pitchFamily="34" charset="0"/>
              </a:rPr>
              <a:t>Trottinett, Skateboard, Rollschuhe und Co.</a:t>
            </a:r>
            <a:br>
              <a:rPr lang="de-CH" dirty="0"/>
            </a:br>
            <a:br>
              <a:rPr lang="de-CH" dirty="0"/>
            </a:br>
            <a:br>
              <a:rPr lang="de-CH" dirty="0"/>
            </a:br>
            <a:endParaRPr lang="de-CH" dirty="0"/>
          </a:p>
        </p:txBody>
      </p:sp>
      <p:sp>
        <p:nvSpPr>
          <p:cNvPr id="5" name="Foliennummernplatzhalter 4">
            <a:extLst>
              <a:ext uri="{FF2B5EF4-FFF2-40B4-BE49-F238E27FC236}">
                <a16:creationId xmlns:a16="http://schemas.microsoft.com/office/drawing/2014/main" id="{2455E0FB-1F73-59D5-77DF-8F5266D16052}"/>
              </a:ext>
            </a:extLst>
          </p:cNvPr>
          <p:cNvSpPr>
            <a:spLocks noGrp="1"/>
          </p:cNvSpPr>
          <p:nvPr>
            <p:ph type="sldNum" sz="quarter" idx="12"/>
          </p:nvPr>
        </p:nvSpPr>
        <p:spPr/>
        <p:txBody>
          <a:bodyPr/>
          <a:lstStyle/>
          <a:p>
            <a:fld id="{442AD375-037F-43D0-B059-5172DA06796A}" type="slidenum">
              <a:rPr lang="de-CH" smtClean="0"/>
              <a:pPr/>
              <a:t>13</a:t>
            </a:fld>
            <a:endParaRPr lang="de-CH"/>
          </a:p>
        </p:txBody>
      </p:sp>
      <p:sp>
        <p:nvSpPr>
          <p:cNvPr id="6" name="Textplatzhalter 5">
            <a:extLst>
              <a:ext uri="{FF2B5EF4-FFF2-40B4-BE49-F238E27FC236}">
                <a16:creationId xmlns:a16="http://schemas.microsoft.com/office/drawing/2014/main" id="{2E55BEEA-ACEF-A388-FA86-FEE4BF60F332}"/>
              </a:ext>
            </a:extLst>
          </p:cNvPr>
          <p:cNvSpPr>
            <a:spLocks noGrp="1"/>
          </p:cNvSpPr>
          <p:nvPr>
            <p:ph type="body" sz="quarter" idx="13"/>
          </p:nvPr>
        </p:nvSpPr>
        <p:spPr/>
        <p:txBody>
          <a:bodyPr/>
          <a:lstStyle/>
          <a:p>
            <a:endParaRPr lang="de-CH"/>
          </a:p>
          <a:p>
            <a:endParaRPr lang="de-CH"/>
          </a:p>
          <a:p>
            <a:endParaRPr lang="de-CH"/>
          </a:p>
          <a:p>
            <a:endParaRPr lang="de-CH"/>
          </a:p>
        </p:txBody>
      </p:sp>
      <p:sp>
        <p:nvSpPr>
          <p:cNvPr id="7" name="Textplatzhalter 6">
            <a:extLst>
              <a:ext uri="{FF2B5EF4-FFF2-40B4-BE49-F238E27FC236}">
                <a16:creationId xmlns:a16="http://schemas.microsoft.com/office/drawing/2014/main" id="{44629FC1-28BF-F80D-F8CC-912C0D1B9429}"/>
              </a:ext>
            </a:extLst>
          </p:cNvPr>
          <p:cNvSpPr>
            <a:spLocks noGrp="1"/>
          </p:cNvSpPr>
          <p:nvPr>
            <p:ph type="body" sz="quarter" idx="15"/>
          </p:nvPr>
        </p:nvSpPr>
        <p:spPr/>
        <p:txBody>
          <a:bodyPr/>
          <a:lstStyle/>
          <a:p>
            <a:endParaRPr lang="de-CH"/>
          </a:p>
        </p:txBody>
      </p:sp>
      <p:pic>
        <p:nvPicPr>
          <p:cNvPr id="10" name="Espace réservé pour une image  8">
            <a:extLst>
              <a:ext uri="{FF2B5EF4-FFF2-40B4-BE49-F238E27FC236}">
                <a16:creationId xmlns:a16="http://schemas.microsoft.com/office/drawing/2014/main" id="{3C0D1A3A-9D77-6773-D76D-E4ED307C24F2}"/>
              </a:ext>
            </a:extLst>
          </p:cNvPr>
          <p:cNvPicPr>
            <a:picLocks noGrp="1" noChangeAspect="1"/>
          </p:cNvPicPr>
          <p:nvPr>
            <p:ph type="pic" sz="quarter" idx="14"/>
          </p:nvPr>
        </p:nvPicPr>
        <p:blipFill>
          <a:blip r:embed="rId3"/>
          <a:srcRect t="2947" b="2947"/>
          <a:stretch/>
        </p:blipFill>
        <p:spPr>
          <a:xfrm>
            <a:off x="263525" y="1268413"/>
            <a:ext cx="5761038" cy="4968875"/>
          </a:xfrm>
        </p:spPr>
      </p:pic>
      <p:sp>
        <p:nvSpPr>
          <p:cNvPr id="3" name="Textplatzhalter 6">
            <a:extLst>
              <a:ext uri="{FF2B5EF4-FFF2-40B4-BE49-F238E27FC236}">
                <a16:creationId xmlns:a16="http://schemas.microsoft.com/office/drawing/2014/main" id="{BF4BD7EA-F525-24C6-D717-A1F7A2BCBEC5}"/>
              </a:ext>
            </a:extLst>
          </p:cNvPr>
          <p:cNvSpPr txBox="1">
            <a:spLocks/>
          </p:cNvSpPr>
          <p:nvPr/>
        </p:nvSpPr>
        <p:spPr>
          <a:xfrm>
            <a:off x="623391" y="5994436"/>
            <a:ext cx="5328643" cy="260374"/>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914488" rtl="0" eaLnBrk="1" latinLnBrk="0" hangingPunct="1">
              <a:lnSpc>
                <a:spcPct val="105000"/>
              </a:lnSpc>
              <a:spcBef>
                <a:spcPts val="0"/>
              </a:spcBef>
              <a:spcAft>
                <a:spcPts val="1200"/>
              </a:spcAft>
              <a:buClr>
                <a:schemeClr val="accent2"/>
              </a:buClr>
              <a:buFont typeface="Suisse Int'l" panose="020B0504000000000000" pitchFamily="34" charset="0"/>
              <a:buNone/>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a:t>Bildquelle: Gettyimages</a:t>
            </a:r>
          </a:p>
        </p:txBody>
      </p:sp>
    </p:spTree>
    <p:extLst>
      <p:ext uri="{BB962C8B-B14F-4D97-AF65-F5344CB8AC3E}">
        <p14:creationId xmlns:p14="http://schemas.microsoft.com/office/powerpoint/2010/main" val="151571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C8A9349-64A8-7CB4-90A7-F5D3EEE6D50E}"/>
              </a:ext>
            </a:extLst>
          </p:cNvPr>
          <p:cNvSpPr>
            <a:spLocks noGrp="1"/>
          </p:cNvSpPr>
          <p:nvPr>
            <p:ph type="subTitle" idx="1"/>
          </p:nvPr>
        </p:nvSpPr>
        <p:spPr/>
        <p:txBody>
          <a:bodyPr/>
          <a:lstStyle/>
          <a:p>
            <a:r>
              <a:rPr lang="fr-CH" err="1">
                <a:latin typeface="Arial" panose="020B0604020202020204" pitchFamily="34" charset="0"/>
                <a:cs typeface="Arial" panose="020B0604020202020204" pitchFamily="34" charset="0"/>
              </a:rPr>
              <a:t>Angebote</a:t>
            </a:r>
            <a:r>
              <a:rPr lang="fr-CH">
                <a:latin typeface="Arial" panose="020B0604020202020204" pitchFamily="34" charset="0"/>
                <a:cs typeface="Arial" panose="020B0604020202020204" pitchFamily="34" charset="0"/>
              </a:rPr>
              <a:t> </a:t>
            </a:r>
            <a:r>
              <a:rPr lang="fr-CH" err="1">
                <a:latin typeface="Arial" panose="020B0604020202020204" pitchFamily="34" charset="0"/>
                <a:cs typeface="Arial" panose="020B0604020202020204" pitchFamily="34" charset="0"/>
              </a:rPr>
              <a:t>und</a:t>
            </a:r>
            <a:r>
              <a:rPr lang="fr-CH">
                <a:latin typeface="Arial" panose="020B0604020202020204" pitchFamily="34" charset="0"/>
                <a:cs typeface="Arial" panose="020B0604020202020204" pitchFamily="34" charset="0"/>
              </a:rPr>
              <a:t> </a:t>
            </a:r>
            <a:r>
              <a:rPr lang="fr-CH" err="1">
                <a:latin typeface="Arial" panose="020B0604020202020204" pitchFamily="34" charset="0"/>
                <a:cs typeface="Arial" panose="020B0604020202020204" pitchFamily="34" charset="0"/>
              </a:rPr>
              <a:t>Möglichkeiten</a:t>
            </a:r>
            <a:endParaRPr lang="fr-CH">
              <a:latin typeface="Arial" panose="020B0604020202020204" pitchFamily="34" charset="0"/>
              <a:cs typeface="Arial" panose="020B0604020202020204" pitchFamily="34" charset="0"/>
            </a:endParaRPr>
          </a:p>
        </p:txBody>
      </p:sp>
      <p:sp>
        <p:nvSpPr>
          <p:cNvPr id="3" name="Titre 2">
            <a:extLst>
              <a:ext uri="{FF2B5EF4-FFF2-40B4-BE49-F238E27FC236}">
                <a16:creationId xmlns:a16="http://schemas.microsoft.com/office/drawing/2014/main" id="{440E8F84-B39A-D5CD-40B0-F9A9CD3DE5AD}"/>
              </a:ext>
            </a:extLst>
          </p:cNvPr>
          <p:cNvSpPr>
            <a:spLocks noGrp="1"/>
          </p:cNvSpPr>
          <p:nvPr>
            <p:ph type="ctrTitle"/>
          </p:nvPr>
        </p:nvSpPr>
        <p:spPr/>
        <p:txBody>
          <a:bodyPr/>
          <a:lstStyle/>
          <a:p>
            <a:r>
              <a:rPr lang="de-CH" dirty="0">
                <a:latin typeface="Arial" panose="020B0604020202020204" pitchFamily="34" charset="0"/>
                <a:cs typeface="Arial" panose="020B0604020202020204" pitchFamily="34" charset="0"/>
              </a:rPr>
              <a:t>Schulwegsicherheit erhöhen</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1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16FF1C0C-8937-A7A9-3B8F-0C946260197C}"/>
              </a:ext>
            </a:extLst>
          </p:cNvPr>
          <p:cNvSpPr>
            <a:spLocks noGrp="1"/>
          </p:cNvSpPr>
          <p:nvPr>
            <p:ph idx="20"/>
          </p:nvPr>
        </p:nvSpPr>
        <p:spPr/>
        <p:txBody>
          <a:bodyPr/>
          <a:lstStyle/>
          <a:p>
            <a:pPr marL="0" lvl="1" indent="0">
              <a:buNone/>
            </a:pPr>
            <a:r>
              <a:rPr lang="de-CH">
                <a:latin typeface="Arial" panose="020B0604020202020204" pitchFamily="34" charset="0"/>
                <a:cs typeface="Arial" panose="020B0604020202020204" pitchFamily="34" charset="0"/>
              </a:rPr>
              <a:t>Erwachsene </a:t>
            </a:r>
            <a:r>
              <a:rPr lang="de-CH" err="1">
                <a:latin typeface="Arial" panose="020B0604020202020204" pitchFamily="34" charset="0"/>
                <a:cs typeface="Arial" panose="020B0604020202020204" pitchFamily="34" charset="0"/>
              </a:rPr>
              <a:t>Patrouilleure</a:t>
            </a:r>
            <a:r>
              <a:rPr lang="de-CH">
                <a:latin typeface="Arial" panose="020B0604020202020204" pitchFamily="34" charset="0"/>
                <a:cs typeface="Arial" panose="020B0604020202020204" pitchFamily="34" charset="0"/>
              </a:rPr>
              <a:t> helfen den Kindern beim Queren von Strassen.</a:t>
            </a:r>
          </a:p>
          <a:p>
            <a:pPr lvl="1"/>
            <a:r>
              <a:rPr lang="de-CH">
                <a:latin typeface="Arial" panose="020B0604020202020204" pitchFamily="34" charset="0"/>
                <a:cs typeface="Arial" panose="020B0604020202020204" pitchFamily="34" charset="0"/>
              </a:rPr>
              <a:t>Einsatz bei Fussgängerstreifen.</a:t>
            </a:r>
          </a:p>
          <a:p>
            <a:pPr lvl="1"/>
            <a:r>
              <a:rPr lang="de-CH">
                <a:latin typeface="Arial" panose="020B0604020202020204" pitchFamily="34" charset="0"/>
                <a:cs typeface="Arial" panose="020B0604020202020204" pitchFamily="34" charset="0"/>
              </a:rPr>
              <a:t>Stoppen die Fahrzeuge.</a:t>
            </a:r>
          </a:p>
          <a:p>
            <a:pPr lvl="1"/>
            <a:r>
              <a:rPr lang="de-CH">
                <a:latin typeface="Arial" panose="020B0604020202020204" pitchFamily="34" charset="0"/>
                <a:cs typeface="Arial" panose="020B0604020202020204" pitchFamily="34" charset="0"/>
              </a:rPr>
              <a:t>Bewilligung und Ausbildung erfolgt durch die Polizei.</a:t>
            </a:r>
          </a:p>
          <a:p>
            <a:pPr marL="0" lvl="1" indent="0">
              <a:buNone/>
            </a:pPr>
            <a:endParaRPr lang="de-CH"/>
          </a:p>
        </p:txBody>
      </p:sp>
      <p:pic>
        <p:nvPicPr>
          <p:cNvPr id="9" name="Bildplatzhalter 8" descr="Ein Bild, das draußen, Kleidung, Straße, Schuhwerk enthält.&#10;&#10;Automatisch generierte Beschreibung">
            <a:extLst>
              <a:ext uri="{FF2B5EF4-FFF2-40B4-BE49-F238E27FC236}">
                <a16:creationId xmlns:a16="http://schemas.microsoft.com/office/drawing/2014/main" id="{AC3302E6-C988-8BA3-F2A8-858B48284E1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1347" r="11347"/>
          <a:stretch/>
        </p:blipFill>
        <p:spPr/>
      </p:pic>
      <p:sp>
        <p:nvSpPr>
          <p:cNvPr id="10" name="Titel 9">
            <a:extLst>
              <a:ext uri="{FF2B5EF4-FFF2-40B4-BE49-F238E27FC236}">
                <a16:creationId xmlns:a16="http://schemas.microsoft.com/office/drawing/2014/main" id="{4F5A4008-E079-6A7F-40C2-7FFDBAE99417}"/>
              </a:ext>
            </a:extLst>
          </p:cNvPr>
          <p:cNvSpPr>
            <a:spLocks noGrp="1"/>
          </p:cNvSpPr>
          <p:nvPr>
            <p:ph type="title"/>
          </p:nvPr>
        </p:nvSpPr>
        <p:spPr/>
        <p:txBody>
          <a:bodyPr/>
          <a:lstStyle/>
          <a:p>
            <a:r>
              <a:rPr lang="de-CH" b="1" err="1">
                <a:latin typeface="Arial" panose="020B0604020202020204" pitchFamily="34" charset="0"/>
                <a:cs typeface="Arial" panose="020B0604020202020204" pitchFamily="34" charset="0"/>
              </a:rPr>
              <a:t>Patrouilleure</a:t>
            </a:r>
            <a:r>
              <a:rPr lang="de-CH" b="1">
                <a:latin typeface="Arial" panose="020B0604020202020204" pitchFamily="34" charset="0"/>
                <a:cs typeface="Arial" panose="020B0604020202020204" pitchFamily="34" charset="0"/>
              </a:rPr>
              <a:t> (Verkehrshelferinnen und Verkehrshelfer)</a:t>
            </a:r>
            <a:br>
              <a:rPr lang="de-CH"/>
            </a:br>
            <a:endParaRPr lang="de-CH"/>
          </a:p>
        </p:txBody>
      </p:sp>
      <p:sp>
        <p:nvSpPr>
          <p:cNvPr id="5" name="Foliennummernplatzhalter 4">
            <a:extLst>
              <a:ext uri="{FF2B5EF4-FFF2-40B4-BE49-F238E27FC236}">
                <a16:creationId xmlns:a16="http://schemas.microsoft.com/office/drawing/2014/main" id="{B5372531-11B7-8CE0-5604-13998086F4E4}"/>
              </a:ext>
            </a:extLst>
          </p:cNvPr>
          <p:cNvSpPr>
            <a:spLocks noGrp="1"/>
          </p:cNvSpPr>
          <p:nvPr>
            <p:ph type="sldNum" sz="quarter" idx="12"/>
          </p:nvPr>
        </p:nvSpPr>
        <p:spPr/>
        <p:txBody>
          <a:bodyPr/>
          <a:lstStyle/>
          <a:p>
            <a:fld id="{442AD375-037F-43D0-B059-5172DA06796A}" type="slidenum">
              <a:rPr lang="de-CH" smtClean="0"/>
              <a:pPr/>
              <a:t>15</a:t>
            </a:fld>
            <a:endParaRPr lang="de-CH"/>
          </a:p>
        </p:txBody>
      </p:sp>
      <p:sp>
        <p:nvSpPr>
          <p:cNvPr id="2" name="Textplatzhalter 6">
            <a:extLst>
              <a:ext uri="{FF2B5EF4-FFF2-40B4-BE49-F238E27FC236}">
                <a16:creationId xmlns:a16="http://schemas.microsoft.com/office/drawing/2014/main" id="{DBF8E274-A158-CD76-1B7D-F1EE62410211}"/>
              </a:ext>
            </a:extLst>
          </p:cNvPr>
          <p:cNvSpPr>
            <a:spLocks noGrp="1"/>
          </p:cNvSpPr>
          <p:nvPr>
            <p:ph type="body" sz="quarter" idx="15"/>
          </p:nvPr>
        </p:nvSpPr>
        <p:spPr>
          <a:xfrm>
            <a:off x="479425" y="5980113"/>
            <a:ext cx="5329238" cy="260350"/>
          </a:xfrm>
        </p:spPr>
        <p:txBody>
          <a:bodyPr/>
          <a:lstStyle/>
          <a:p>
            <a:r>
              <a:rPr lang="de-CH"/>
              <a:t>Bildquelle: BFU</a:t>
            </a:r>
          </a:p>
        </p:txBody>
      </p:sp>
    </p:spTree>
    <p:extLst>
      <p:ext uri="{BB962C8B-B14F-4D97-AF65-F5344CB8AC3E}">
        <p14:creationId xmlns:p14="http://schemas.microsoft.com/office/powerpoint/2010/main" val="2407071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Kleidung, Person, draußen, Menschliches Gesicht enthält.&#10;&#10;Automatisch generierte Beschreibung">
            <a:extLst>
              <a:ext uri="{FF2B5EF4-FFF2-40B4-BE49-F238E27FC236}">
                <a16:creationId xmlns:a16="http://schemas.microsoft.com/office/drawing/2014/main" id="{D57D9A1E-16F7-B6B3-E124-5FC0E9E20CAD}"/>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 t="22855" r="-2" b="19641"/>
          <a:stretch/>
        </p:blipFill>
        <p:spPr>
          <a:xfrm>
            <a:off x="263413" y="1340769"/>
            <a:ext cx="5777807" cy="4983831"/>
          </a:xfrm>
        </p:spPr>
      </p:pic>
      <p:sp>
        <p:nvSpPr>
          <p:cNvPr id="13" name="Inhaltsplatzhalter 12">
            <a:extLst>
              <a:ext uri="{FF2B5EF4-FFF2-40B4-BE49-F238E27FC236}">
                <a16:creationId xmlns:a16="http://schemas.microsoft.com/office/drawing/2014/main" id="{5B206BAE-EB6A-1005-8F9B-7B884240161F}"/>
              </a:ext>
            </a:extLst>
          </p:cNvPr>
          <p:cNvSpPr>
            <a:spLocks noGrp="1"/>
          </p:cNvSpPr>
          <p:nvPr>
            <p:ph idx="20"/>
          </p:nvPr>
        </p:nvSpPr>
        <p:spPr/>
        <p:txBody>
          <a:bodyPr/>
          <a:lstStyle/>
          <a:p>
            <a:pPr marL="0" lvl="1" indent="0">
              <a:spcAft>
                <a:spcPts val="600"/>
              </a:spcAft>
              <a:buNone/>
            </a:pPr>
            <a:r>
              <a:rPr lang="de-CH" dirty="0">
                <a:latin typeface="Arial" panose="020B0604020202020204" pitchFamily="34" charset="0"/>
                <a:cs typeface="Arial" panose="020B0604020202020204" pitchFamily="34" charset="0"/>
              </a:rPr>
              <a:t>Der </a:t>
            </a:r>
            <a:r>
              <a:rPr lang="de-CH" dirty="0" err="1">
                <a:latin typeface="Arial" panose="020B0604020202020204" pitchFamily="34" charset="0"/>
                <a:cs typeface="Arial" panose="020B0604020202020204" pitchFamily="34" charset="0"/>
              </a:rPr>
              <a:t>Pedibus</a:t>
            </a:r>
            <a:r>
              <a:rPr lang="de-CH" dirty="0">
                <a:latin typeface="Arial" panose="020B0604020202020204" pitchFamily="34" charset="0"/>
                <a:cs typeface="Arial" panose="020B0604020202020204" pitchFamily="34" charset="0"/>
              </a:rPr>
              <a:t> ...</a:t>
            </a:r>
          </a:p>
          <a:p>
            <a:pPr marL="261962" lvl="2" indent="0">
              <a:spcAft>
                <a:spcPts val="600"/>
              </a:spcAft>
              <a:buNone/>
            </a:pPr>
            <a:r>
              <a:rPr lang="de-CH" dirty="0">
                <a:latin typeface="Arial" panose="020B0604020202020204" pitchFamily="34" charset="0"/>
                <a:cs typeface="Arial" panose="020B0604020202020204" pitchFamily="34" charset="0"/>
              </a:rPr>
              <a:t>... fährt nicht, sondern geht: auf  Kinderfüssen.</a:t>
            </a:r>
          </a:p>
          <a:p>
            <a:pPr marL="261962" lvl="2" indent="0">
              <a:spcAft>
                <a:spcPts val="600"/>
              </a:spcAft>
              <a:buNone/>
            </a:pPr>
            <a:r>
              <a:rPr lang="de-CH" dirty="0">
                <a:latin typeface="Arial" panose="020B0604020202020204" pitchFamily="34" charset="0"/>
                <a:cs typeface="Arial" panose="020B0604020202020204" pitchFamily="34" charset="0"/>
              </a:rPr>
              <a:t>... hat einen Fahrplan, folgt einer vorgegebenen Route und holt die Kinder ab.</a:t>
            </a:r>
          </a:p>
          <a:p>
            <a:pPr marL="261962" lvl="2" indent="0">
              <a:spcAft>
                <a:spcPts val="2400"/>
              </a:spcAft>
              <a:buNone/>
            </a:pPr>
            <a:r>
              <a:rPr lang="de-CH" dirty="0">
                <a:latin typeface="Arial" panose="020B0604020202020204" pitchFamily="34" charset="0"/>
                <a:cs typeface="Arial" panose="020B0604020202020204" pitchFamily="34" charset="0"/>
              </a:rPr>
              <a:t>... wird von erwachsenen Personen geführt.</a:t>
            </a:r>
          </a:p>
          <a:p>
            <a:r>
              <a:rPr lang="de-CH" dirty="0">
                <a:latin typeface="Arial" panose="020B0604020202020204" pitchFamily="34" charset="0"/>
                <a:cs typeface="Arial" panose="020B0604020202020204" pitchFamily="34" charset="0"/>
              </a:rPr>
              <a:t>Mehr Informationen: </a:t>
            </a:r>
            <a:r>
              <a:rPr lang="de-CH" dirty="0">
                <a:solidFill>
                  <a:schemeClr val="accent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pedibus.ch</a:t>
            </a:r>
            <a:endParaRPr lang="de-CH" dirty="0">
              <a:solidFill>
                <a:schemeClr val="accent2"/>
              </a:solidFill>
              <a:latin typeface="Arial" panose="020B0604020202020204" pitchFamily="34" charset="0"/>
              <a:cs typeface="Arial" panose="020B0604020202020204" pitchFamily="34" charset="0"/>
            </a:endParaRPr>
          </a:p>
        </p:txBody>
      </p:sp>
      <p:sp>
        <p:nvSpPr>
          <p:cNvPr id="9" name="Titel 8">
            <a:extLst>
              <a:ext uri="{FF2B5EF4-FFF2-40B4-BE49-F238E27FC236}">
                <a16:creationId xmlns:a16="http://schemas.microsoft.com/office/drawing/2014/main" id="{923F69FF-9D8B-8F0F-9C9D-89A4BF9CC8E9}"/>
              </a:ext>
            </a:extLst>
          </p:cNvPr>
          <p:cNvSpPr>
            <a:spLocks noGrp="1"/>
          </p:cNvSpPr>
          <p:nvPr>
            <p:ph type="title"/>
          </p:nvPr>
        </p:nvSpPr>
        <p:spPr/>
        <p:txBody>
          <a:bodyPr/>
          <a:lstStyle/>
          <a:p>
            <a:r>
              <a:rPr lang="de-CH" b="1" err="1">
                <a:latin typeface="Arial" panose="020B0604020202020204" pitchFamily="34" charset="0"/>
                <a:cs typeface="Arial" panose="020B0604020202020204" pitchFamily="34" charset="0"/>
              </a:rPr>
              <a:t>Pedibus</a:t>
            </a:r>
            <a:br>
              <a:rPr lang="de-CH"/>
            </a:br>
            <a:br>
              <a:rPr lang="de-CH"/>
            </a:br>
            <a:endParaRPr lang="de-CH"/>
          </a:p>
        </p:txBody>
      </p:sp>
      <p:sp>
        <p:nvSpPr>
          <p:cNvPr id="12" name="Textplatzhalter 11">
            <a:extLst>
              <a:ext uri="{FF2B5EF4-FFF2-40B4-BE49-F238E27FC236}">
                <a16:creationId xmlns:a16="http://schemas.microsoft.com/office/drawing/2014/main" id="{5B5E688A-01E1-D4D0-DFC9-17ECA33A9E9A}"/>
              </a:ext>
            </a:extLst>
          </p:cNvPr>
          <p:cNvSpPr>
            <a:spLocks noGrp="1"/>
          </p:cNvSpPr>
          <p:nvPr>
            <p:ph type="body" sz="quarter" idx="15"/>
          </p:nvPr>
        </p:nvSpPr>
        <p:spPr/>
        <p:txBody>
          <a:bodyPr/>
          <a:lstStyle/>
          <a:p>
            <a:r>
              <a:rPr lang="de-CH"/>
              <a:t>Bildquelle: VCS</a:t>
            </a:r>
          </a:p>
        </p:txBody>
      </p:sp>
      <p:pic>
        <p:nvPicPr>
          <p:cNvPr id="3" name="Grafik 2" descr="Ein Bild, das Muster, Quadrat, Symmetrie, Kunst enthält.&#10;&#10;Automatisch generierte Beschreibung">
            <a:extLst>
              <a:ext uri="{FF2B5EF4-FFF2-40B4-BE49-F238E27FC236}">
                <a16:creationId xmlns:a16="http://schemas.microsoft.com/office/drawing/2014/main" id="{D5A66A3A-4176-13E1-DFF2-A3E0A0E4E1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967" y="5316600"/>
            <a:ext cx="1008000" cy="1008000"/>
          </a:xfrm>
          <a:prstGeom prst="rect">
            <a:avLst/>
          </a:prstGeom>
        </p:spPr>
      </p:pic>
    </p:spTree>
    <p:extLst>
      <p:ext uri="{BB962C8B-B14F-4D97-AF65-F5344CB8AC3E}">
        <p14:creationId xmlns:p14="http://schemas.microsoft.com/office/powerpoint/2010/main" val="20141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descr="Ein Bild, das Person, Kleidung, Menschliches Gesicht, Jeans enthält.">
            <a:extLst>
              <a:ext uri="{FF2B5EF4-FFF2-40B4-BE49-F238E27FC236}">
                <a16:creationId xmlns:a16="http://schemas.microsoft.com/office/drawing/2014/main" id="{A0CA31E4-B906-728C-6F93-A532E48C1F9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1333" r="11333"/>
          <a:stretch>
            <a:fillRect/>
          </a:stretch>
        </p:blipFill>
        <p:spPr/>
      </p:pic>
      <p:sp>
        <p:nvSpPr>
          <p:cNvPr id="2" name="Inhaltsplatzhalter 1">
            <a:extLst>
              <a:ext uri="{FF2B5EF4-FFF2-40B4-BE49-F238E27FC236}">
                <a16:creationId xmlns:a16="http://schemas.microsoft.com/office/drawing/2014/main" id="{C0ABE6B1-D9AF-E13B-6DE9-331066669F89}"/>
              </a:ext>
            </a:extLst>
          </p:cNvPr>
          <p:cNvSpPr>
            <a:spLocks noGrp="1"/>
          </p:cNvSpPr>
          <p:nvPr>
            <p:ph idx="20"/>
          </p:nvPr>
        </p:nvSpPr>
        <p:spPr/>
        <p:txBody>
          <a:bodyPr/>
          <a:lstStyle/>
          <a:p>
            <a:pPr marL="0" lvl="1" indent="0">
              <a:buNone/>
            </a:pPr>
            <a:r>
              <a:rPr lang="de-CH">
                <a:latin typeface="Arial" panose="020B0604020202020204" pitchFamily="34" charset="0"/>
                <a:cs typeface="Arial" panose="020B0604020202020204" pitchFamily="34" charset="0"/>
              </a:rPr>
              <a:t>Der Schulbus wird durch die Gemeinde oder den Kanton initiiert, wenn der Schulweg für Kinder nicht zumutbar ist. </a:t>
            </a:r>
          </a:p>
        </p:txBody>
      </p:sp>
      <p:sp>
        <p:nvSpPr>
          <p:cNvPr id="4" name="Titel 3">
            <a:extLst>
              <a:ext uri="{FF2B5EF4-FFF2-40B4-BE49-F238E27FC236}">
                <a16:creationId xmlns:a16="http://schemas.microsoft.com/office/drawing/2014/main" id="{CC06CADF-E6B3-A7D3-C3E1-C67BAA543D83}"/>
              </a:ext>
            </a:extLst>
          </p:cNvPr>
          <p:cNvSpPr>
            <a:spLocks noGrp="1"/>
          </p:cNvSpPr>
          <p:nvPr>
            <p:ph type="title"/>
          </p:nvPr>
        </p:nvSpPr>
        <p:spPr/>
        <p:txBody>
          <a:bodyPr/>
          <a:lstStyle/>
          <a:p>
            <a:r>
              <a:rPr lang="de-CH" b="1">
                <a:latin typeface="Arial" panose="020B0604020202020204" pitchFamily="34" charset="0"/>
                <a:cs typeface="Arial" panose="020B0604020202020204" pitchFamily="34" charset="0"/>
              </a:rPr>
              <a:t>Schulbus</a:t>
            </a:r>
            <a:br>
              <a:rPr lang="de-CH"/>
            </a:br>
            <a:endParaRPr lang="de-CH"/>
          </a:p>
        </p:txBody>
      </p:sp>
      <p:sp>
        <p:nvSpPr>
          <p:cNvPr id="5" name="Foliennummernplatzhalter 4">
            <a:extLst>
              <a:ext uri="{FF2B5EF4-FFF2-40B4-BE49-F238E27FC236}">
                <a16:creationId xmlns:a16="http://schemas.microsoft.com/office/drawing/2014/main" id="{17D18511-9078-9E28-4041-82671EEE10D0}"/>
              </a:ext>
            </a:extLst>
          </p:cNvPr>
          <p:cNvSpPr>
            <a:spLocks noGrp="1"/>
          </p:cNvSpPr>
          <p:nvPr>
            <p:ph type="sldNum" sz="quarter" idx="12"/>
          </p:nvPr>
        </p:nvSpPr>
        <p:spPr/>
        <p:txBody>
          <a:bodyPr/>
          <a:lstStyle/>
          <a:p>
            <a:fld id="{442AD375-037F-43D0-B059-5172DA06796A}" type="slidenum">
              <a:rPr lang="de-CH" smtClean="0"/>
              <a:pPr/>
              <a:t>17</a:t>
            </a:fld>
            <a:endParaRPr lang="de-CH"/>
          </a:p>
        </p:txBody>
      </p:sp>
      <p:sp>
        <p:nvSpPr>
          <p:cNvPr id="7" name="Textplatzhalter 6">
            <a:extLst>
              <a:ext uri="{FF2B5EF4-FFF2-40B4-BE49-F238E27FC236}">
                <a16:creationId xmlns:a16="http://schemas.microsoft.com/office/drawing/2014/main" id="{913EB375-817A-0762-3E7A-34463BE72093}"/>
              </a:ext>
            </a:extLst>
          </p:cNvPr>
          <p:cNvSpPr>
            <a:spLocks noGrp="1"/>
          </p:cNvSpPr>
          <p:nvPr>
            <p:ph type="body" sz="quarter" idx="15"/>
          </p:nvPr>
        </p:nvSpPr>
        <p:spPr/>
        <p:txBody>
          <a:bodyPr/>
          <a:lstStyle/>
          <a:p>
            <a:r>
              <a:rPr lang="de-CH"/>
              <a:t>Bildquelle: </a:t>
            </a:r>
            <a:r>
              <a:rPr lang="de-CH" err="1"/>
              <a:t>Gettyimages</a:t>
            </a:r>
            <a:endParaRPr lang="de-CH"/>
          </a:p>
        </p:txBody>
      </p:sp>
    </p:spTree>
    <p:extLst>
      <p:ext uri="{BB962C8B-B14F-4D97-AF65-F5344CB8AC3E}">
        <p14:creationId xmlns:p14="http://schemas.microsoft.com/office/powerpoint/2010/main" val="1614150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C549117-D12F-3502-C92B-F9FA997947B6}"/>
              </a:ext>
            </a:extLst>
          </p:cNvPr>
          <p:cNvSpPr>
            <a:spLocks noGrp="1"/>
          </p:cNvSpPr>
          <p:nvPr>
            <p:ph type="subTitle" idx="1"/>
          </p:nvPr>
        </p:nvSpPr>
        <p:spPr/>
        <p:txBody>
          <a:bodyPr/>
          <a:lstStyle/>
          <a:p>
            <a:r>
              <a:rPr lang="de-CH" sz="3200" dirty="0">
                <a:solidFill>
                  <a:schemeClr val="bg1"/>
                </a:solidFill>
                <a:latin typeface="Arial" panose="020B0604020202020204" pitchFamily="34" charset="0"/>
                <a:cs typeface="Arial" panose="020B0604020202020204" pitchFamily="34" charset="0"/>
              </a:rPr>
              <a:t>Mehr Informationen: </a:t>
            </a:r>
          </a:p>
          <a:p>
            <a:r>
              <a:rPr lang="de-CH" sz="3200" dirty="0">
                <a:solidFill>
                  <a:schemeClr val="accent1">
                    <a:lumMod val="60000"/>
                    <a:lumOff val="4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bfu.ch/kinder-im-</a:t>
            </a:r>
            <a:r>
              <a:rPr lang="de-CH" sz="3200" dirty="0" err="1">
                <a:solidFill>
                  <a:schemeClr val="accent1">
                    <a:lumMod val="60000"/>
                    <a:lumOff val="4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strassenverkehr</a:t>
            </a:r>
            <a:endParaRPr lang="de-CH" sz="32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 name="Titel 3">
            <a:extLst>
              <a:ext uri="{FF2B5EF4-FFF2-40B4-BE49-F238E27FC236}">
                <a16:creationId xmlns:a16="http://schemas.microsoft.com/office/drawing/2014/main" id="{F8E0AE65-EC27-A6F9-F806-683ECB0E2E10}"/>
              </a:ext>
            </a:extLst>
          </p:cNvPr>
          <p:cNvSpPr>
            <a:spLocks noGrp="1"/>
          </p:cNvSpPr>
          <p:nvPr>
            <p:ph type="ctrTitle"/>
          </p:nvPr>
        </p:nvSpPr>
        <p:spPr/>
        <p:txBody>
          <a:bodyPr/>
          <a:lstStyle/>
          <a:p>
            <a:br>
              <a:rPr lang="de-CH" dirty="0"/>
            </a:br>
            <a:r>
              <a:rPr lang="de-CH" dirty="0">
                <a:latin typeface="Arial" panose="020B0604020202020204" pitchFamily="34" charset="0"/>
                <a:cs typeface="Arial" panose="020B0604020202020204" pitchFamily="34" charset="0"/>
              </a:rPr>
              <a:t>BFU, Beratungsstelle für Unfallverhütung</a:t>
            </a:r>
            <a:br>
              <a:rPr lang="de-CH" dirty="0"/>
            </a:br>
            <a:endParaRPr lang="de-CH" dirty="0"/>
          </a:p>
        </p:txBody>
      </p:sp>
      <p:sp>
        <p:nvSpPr>
          <p:cNvPr id="5" name="Foliennummernplatzhalter 4">
            <a:extLst>
              <a:ext uri="{FF2B5EF4-FFF2-40B4-BE49-F238E27FC236}">
                <a16:creationId xmlns:a16="http://schemas.microsoft.com/office/drawing/2014/main" id="{10FFB732-83F0-3D86-4054-108BC1A0E038}"/>
              </a:ext>
            </a:extLst>
          </p:cNvPr>
          <p:cNvSpPr>
            <a:spLocks noGrp="1"/>
          </p:cNvSpPr>
          <p:nvPr>
            <p:ph type="sldNum" sz="quarter" idx="4294967295"/>
          </p:nvPr>
        </p:nvSpPr>
        <p:spPr>
          <a:xfrm>
            <a:off x="0" y="6481763"/>
            <a:ext cx="817563" cy="161925"/>
          </a:xfrm>
        </p:spPr>
        <p:txBody>
          <a:bodyPr/>
          <a:lstStyle/>
          <a:p>
            <a:fld id="{442AD375-037F-43D0-B059-5172DA06796A}" type="slidenum">
              <a:rPr lang="de-CH" smtClean="0"/>
              <a:pPr/>
              <a:t>18</a:t>
            </a:fld>
            <a:endParaRPr lang="de-CH"/>
          </a:p>
        </p:txBody>
      </p:sp>
      <p:pic>
        <p:nvPicPr>
          <p:cNvPr id="7" name="Grafik 6" descr="Ein Bild, das Muster, Quadrat, Symmetrie, Kunst enthält.&#10;&#10;Automatisch generierte Beschreibung">
            <a:extLst>
              <a:ext uri="{FF2B5EF4-FFF2-40B4-BE49-F238E27FC236}">
                <a16:creationId xmlns:a16="http://schemas.microsoft.com/office/drawing/2014/main" id="{B6D77A3C-386A-8B3F-D471-D080EEDCD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113" y="4758662"/>
            <a:ext cx="1080000" cy="1080000"/>
          </a:xfrm>
          <a:prstGeom prst="rect">
            <a:avLst/>
          </a:prstGeom>
        </p:spPr>
      </p:pic>
    </p:spTree>
    <p:extLst>
      <p:ext uri="{BB962C8B-B14F-4D97-AF65-F5344CB8AC3E}">
        <p14:creationId xmlns:p14="http://schemas.microsoft.com/office/powerpoint/2010/main" val="2667737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628ADCF-1573-433D-936D-076FCB6C1F85}"/>
              </a:ext>
            </a:extLst>
          </p:cNvPr>
          <p:cNvSpPr>
            <a:spLocks noGrp="1"/>
          </p:cNvSpPr>
          <p:nvPr>
            <p:ph type="title"/>
          </p:nvPr>
        </p:nvSpPr>
        <p:spPr>
          <a:xfrm>
            <a:off x="479377" y="365126"/>
            <a:ext cx="11233248" cy="315911"/>
          </a:xfrm>
        </p:spPr>
        <p:txBody>
          <a:bodyPr anchor="t">
            <a:noAutofit/>
          </a:bodyPr>
          <a:lstStyle/>
          <a:p>
            <a:pPr>
              <a:lnSpc>
                <a:spcPct val="90000"/>
              </a:lnSpc>
            </a:pPr>
            <a:r>
              <a:rPr lang="de-CH" b="1" dirty="0">
                <a:latin typeface="Arial" panose="020B0604020202020204" pitchFamily="34" charset="0"/>
                <a:cs typeface="Arial" panose="020B0604020202020204" pitchFamily="34" charset="0"/>
              </a:rPr>
              <a:t>Der Schulweg zu Fuss – ein Erlebnis</a:t>
            </a:r>
          </a:p>
        </p:txBody>
      </p:sp>
      <p:pic>
        <p:nvPicPr>
          <p:cNvPr id="13" name="Grafik 12">
            <a:extLst>
              <a:ext uri="{FF2B5EF4-FFF2-40B4-BE49-F238E27FC236}">
                <a16:creationId xmlns:a16="http://schemas.microsoft.com/office/drawing/2014/main" id="{1D537206-3C45-BE54-7F0A-AEF681EFA332}"/>
              </a:ext>
            </a:extLst>
          </p:cNvPr>
          <p:cNvPicPr>
            <a:picLocks noChangeAspect="1"/>
          </p:cNvPicPr>
          <p:nvPr/>
        </p:nvPicPr>
        <p:blipFill rotWithShape="1">
          <a:blip r:embed="rId3"/>
          <a:srcRect t="2659" b="8502"/>
          <a:stretch/>
        </p:blipFill>
        <p:spPr>
          <a:xfrm>
            <a:off x="479377" y="1262064"/>
            <a:ext cx="11233248" cy="4914900"/>
          </a:xfrm>
          <a:prstGeom prst="rect">
            <a:avLst/>
          </a:prstGeom>
          <a:noFill/>
        </p:spPr>
      </p:pic>
      <p:sp>
        <p:nvSpPr>
          <p:cNvPr id="7" name="Foliennummernplatzhalter 6">
            <a:extLst>
              <a:ext uri="{FF2B5EF4-FFF2-40B4-BE49-F238E27FC236}">
                <a16:creationId xmlns:a16="http://schemas.microsoft.com/office/drawing/2014/main" id="{6628E305-5739-42F7-9B58-0DF63ACE7B98}"/>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2</a:t>
            </a:fld>
            <a:endParaRPr lang="de-CH"/>
          </a:p>
        </p:txBody>
      </p:sp>
      <p:pic>
        <p:nvPicPr>
          <p:cNvPr id="3" name="Grafik 2">
            <a:extLst>
              <a:ext uri="{FF2B5EF4-FFF2-40B4-BE49-F238E27FC236}">
                <a16:creationId xmlns:a16="http://schemas.microsoft.com/office/drawing/2014/main" id="{7D3537C0-1BCE-2D51-0ABA-49BA280AA709}"/>
              </a:ext>
            </a:extLst>
          </p:cNvPr>
          <p:cNvPicPr>
            <a:picLocks noChangeAspect="1"/>
          </p:cNvPicPr>
          <p:nvPr/>
        </p:nvPicPr>
        <p:blipFill>
          <a:blip r:embed="rId4"/>
          <a:stretch>
            <a:fillRect/>
          </a:stretch>
        </p:blipFill>
        <p:spPr>
          <a:xfrm>
            <a:off x="599288" y="5872138"/>
            <a:ext cx="5413717" cy="304826"/>
          </a:xfrm>
          <a:prstGeom prst="rect">
            <a:avLst/>
          </a:prstGeom>
        </p:spPr>
      </p:pic>
    </p:spTree>
    <p:extLst>
      <p:ext uri="{BB962C8B-B14F-4D97-AF65-F5344CB8AC3E}">
        <p14:creationId xmlns:p14="http://schemas.microsoft.com/office/powerpoint/2010/main" val="281847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9572C-2C76-DF3B-39C2-7085DC1D6A4D}"/>
              </a:ext>
            </a:extLst>
          </p:cNvPr>
          <p:cNvSpPr>
            <a:spLocks noGrp="1"/>
          </p:cNvSpPr>
          <p:nvPr>
            <p:ph type="title"/>
          </p:nvPr>
        </p:nvSpPr>
        <p:spPr>
          <a:xfrm>
            <a:off x="479377" y="365126"/>
            <a:ext cx="11233248" cy="315911"/>
          </a:xfrm>
        </p:spPr>
        <p:txBody>
          <a:bodyPr anchor="t">
            <a:normAutofit/>
          </a:bodyPr>
          <a:lstStyle/>
          <a:p>
            <a:pPr>
              <a:lnSpc>
                <a:spcPct val="90000"/>
              </a:lnSpc>
            </a:pPr>
            <a:r>
              <a:rPr lang="de-CH" sz="2200" b="1"/>
              <a:t>Unfallzahlen</a:t>
            </a:r>
          </a:p>
        </p:txBody>
      </p:sp>
      <p:sp>
        <p:nvSpPr>
          <p:cNvPr id="4" name="Foliennummernplatzhalter 3">
            <a:extLst>
              <a:ext uri="{FF2B5EF4-FFF2-40B4-BE49-F238E27FC236}">
                <a16:creationId xmlns:a16="http://schemas.microsoft.com/office/drawing/2014/main" id="{E15FCDF8-00E6-5BEF-2501-8168B2CAE509}"/>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3</a:t>
            </a:fld>
            <a:endParaRPr lang="de-CH"/>
          </a:p>
        </p:txBody>
      </p:sp>
      <p:sp>
        <p:nvSpPr>
          <p:cNvPr id="18" name="Text Placeholder 4">
            <a:extLst>
              <a:ext uri="{FF2B5EF4-FFF2-40B4-BE49-F238E27FC236}">
                <a16:creationId xmlns:a16="http://schemas.microsoft.com/office/drawing/2014/main" id="{1799473E-7C69-2194-E1E9-195CCFCBF778}"/>
              </a:ext>
            </a:extLst>
          </p:cNvPr>
          <p:cNvSpPr>
            <a:spLocks noGrp="1"/>
          </p:cNvSpPr>
          <p:nvPr>
            <p:ph type="body" sz="quarter" idx="13"/>
          </p:nvPr>
        </p:nvSpPr>
        <p:spPr>
          <a:xfrm>
            <a:off x="479328" y="733377"/>
            <a:ext cx="11233248" cy="352764"/>
          </a:xfrm>
        </p:spPr>
        <p:txBody>
          <a:bodyPr>
            <a:noAutofit/>
          </a:bodyPr>
          <a:lstStyle/>
          <a:p>
            <a:pPr>
              <a:lnSpc>
                <a:spcPct val="95000"/>
              </a:lnSpc>
            </a:pPr>
            <a:r>
              <a:rPr lang="de-DE" sz="2200" dirty="0">
                <a:latin typeface="Arial" panose="020B0604020202020204" pitchFamily="34" charset="0"/>
                <a:cs typeface="Arial" panose="020B0604020202020204" pitchFamily="34" charset="0"/>
              </a:rPr>
              <a:t>Verletzte Kinder (4–14 Jahre) auf dem Schulweg nach Alter und Verkehrsteilnahme </a:t>
            </a:r>
            <a:br>
              <a:rPr lang="de-DE" sz="2200" dirty="0">
                <a:latin typeface="Arial" panose="020B0604020202020204" pitchFamily="34" charset="0"/>
                <a:cs typeface="Arial" panose="020B0604020202020204" pitchFamily="34" charset="0"/>
              </a:rPr>
            </a:br>
            <a:r>
              <a:rPr lang="de-DE" sz="2200" dirty="0">
                <a:latin typeface="Arial" panose="020B0604020202020204" pitchFamily="34" charset="0"/>
                <a:cs typeface="Arial" panose="020B0604020202020204" pitchFamily="34" charset="0"/>
              </a:rPr>
              <a:t>(Ø 2019–2023) </a:t>
            </a:r>
            <a:endParaRPr lang="en-US" sz="2200" dirty="0">
              <a:latin typeface="Arial" panose="020B0604020202020204" pitchFamily="34" charset="0"/>
              <a:cs typeface="Arial" panose="020B0604020202020204" pitchFamily="34" charset="0"/>
            </a:endParaRPr>
          </a:p>
        </p:txBody>
      </p:sp>
      <p:graphicFrame>
        <p:nvGraphicFramePr>
          <p:cNvPr id="5" name="Diagramm 4">
            <a:extLst>
              <a:ext uri="{FF2B5EF4-FFF2-40B4-BE49-F238E27FC236}">
                <a16:creationId xmlns:a16="http://schemas.microsoft.com/office/drawing/2014/main" id="{DBE7A4DB-CE74-D632-0729-9680CCFE6278}"/>
              </a:ext>
            </a:extLst>
          </p:cNvPr>
          <p:cNvGraphicFramePr>
            <a:graphicFrameLocks/>
          </p:cNvGraphicFramePr>
          <p:nvPr>
            <p:extLst>
              <p:ext uri="{D42A27DB-BD31-4B8C-83A1-F6EECF244321}">
                <p14:modId xmlns:p14="http://schemas.microsoft.com/office/powerpoint/2010/main" val="991295796"/>
              </p:ext>
            </p:extLst>
          </p:nvPr>
        </p:nvGraphicFramePr>
        <p:xfrm>
          <a:off x="479328" y="1433514"/>
          <a:ext cx="11233248" cy="4914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0721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93C19FA7-748D-D499-9972-C7FFBCDD33F0}"/>
              </a:ext>
            </a:extLst>
          </p:cNvPr>
          <p:cNvSpPr>
            <a:spLocks noGrp="1"/>
          </p:cNvSpPr>
          <p:nvPr>
            <p:ph type="subTitle" idx="1"/>
          </p:nvPr>
        </p:nvSpPr>
        <p:spPr/>
        <p:txBody>
          <a:bodyPr/>
          <a:lstStyle/>
          <a:p>
            <a:r>
              <a:rPr lang="de-CH" dirty="0">
                <a:latin typeface="Arial" panose="020B0604020202020204" pitchFamily="34" charset="0"/>
                <a:cs typeface="Arial" panose="020B0604020202020204" pitchFamily="34" charset="0"/>
              </a:rPr>
              <a:t>Rechte und Pflichten</a:t>
            </a:r>
          </a:p>
        </p:txBody>
      </p:sp>
      <p:sp>
        <p:nvSpPr>
          <p:cNvPr id="3" name="Titre 2">
            <a:extLst>
              <a:ext uri="{FF2B5EF4-FFF2-40B4-BE49-F238E27FC236}">
                <a16:creationId xmlns:a16="http://schemas.microsoft.com/office/drawing/2014/main" id="{440E8F84-B39A-D5CD-40B0-F9A9CD3DE5AD}"/>
              </a:ext>
            </a:extLst>
          </p:cNvPr>
          <p:cNvSpPr>
            <a:spLocks noGrp="1"/>
          </p:cNvSpPr>
          <p:nvPr>
            <p:ph type="ctrTitle"/>
          </p:nvPr>
        </p:nvSpPr>
        <p:spPr/>
        <p:txBody>
          <a:bodyPr/>
          <a:lstStyle/>
          <a:p>
            <a:r>
              <a:rPr lang="fr-CH" dirty="0" err="1">
                <a:latin typeface="Arial" panose="020B0604020202020204" pitchFamily="34" charset="0"/>
                <a:cs typeface="Arial" panose="020B0604020202020204" pitchFamily="34" charset="0"/>
              </a:rPr>
              <a:t>Verantwortung</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84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a:extLst>
              <a:ext uri="{FF2B5EF4-FFF2-40B4-BE49-F238E27FC236}">
                <a16:creationId xmlns:a16="http://schemas.microsoft.com/office/drawing/2014/main" id="{A5285182-2D89-AA76-A91A-296638F4CE88}"/>
              </a:ext>
            </a:extLst>
          </p:cNvPr>
          <p:cNvSpPr>
            <a:spLocks noGrp="1"/>
          </p:cNvSpPr>
          <p:nvPr>
            <p:ph idx="20"/>
          </p:nvPr>
        </p:nvSpPr>
        <p:spPr>
          <a:xfrm>
            <a:off x="6239967" y="1340769"/>
            <a:ext cx="5472610" cy="4896520"/>
          </a:xfrm>
        </p:spPr>
        <p:txBody>
          <a:bodyPr vert="horz" lIns="0" tIns="0" rIns="0" bIns="0" rtlCol="0" anchor="t">
            <a:noAutofit/>
          </a:bodyPr>
          <a:lstStyle/>
          <a:p>
            <a:r>
              <a:rPr lang="en-US" dirty="0" err="1">
                <a:latin typeface="Arial" panose="020B0604020202020204" pitchFamily="34" charset="0"/>
                <a:cs typeface="Arial" panose="020B0604020202020204" pitchFamily="34" charset="0"/>
              </a:rPr>
              <a:t>Schulweg</a:t>
            </a:r>
            <a:r>
              <a:rPr lang="en-US" dirty="0">
                <a:latin typeface="Arial" panose="020B0604020202020204" pitchFamily="34" charset="0"/>
                <a:cs typeface="Arial" panose="020B0604020202020204" pitchFamily="34" charset="0"/>
              </a:rPr>
              <a:t> in der </a:t>
            </a:r>
            <a:r>
              <a:rPr lang="en-US" dirty="0" err="1">
                <a:latin typeface="Arial" panose="020B0604020202020204" pitchFamily="34" charset="0"/>
                <a:cs typeface="Arial" panose="020B0604020202020204" pitchFamily="34" charset="0"/>
              </a:rPr>
              <a:t>Verantwortung</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Eltern</a:t>
            </a:r>
            <a:endParaRPr lang="en-US" dirty="0">
              <a:latin typeface="Arial" panose="020B0604020202020204" pitchFamily="34" charset="0"/>
              <a:cs typeface="Arial" panose="020B0604020202020204" pitchFamily="34" charset="0"/>
            </a:endParaRPr>
          </a:p>
          <a:p>
            <a:pPr>
              <a:spcAft>
                <a:spcPts val="0"/>
              </a:spcAft>
            </a:pPr>
            <a:r>
              <a:rPr lang="en-US" dirty="0" err="1">
                <a:latin typeface="Arial" panose="020B0604020202020204" pitchFamily="34" charset="0"/>
                <a:cs typeface="Arial" panose="020B0604020202020204" pitchFamily="34" charset="0"/>
              </a:rPr>
              <a:t>Ausnahme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Unzumutbarer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Schulweg</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Wichtig ist die Zusammenarbeit!</a:t>
            </a:r>
            <a:endParaRPr lang="en-US" b="1" dirty="0">
              <a:latin typeface="Arial" panose="020B0604020202020204" pitchFamily="34" charset="0"/>
              <a:cs typeface="Arial" panose="020B0604020202020204" pitchFamily="34" charset="0"/>
            </a:endParaRPr>
          </a:p>
          <a:p>
            <a:pPr>
              <a:spcAft>
                <a:spcPts val="0"/>
              </a:spcAft>
            </a:pPr>
            <a:endParaRPr lang="en-US" dirty="0">
              <a:latin typeface="Arial" panose="020B0604020202020204" pitchFamily="34" charset="0"/>
              <a:cs typeface="Arial" panose="020B0604020202020204" pitchFamily="34" charset="0"/>
            </a:endParaRPr>
          </a:p>
          <a:p>
            <a:pPr>
              <a:spcAft>
                <a:spcPts val="0"/>
              </a:spcAft>
            </a:pPr>
            <a:endParaRPr lang="en-US" dirty="0">
              <a:latin typeface="Arial" panose="020B0604020202020204" pitchFamily="34" charset="0"/>
              <a:cs typeface="Arial" panose="020B0604020202020204" pitchFamily="34" charset="0"/>
            </a:endParaRPr>
          </a:p>
          <a:p>
            <a:pPr>
              <a:spcAft>
                <a:spcPts val="0"/>
              </a:spcAft>
            </a:pPr>
            <a:r>
              <a:rPr lang="en-US" dirty="0">
                <a:latin typeface="Arial" panose="020B0604020202020204" pitchFamily="34" charset="0"/>
                <a:cs typeface="Arial" panose="020B0604020202020204" pitchFamily="34" charset="0"/>
              </a:rPr>
              <a:t>Mehr </a:t>
            </a:r>
            <a:r>
              <a:rPr lang="en-US" dirty="0" err="1">
                <a:latin typeface="Arial" panose="020B0604020202020204" pitchFamily="34" charset="0"/>
                <a:cs typeface="Arial" panose="020B0604020202020204" pitchFamily="34" charset="0"/>
              </a:rPr>
              <a:t>Informationen</a:t>
            </a:r>
            <a:r>
              <a:rPr lang="en-US" dirty="0">
                <a:latin typeface="Arial" panose="020B0604020202020204" pitchFamily="34" charset="0"/>
                <a:cs typeface="Arial" panose="020B0604020202020204" pitchFamily="34" charset="0"/>
              </a:rPr>
              <a:t>: </a:t>
            </a:r>
          </a:p>
          <a:p>
            <a:pPr>
              <a:spcAft>
                <a:spcPts val="0"/>
              </a:spcAft>
            </a:pPr>
            <a:r>
              <a:rPr lang="de-CH" dirty="0">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bfu.ch/zumutbarer-schulweg</a:t>
            </a:r>
            <a:endParaRPr lang="en-US" dirty="0">
              <a:solidFill>
                <a:schemeClr val="accent2"/>
              </a:solidFill>
              <a:latin typeface="Arial" panose="020B0604020202020204" pitchFamily="34" charset="0"/>
              <a:cs typeface="Arial" panose="020B0604020202020204" pitchFamily="34" charset="0"/>
            </a:endParaRPr>
          </a:p>
          <a:p>
            <a:pPr>
              <a:spcAft>
                <a:spcPts val="0"/>
              </a:spcAft>
            </a:pPr>
            <a:endParaRPr lang="de-DE" dirty="0"/>
          </a:p>
          <a:p>
            <a:endParaRPr lang="de-DE" b="1" dirty="0"/>
          </a:p>
          <a:p>
            <a:endParaRPr lang="de-DE" b="1" dirty="0"/>
          </a:p>
          <a:p>
            <a:endParaRPr lang="de-DE" b="1" dirty="0"/>
          </a:p>
        </p:txBody>
      </p:sp>
      <p:pic>
        <p:nvPicPr>
          <p:cNvPr id="3" name="Image 5">
            <a:extLst>
              <a:ext uri="{FF2B5EF4-FFF2-40B4-BE49-F238E27FC236}">
                <a16:creationId xmlns:a16="http://schemas.microsoft.com/office/drawing/2014/main" id="{9CEC8CE8-6626-EA18-251B-6C8471564EA2}"/>
              </a:ext>
            </a:extLst>
          </p:cNvPr>
          <p:cNvPicPr>
            <a:picLocks noChangeAspect="1"/>
          </p:cNvPicPr>
          <p:nvPr/>
        </p:nvPicPr>
        <p:blipFill rotWithShape="1">
          <a:blip r:embed="rId4"/>
          <a:srcRect l="8052" r="14564"/>
          <a:stretch/>
        </p:blipFill>
        <p:spPr>
          <a:xfrm>
            <a:off x="263524" y="1268414"/>
            <a:ext cx="5760468" cy="4968875"/>
          </a:xfrm>
          <a:prstGeom prst="rect">
            <a:avLst/>
          </a:prstGeom>
          <a:noFill/>
        </p:spPr>
      </p:pic>
      <p:sp>
        <p:nvSpPr>
          <p:cNvPr id="2" name="Titel 1">
            <a:extLst>
              <a:ext uri="{FF2B5EF4-FFF2-40B4-BE49-F238E27FC236}">
                <a16:creationId xmlns:a16="http://schemas.microsoft.com/office/drawing/2014/main" id="{36C23FE1-B56C-EACD-9F3F-5C2FE0C3B6DA}"/>
              </a:ext>
            </a:extLst>
          </p:cNvPr>
          <p:cNvSpPr>
            <a:spLocks noGrp="1"/>
          </p:cNvSpPr>
          <p:nvPr>
            <p:ph type="title"/>
          </p:nvPr>
        </p:nvSpPr>
        <p:spPr>
          <a:xfrm>
            <a:off x="479377" y="365126"/>
            <a:ext cx="11233248" cy="315911"/>
          </a:xfrm>
        </p:spPr>
        <p:txBody>
          <a:bodyPr anchor="t">
            <a:noAutofit/>
          </a:bodyPr>
          <a:lstStyle/>
          <a:p>
            <a:pPr>
              <a:lnSpc>
                <a:spcPct val="90000"/>
              </a:lnSpc>
            </a:pPr>
            <a:r>
              <a:rPr lang="de-DE" b="1" dirty="0">
                <a:latin typeface="Arial" panose="020B0604020202020204" pitchFamily="34" charset="0"/>
                <a:cs typeface="Arial" panose="020B0604020202020204" pitchFamily="34" charset="0"/>
              </a:rPr>
              <a:t>Rechte und Pflichten</a:t>
            </a:r>
            <a:endParaRPr lang="de-CH" b="1" dirty="0">
              <a:latin typeface="Arial" panose="020B0604020202020204" pitchFamily="34" charset="0"/>
              <a:cs typeface="Arial" panose="020B0604020202020204" pitchFamily="34" charset="0"/>
            </a:endParaRPr>
          </a:p>
        </p:txBody>
      </p:sp>
      <p:sp>
        <p:nvSpPr>
          <p:cNvPr id="18" name="Slide Number Placeholder 4">
            <a:extLst>
              <a:ext uri="{FF2B5EF4-FFF2-40B4-BE49-F238E27FC236}">
                <a16:creationId xmlns:a16="http://schemas.microsoft.com/office/drawing/2014/main" id="{743E3CA3-B600-07F1-D3D0-C5CECE715ABB}"/>
              </a:ext>
            </a:extLst>
          </p:cNvPr>
          <p:cNvSpPr>
            <a:spLocks noGrp="1"/>
          </p:cNvSpPr>
          <p:nvPr>
            <p:ph type="sldNum" sz="quarter" idx="12"/>
          </p:nvPr>
        </p:nvSpPr>
        <p:spPr>
          <a:xfrm>
            <a:off x="507952" y="6482481"/>
            <a:ext cx="817307" cy="162000"/>
          </a:xfrm>
        </p:spPr>
        <p:txBody>
          <a:bodyPr/>
          <a:lstStyle/>
          <a:p>
            <a:pPr>
              <a:spcAft>
                <a:spcPts val="600"/>
              </a:spcAft>
            </a:pPr>
            <a:fld id="{442AD375-037F-43D0-B059-5172DA06796A}" type="slidenum">
              <a:rPr lang="de-CH" smtClean="0"/>
              <a:pPr>
                <a:spcAft>
                  <a:spcPts val="600"/>
                </a:spcAft>
              </a:pPr>
              <a:t>5</a:t>
            </a:fld>
            <a:endParaRPr lang="de-CH"/>
          </a:p>
        </p:txBody>
      </p:sp>
      <p:sp>
        <p:nvSpPr>
          <p:cNvPr id="4" name="Textplatzhalter 6">
            <a:extLst>
              <a:ext uri="{FF2B5EF4-FFF2-40B4-BE49-F238E27FC236}">
                <a16:creationId xmlns:a16="http://schemas.microsoft.com/office/drawing/2014/main" id="{BD3CEE44-AE91-F850-4D04-4CF36A73A9EC}"/>
              </a:ext>
            </a:extLst>
          </p:cNvPr>
          <p:cNvSpPr>
            <a:spLocks noGrp="1"/>
          </p:cNvSpPr>
          <p:nvPr>
            <p:ph type="body" sz="quarter" idx="15"/>
          </p:nvPr>
        </p:nvSpPr>
        <p:spPr>
          <a:xfrm>
            <a:off x="479425" y="5980113"/>
            <a:ext cx="5329238" cy="260350"/>
          </a:xfrm>
        </p:spPr>
        <p:txBody>
          <a:bodyPr/>
          <a:lstStyle/>
          <a:p>
            <a:r>
              <a:rPr lang="de-CH"/>
              <a:t>Bildquelle: </a:t>
            </a:r>
            <a:r>
              <a:rPr lang="de-CH" err="1"/>
              <a:t>Gettyimages</a:t>
            </a:r>
            <a:endParaRPr lang="de-CH"/>
          </a:p>
        </p:txBody>
      </p:sp>
      <p:pic>
        <p:nvPicPr>
          <p:cNvPr id="7" name="Grafik 6" descr="Ein Bild, das Muster, nähen, Pixel enthält.&#10;&#10;Automatisch generierte Beschreibung">
            <a:extLst>
              <a:ext uri="{FF2B5EF4-FFF2-40B4-BE49-F238E27FC236}">
                <a16:creationId xmlns:a16="http://schemas.microsoft.com/office/drawing/2014/main" id="{A1ADF20B-9005-6025-CEF8-53B23630BE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893" y="5157289"/>
            <a:ext cx="1080000" cy="1080000"/>
          </a:xfrm>
          <a:prstGeom prst="rect">
            <a:avLst/>
          </a:prstGeom>
        </p:spPr>
      </p:pic>
    </p:spTree>
    <p:extLst>
      <p:ext uri="{BB962C8B-B14F-4D97-AF65-F5344CB8AC3E}">
        <p14:creationId xmlns:p14="http://schemas.microsoft.com/office/powerpoint/2010/main" val="39731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uppieren 50">
            <a:extLst>
              <a:ext uri="{FF2B5EF4-FFF2-40B4-BE49-F238E27FC236}">
                <a16:creationId xmlns:a16="http://schemas.microsoft.com/office/drawing/2014/main" id="{1D7C7DC9-94CC-ACD9-1DBF-73A846933859}"/>
              </a:ext>
            </a:extLst>
          </p:cNvPr>
          <p:cNvGrpSpPr/>
          <p:nvPr/>
        </p:nvGrpSpPr>
        <p:grpSpPr>
          <a:xfrm>
            <a:off x="6658896" y="1390944"/>
            <a:ext cx="4562837" cy="4521731"/>
            <a:chOff x="6658896" y="1390944"/>
            <a:chExt cx="4562837" cy="4521731"/>
          </a:xfrm>
        </p:grpSpPr>
        <p:grpSp>
          <p:nvGrpSpPr>
            <p:cNvPr id="3" name="Gruppieren 2">
              <a:extLst>
                <a:ext uri="{FF2B5EF4-FFF2-40B4-BE49-F238E27FC236}">
                  <a16:creationId xmlns:a16="http://schemas.microsoft.com/office/drawing/2014/main" id="{A3B21AFA-B778-F142-BA46-6B1780D482D1}"/>
                </a:ext>
              </a:extLst>
            </p:cNvPr>
            <p:cNvGrpSpPr/>
            <p:nvPr/>
          </p:nvGrpSpPr>
          <p:grpSpPr>
            <a:xfrm>
              <a:off x="6658896" y="1390944"/>
              <a:ext cx="4562837" cy="4521731"/>
              <a:chOff x="3291527" y="1340768"/>
              <a:chExt cx="4562837" cy="4521731"/>
            </a:xfrm>
          </p:grpSpPr>
          <p:pic>
            <p:nvPicPr>
              <p:cNvPr id="4" name="Grafik 3">
                <a:extLst>
                  <a:ext uri="{FF2B5EF4-FFF2-40B4-BE49-F238E27FC236}">
                    <a16:creationId xmlns:a16="http://schemas.microsoft.com/office/drawing/2014/main" id="{AA5D0B76-EA10-0AF9-444E-2334641412FF}"/>
                  </a:ext>
                </a:extLst>
              </p:cNvPr>
              <p:cNvPicPr>
                <a:picLocks noChangeAspect="1"/>
              </p:cNvPicPr>
              <p:nvPr/>
            </p:nvPicPr>
            <p:blipFill>
              <a:blip r:embed="rId3"/>
              <a:stretch>
                <a:fillRect/>
              </a:stretch>
            </p:blipFill>
            <p:spPr>
              <a:xfrm>
                <a:off x="3291527" y="1340768"/>
                <a:ext cx="4562837" cy="4521731"/>
              </a:xfrm>
              <a:prstGeom prst="rect">
                <a:avLst/>
              </a:prstGeom>
            </p:spPr>
          </p:pic>
          <p:pic>
            <p:nvPicPr>
              <p:cNvPr id="6" name="Picture 2" descr="High visibility vest ">
                <a:extLst>
                  <a:ext uri="{FF2B5EF4-FFF2-40B4-BE49-F238E27FC236}">
                    <a16:creationId xmlns:a16="http://schemas.microsoft.com/office/drawing/2014/main" id="{40FCC577-F696-D086-1F85-69205A54AE4D}"/>
                  </a:ext>
                </a:extLst>
              </p:cNvPr>
              <p:cNvPicPr>
                <a:picLocks noChangeAspect="1" noChangeArrowheads="1"/>
              </p:cNvPicPr>
              <p:nvPr/>
            </p:nvPicPr>
            <p:blipFill>
              <a:blip r:embed="rId4">
                <a:alphaModFix/>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042596" y="2454845"/>
                <a:ext cx="583446" cy="58344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chart">
                <a:extLst>
                  <a:ext uri="{FF2B5EF4-FFF2-40B4-BE49-F238E27FC236}">
                    <a16:creationId xmlns:a16="http://schemas.microsoft.com/office/drawing/2014/main" id="{72C5425B-FB01-661E-DB61-8F0B1B512E4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Lst>
              </a:blip>
              <a:stretch>
                <a:fillRect/>
              </a:stretch>
            </p:blipFill>
            <p:spPr>
              <a:xfrm>
                <a:off x="4552108" y="1794056"/>
                <a:ext cx="792088" cy="792088"/>
              </a:xfrm>
              <a:prstGeom prst="rect">
                <a:avLst/>
              </a:prstGeom>
              <a:ln>
                <a:noFill/>
              </a:ln>
            </p:spPr>
          </p:pic>
          <p:pic>
            <p:nvPicPr>
              <p:cNvPr id="9" name="Grafik 8">
                <a:extLst>
                  <a:ext uri="{FF2B5EF4-FFF2-40B4-BE49-F238E27FC236}">
                    <a16:creationId xmlns:a16="http://schemas.microsoft.com/office/drawing/2014/main" id="{0FD4E3D0-577D-AF9F-4A8F-B7D6B66831E2}"/>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Lst>
              </a:blip>
              <a:stretch>
                <a:fillRect/>
              </a:stretch>
            </p:blipFill>
            <p:spPr>
              <a:xfrm>
                <a:off x="6099791" y="1921304"/>
                <a:ext cx="537592" cy="537592"/>
              </a:xfrm>
              <a:prstGeom prst="rect">
                <a:avLst/>
              </a:prstGeom>
            </p:spPr>
          </p:pic>
          <p:pic>
            <p:nvPicPr>
              <p:cNvPr id="10" name="Grafik 9" descr="Polizist mit einfarbiger Füllung">
                <a:extLst>
                  <a:ext uri="{FF2B5EF4-FFF2-40B4-BE49-F238E27FC236}">
                    <a16:creationId xmlns:a16="http://schemas.microsoft.com/office/drawing/2014/main" id="{F20DA2BA-CB98-E787-4764-EA7BF52C41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9751" y="2282498"/>
                <a:ext cx="687704" cy="687704"/>
              </a:xfrm>
              <a:prstGeom prst="rect">
                <a:avLst/>
              </a:prstGeom>
            </p:spPr>
          </p:pic>
          <p:pic>
            <p:nvPicPr>
              <p:cNvPr id="11" name="Grafik 10" descr="Auto mit einfarbiger Füllung">
                <a:extLst>
                  <a:ext uri="{FF2B5EF4-FFF2-40B4-BE49-F238E27FC236}">
                    <a16:creationId xmlns:a16="http://schemas.microsoft.com/office/drawing/2014/main" id="{EC513B8F-C858-F69A-A5E6-B2106A41223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41629" y="2819318"/>
                <a:ext cx="914400" cy="914400"/>
              </a:xfrm>
              <a:prstGeom prst="rect">
                <a:avLst/>
              </a:prstGeom>
            </p:spPr>
          </p:pic>
          <p:pic>
            <p:nvPicPr>
              <p:cNvPr id="12" name="chart">
                <a:extLst>
                  <a:ext uri="{FF2B5EF4-FFF2-40B4-BE49-F238E27FC236}">
                    <a16:creationId xmlns:a16="http://schemas.microsoft.com/office/drawing/2014/main" id="{8C63668D-C561-00CF-0D20-3D134600DE22}"/>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Effect>
                          <a14:brightnessContrast bright="100000" contrast="100000"/>
                        </a14:imgEffect>
                      </a14:imgLayer>
                    </a14:imgProps>
                  </a:ext>
                </a:extLst>
              </a:blip>
              <a:stretch>
                <a:fillRect/>
              </a:stretch>
            </p:blipFill>
            <p:spPr>
              <a:xfrm rot="1252032">
                <a:off x="6143078" y="4235150"/>
                <a:ext cx="797104" cy="797094"/>
              </a:xfrm>
              <a:prstGeom prst="rect">
                <a:avLst/>
              </a:prstGeom>
              <a:noFill/>
            </p:spPr>
          </p:pic>
          <p:pic>
            <p:nvPicPr>
              <p:cNvPr id="13" name="Grafik 12" descr="Lupe mit einfarbiger Füllung">
                <a:extLst>
                  <a:ext uri="{FF2B5EF4-FFF2-40B4-BE49-F238E27FC236}">
                    <a16:creationId xmlns:a16="http://schemas.microsoft.com/office/drawing/2014/main" id="{D7E3119D-8D62-9E55-6D04-472146A689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743136" y="4135986"/>
                <a:ext cx="574250" cy="574250"/>
              </a:xfrm>
              <a:prstGeom prst="rect">
                <a:avLst/>
              </a:prstGeom>
            </p:spPr>
          </p:pic>
          <p:pic>
            <p:nvPicPr>
              <p:cNvPr id="14" name="chart">
                <a:extLst>
                  <a:ext uri="{FF2B5EF4-FFF2-40B4-BE49-F238E27FC236}">
                    <a16:creationId xmlns:a16="http://schemas.microsoft.com/office/drawing/2014/main" id="{40891791-607D-4781-742D-B1CC82D3A499}"/>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bright="100000" contrast="100000"/>
                        </a14:imgEffect>
                      </a14:imgLayer>
                    </a14:imgProps>
                  </a:ext>
                </a:extLst>
              </a:blip>
              <a:stretch>
                <a:fillRect/>
              </a:stretch>
            </p:blipFill>
            <p:spPr>
              <a:xfrm>
                <a:off x="4360986" y="4519315"/>
                <a:ext cx="707015" cy="706948"/>
              </a:xfrm>
              <a:prstGeom prst="rect">
                <a:avLst/>
              </a:prstGeom>
            </p:spPr>
          </p:pic>
          <p:pic>
            <p:nvPicPr>
              <p:cNvPr id="15" name="Picture 4" descr="Road map ">
                <a:extLst>
                  <a:ext uri="{FF2B5EF4-FFF2-40B4-BE49-F238E27FC236}">
                    <a16:creationId xmlns:a16="http://schemas.microsoft.com/office/drawing/2014/main" id="{ACE1134F-45B3-A7E4-22A3-AE5930376689}"/>
                  </a:ext>
                </a:extLst>
              </p:cNvPr>
              <p:cNvPicPr>
                <a:picLocks noChangeAspect="1" noChangeArrowheads="1"/>
              </p:cNvPicPr>
              <p:nvPr/>
            </p:nvPicPr>
            <p:blipFill>
              <a:blip r:embed="rId20">
                <a:extLst>
                  <a:ext uri="{BEBA8EAE-BF5A-486C-A8C5-ECC9F3942E4B}">
                    <a14:imgProps xmlns:a14="http://schemas.microsoft.com/office/drawing/2010/main">
                      <a14:imgLayer r:embed="rId2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819867" y="390971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6" name="chart">
                <a:extLst>
                  <a:ext uri="{FF2B5EF4-FFF2-40B4-BE49-F238E27FC236}">
                    <a16:creationId xmlns:a16="http://schemas.microsoft.com/office/drawing/2014/main" id="{A32595DB-E66F-0EBF-0956-ABF4D2659075}"/>
                  </a:ext>
                </a:extLst>
              </p:cNvPr>
              <p:cNvPicPr>
                <a:picLocks noChangeAspect="1"/>
              </p:cNvPicPr>
              <p:nvPr/>
            </p:nvPicPr>
            <p:blipFill>
              <a:blip r:embed="rId22">
                <a:extLst>
                  <a:ext uri="{BEBA8EAE-BF5A-486C-A8C5-ECC9F3942E4B}">
                    <a14:imgProps xmlns:a14="http://schemas.microsoft.com/office/drawing/2010/main">
                      <a14:imgLayer r:embed="rId23">
                        <a14:imgEffect>
                          <a14:brightnessContrast bright="100000" contrast="-30000"/>
                        </a14:imgEffect>
                      </a14:imgLayer>
                    </a14:imgProps>
                  </a:ext>
                </a:extLst>
              </a:blip>
              <a:stretch>
                <a:fillRect/>
              </a:stretch>
            </p:blipFill>
            <p:spPr>
              <a:xfrm>
                <a:off x="5667791" y="4869160"/>
                <a:ext cx="476960" cy="476914"/>
              </a:xfrm>
              <a:prstGeom prst="rect">
                <a:avLst/>
              </a:prstGeom>
            </p:spPr>
          </p:pic>
        </p:grpSp>
        <p:grpSp>
          <p:nvGrpSpPr>
            <p:cNvPr id="50" name="Gruppieren 49">
              <a:extLst>
                <a:ext uri="{FF2B5EF4-FFF2-40B4-BE49-F238E27FC236}">
                  <a16:creationId xmlns:a16="http://schemas.microsoft.com/office/drawing/2014/main" id="{5D8D63F1-5ECC-C653-0644-C28F8B4E4327}"/>
                </a:ext>
              </a:extLst>
            </p:cNvPr>
            <p:cNvGrpSpPr/>
            <p:nvPr/>
          </p:nvGrpSpPr>
          <p:grpSpPr>
            <a:xfrm>
              <a:off x="8844357" y="1844232"/>
              <a:ext cx="529018" cy="567872"/>
              <a:chOff x="5471757" y="1794056"/>
              <a:chExt cx="529018" cy="567872"/>
            </a:xfrm>
          </p:grpSpPr>
          <p:sp>
            <p:nvSpPr>
              <p:cNvPr id="47" name="Ellipse 46">
                <a:extLst>
                  <a:ext uri="{FF2B5EF4-FFF2-40B4-BE49-F238E27FC236}">
                    <a16:creationId xmlns:a16="http://schemas.microsoft.com/office/drawing/2014/main" id="{388FBF5D-9365-9280-5B80-39A37F782DD6}"/>
                  </a:ext>
                </a:extLst>
              </p:cNvPr>
              <p:cNvSpPr/>
              <p:nvPr/>
            </p:nvSpPr>
            <p:spPr>
              <a:xfrm>
                <a:off x="5555560" y="1794056"/>
                <a:ext cx="445215" cy="5678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8" name="Ellipse 47">
                <a:extLst>
                  <a:ext uri="{FF2B5EF4-FFF2-40B4-BE49-F238E27FC236}">
                    <a16:creationId xmlns:a16="http://schemas.microsoft.com/office/drawing/2014/main" id="{D8B34C0C-576A-345D-BAD9-EB7ABFC4DA4D}"/>
                  </a:ext>
                </a:extLst>
              </p:cNvPr>
              <p:cNvSpPr/>
              <p:nvPr/>
            </p:nvSpPr>
            <p:spPr>
              <a:xfrm>
                <a:off x="5608958" y="1850304"/>
                <a:ext cx="338420" cy="42766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9" name="Rechteck 48">
                <a:extLst>
                  <a:ext uri="{FF2B5EF4-FFF2-40B4-BE49-F238E27FC236}">
                    <a16:creationId xmlns:a16="http://schemas.microsoft.com/office/drawing/2014/main" id="{0F32AB09-801F-3A76-C46A-55012F408C14}"/>
                  </a:ext>
                </a:extLst>
              </p:cNvPr>
              <p:cNvSpPr/>
              <p:nvPr/>
            </p:nvSpPr>
            <p:spPr>
              <a:xfrm>
                <a:off x="5471757" y="1933667"/>
                <a:ext cx="274402" cy="252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Titel 1">
            <a:extLst>
              <a:ext uri="{FF2B5EF4-FFF2-40B4-BE49-F238E27FC236}">
                <a16:creationId xmlns:a16="http://schemas.microsoft.com/office/drawing/2014/main" id="{36C23FE1-B56C-EACD-9F3F-5C2FE0C3B6DA}"/>
              </a:ext>
            </a:extLst>
          </p:cNvPr>
          <p:cNvSpPr>
            <a:spLocks noGrp="1"/>
          </p:cNvSpPr>
          <p:nvPr>
            <p:ph type="title"/>
          </p:nvPr>
        </p:nvSpPr>
        <p:spPr/>
        <p:txBody>
          <a:bodyPr/>
          <a:lstStyle/>
          <a:p>
            <a:r>
              <a:rPr lang="de-DE" b="1" dirty="0">
                <a:latin typeface="Arial" panose="020B0604020202020204" pitchFamily="34" charset="0"/>
                <a:cs typeface="Arial" panose="020B0604020202020204" pitchFamily="34" charset="0"/>
              </a:rPr>
              <a:t>Wer kann mithelfen?</a:t>
            </a:r>
            <a:endParaRPr lang="de-CH" b="1" dirty="0">
              <a:latin typeface="Arial" panose="020B0604020202020204" pitchFamily="34" charset="0"/>
              <a:cs typeface="Arial" panose="020B0604020202020204" pitchFamily="34" charset="0"/>
            </a:endParaRPr>
          </a:p>
        </p:txBody>
      </p:sp>
      <p:sp>
        <p:nvSpPr>
          <p:cNvPr id="21" name="Textfeld 20">
            <a:extLst>
              <a:ext uri="{FF2B5EF4-FFF2-40B4-BE49-F238E27FC236}">
                <a16:creationId xmlns:a16="http://schemas.microsoft.com/office/drawing/2014/main" id="{0EC6A48D-33EE-EC12-1F68-7BFCD42C8B66}"/>
              </a:ext>
            </a:extLst>
          </p:cNvPr>
          <p:cNvSpPr txBox="1"/>
          <p:nvPr/>
        </p:nvSpPr>
        <p:spPr>
          <a:xfrm>
            <a:off x="609085" y="1780882"/>
            <a:ext cx="5579051" cy="3250121"/>
          </a:xfrm>
          <a:prstGeom prst="rect">
            <a:avLst/>
          </a:prstGeom>
          <a:noFill/>
        </p:spPr>
        <p:txBody>
          <a:bodyPr wrap="square" lIns="0" tIns="0" rIns="0" bIns="0" rtlCol="0" anchor="t">
            <a:spAutoFit/>
          </a:bodyPr>
          <a:lstStyle/>
          <a:p>
            <a:pPr marL="359410" lvl="1" indent="-271145" defTabSz="914488">
              <a:lnSpc>
                <a:spcPct val="90000"/>
              </a:lnSpc>
              <a:spcAft>
                <a:spcPts val="1200"/>
              </a:spcAft>
              <a:buClr>
                <a:schemeClr val="accent2"/>
              </a:buClr>
              <a:buFont typeface="Suisse Int'l" panose="020B0504000000000000" pitchFamily="34" charset="0"/>
              <a:buChar char="•"/>
            </a:pPr>
            <a:r>
              <a:rPr lang="de-DE" sz="2400" dirty="0">
                <a:latin typeface="Arial" panose="020B0604020202020204" pitchFamily="34" charset="0"/>
                <a:cs typeface="Arial" panose="020B0604020202020204" pitchFamily="34" charset="0"/>
              </a:rPr>
              <a:t>Eltern </a:t>
            </a:r>
            <a:endParaRPr lang="de-DE" dirty="0">
              <a:latin typeface="Arial" panose="020B0604020202020204" pitchFamily="34" charset="0"/>
              <a:cs typeface="Arial" panose="020B0604020202020204" pitchFamily="34" charset="0"/>
            </a:endParaRPr>
          </a:p>
          <a:p>
            <a:pPr marL="359410" lvl="1" indent="-271145" defTabSz="914488">
              <a:lnSpc>
                <a:spcPct val="90000"/>
              </a:lnSpc>
              <a:spcAft>
                <a:spcPts val="1200"/>
              </a:spcAft>
              <a:buClr>
                <a:schemeClr val="accent2"/>
              </a:buClr>
              <a:buFont typeface="Suisse Int'l" panose="020B0504000000000000" pitchFamily="34" charset="0"/>
              <a:buChar char="•"/>
            </a:pPr>
            <a:r>
              <a:rPr lang="de-DE" sz="2400" dirty="0">
                <a:latin typeface="Arial" panose="020B0604020202020204" pitchFamily="34" charset="0"/>
                <a:cs typeface="Arial" panose="020B0604020202020204" pitchFamily="34" charset="0"/>
              </a:rPr>
              <a:t>Schulen</a:t>
            </a:r>
          </a:p>
          <a:p>
            <a:pPr marL="359410" lvl="1" indent="-271145" defTabSz="914488">
              <a:lnSpc>
                <a:spcPct val="90000"/>
              </a:lnSpc>
              <a:spcAft>
                <a:spcPts val="1200"/>
              </a:spcAft>
              <a:buClr>
                <a:schemeClr val="accent2"/>
              </a:buClr>
              <a:buFont typeface="Suisse Int'l" panose="020B0504000000000000" pitchFamily="34" charset="0"/>
              <a:buChar char="•"/>
            </a:pPr>
            <a:r>
              <a:rPr lang="de-DE" sz="2400" dirty="0">
                <a:latin typeface="Arial" panose="020B0604020202020204" pitchFamily="34" charset="0"/>
                <a:cs typeface="Arial" panose="020B0604020202020204" pitchFamily="34" charset="0"/>
              </a:rPr>
              <a:t>Polizeien, </a:t>
            </a:r>
            <a:r>
              <a:rPr lang="de-DE" sz="2400" dirty="0" err="1">
                <a:latin typeface="Arial" panose="020B0604020202020204" pitchFamily="34" charset="0"/>
                <a:cs typeface="Arial" panose="020B0604020202020204" pitchFamily="34" charset="0"/>
              </a:rPr>
              <a:t>Verkehrsinstruktoren</a:t>
            </a:r>
            <a:r>
              <a:rPr lang="de-DE" sz="2400" dirty="0">
                <a:latin typeface="Arial" panose="020B0604020202020204" pitchFamily="34" charset="0"/>
                <a:cs typeface="Arial" panose="020B0604020202020204" pitchFamily="34" charset="0"/>
              </a:rPr>
              <a:t>/-innen</a:t>
            </a:r>
          </a:p>
          <a:p>
            <a:pPr marL="359410" lvl="1" indent="-271145" defTabSz="914488">
              <a:lnSpc>
                <a:spcPct val="90000"/>
              </a:lnSpc>
              <a:spcAft>
                <a:spcPts val="1200"/>
              </a:spcAft>
              <a:buClr>
                <a:schemeClr val="accent2"/>
              </a:buClr>
              <a:buFont typeface="Suisse Int'l" panose="020B0504000000000000" pitchFamily="34" charset="0"/>
              <a:buChar char="•"/>
            </a:pPr>
            <a:r>
              <a:rPr lang="de-DE" sz="2400" dirty="0">
                <a:latin typeface="Arial" panose="020B0604020202020204" pitchFamily="34" charset="0"/>
                <a:cs typeface="Arial" panose="020B0604020202020204" pitchFamily="34" charset="0"/>
              </a:rPr>
              <a:t>Gemeinden, Kantone, Bund</a:t>
            </a:r>
          </a:p>
          <a:p>
            <a:pPr marL="359410" lvl="1" indent="-271145" defTabSz="914488">
              <a:lnSpc>
                <a:spcPct val="90000"/>
              </a:lnSpc>
              <a:spcAft>
                <a:spcPts val="1200"/>
              </a:spcAft>
              <a:buClr>
                <a:schemeClr val="accent2"/>
              </a:buClr>
              <a:buFont typeface="Suisse Int'l" panose="020B0504000000000000" pitchFamily="34" charset="0"/>
              <a:buChar char="•"/>
            </a:pPr>
            <a:r>
              <a:rPr lang="de-DE" sz="2400" dirty="0">
                <a:latin typeface="Arial" panose="020B0604020202020204" pitchFamily="34" charset="0"/>
                <a:cs typeface="Arial" panose="020B0604020202020204" pitchFamily="34" charset="0"/>
              </a:rPr>
              <a:t>Fahrschulen</a:t>
            </a:r>
          </a:p>
          <a:p>
            <a:pPr marL="359410" lvl="1" indent="-271145" defTabSz="914488">
              <a:lnSpc>
                <a:spcPct val="90000"/>
              </a:lnSpc>
              <a:spcAft>
                <a:spcPts val="1200"/>
              </a:spcAft>
              <a:buClr>
                <a:schemeClr val="accent2"/>
              </a:buClr>
              <a:buFont typeface="Suisse Int'l" panose="020B0504000000000000" pitchFamily="34" charset="0"/>
              <a:buChar char="•"/>
            </a:pPr>
            <a:r>
              <a:rPr lang="de-DE" sz="2400" dirty="0">
                <a:latin typeface="Arial" panose="020B0604020202020204" pitchFamily="34" charset="0"/>
                <a:cs typeface="Arial" panose="020B0604020202020204" pitchFamily="34" charset="0"/>
              </a:rPr>
              <a:t>Verkehrssicherheitsorganisationen</a:t>
            </a:r>
          </a:p>
          <a:p>
            <a:pPr marL="359410" lvl="1" indent="-271145" defTabSz="914488">
              <a:lnSpc>
                <a:spcPct val="90000"/>
              </a:lnSpc>
              <a:spcAft>
                <a:spcPts val="1200"/>
              </a:spcAft>
              <a:buClr>
                <a:schemeClr val="accent2"/>
              </a:buClr>
              <a:buFont typeface="Suisse Int'l" panose="020B0504000000000000" pitchFamily="34" charset="0"/>
              <a:buChar char="•"/>
            </a:pPr>
            <a:r>
              <a:rPr lang="de-DE" sz="2400" dirty="0">
                <a:latin typeface="Arial" panose="020B0604020202020204" pitchFamily="34" charset="0"/>
                <a:cs typeface="Arial" panose="020B0604020202020204" pitchFamily="34" charset="0"/>
              </a:rPr>
              <a:t>...</a:t>
            </a:r>
          </a:p>
        </p:txBody>
      </p:sp>
      <p:pic>
        <p:nvPicPr>
          <p:cNvPr id="22" name="Grafik 21" descr="Handschlag Silhouette">
            <a:extLst>
              <a:ext uri="{FF2B5EF4-FFF2-40B4-BE49-F238E27FC236}">
                <a16:creationId xmlns:a16="http://schemas.microsoft.com/office/drawing/2014/main" id="{2334FCC2-2691-6661-E83B-94A59852F78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199116" y="2910611"/>
            <a:ext cx="1482399" cy="1482399"/>
          </a:xfrm>
          <a:prstGeom prst="rect">
            <a:avLst/>
          </a:prstGeom>
        </p:spPr>
      </p:pic>
    </p:spTree>
    <p:extLst>
      <p:ext uri="{BB962C8B-B14F-4D97-AF65-F5344CB8AC3E}">
        <p14:creationId xmlns:p14="http://schemas.microsoft.com/office/powerpoint/2010/main" val="429027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05750AA-188B-2039-058F-C018E3F94A1B}"/>
              </a:ext>
            </a:extLst>
          </p:cNvPr>
          <p:cNvSpPr>
            <a:spLocks noGrp="1"/>
          </p:cNvSpPr>
          <p:nvPr>
            <p:ph type="ctrTitle"/>
          </p:nvPr>
        </p:nvSpPr>
        <p:spPr/>
        <p:txBody>
          <a:bodyPr/>
          <a:lstStyle/>
          <a:p>
            <a:r>
              <a:rPr lang="de-CH" dirty="0">
                <a:latin typeface="Arial" panose="020B0604020202020204" pitchFamily="34" charset="0"/>
                <a:cs typeface="Arial" panose="020B0604020202020204" pitchFamily="34" charset="0"/>
              </a:rPr>
              <a:t>Entwicklung der Kinder</a:t>
            </a:r>
          </a:p>
        </p:txBody>
      </p:sp>
      <p:sp>
        <p:nvSpPr>
          <p:cNvPr id="4" name="Foliennummernplatzhalter 3">
            <a:extLst>
              <a:ext uri="{FF2B5EF4-FFF2-40B4-BE49-F238E27FC236}">
                <a16:creationId xmlns:a16="http://schemas.microsoft.com/office/drawing/2014/main" id="{8D8E7CA1-D755-C207-7C44-E8469532A7F9}"/>
              </a:ext>
            </a:extLst>
          </p:cNvPr>
          <p:cNvSpPr>
            <a:spLocks noGrp="1"/>
          </p:cNvSpPr>
          <p:nvPr>
            <p:ph type="sldNum" sz="quarter" idx="4294967295"/>
          </p:nvPr>
        </p:nvSpPr>
        <p:spPr>
          <a:xfrm>
            <a:off x="0" y="6481763"/>
            <a:ext cx="817563" cy="161925"/>
          </a:xfrm>
        </p:spPr>
        <p:txBody>
          <a:bodyPr/>
          <a:lstStyle/>
          <a:p>
            <a:fld id="{442AD375-037F-43D0-B059-5172DA06796A}" type="slidenum">
              <a:rPr lang="de-CH" smtClean="0"/>
              <a:pPr/>
              <a:t>7</a:t>
            </a:fld>
            <a:endParaRPr lang="de-CH"/>
          </a:p>
        </p:txBody>
      </p:sp>
    </p:spTree>
    <p:extLst>
      <p:ext uri="{BB962C8B-B14F-4D97-AF65-F5344CB8AC3E}">
        <p14:creationId xmlns:p14="http://schemas.microsoft.com/office/powerpoint/2010/main" val="53275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de-CH"/>
              <a:t> </a:t>
            </a:r>
          </a:p>
        </p:txBody>
      </p:sp>
      <p:sp>
        <p:nvSpPr>
          <p:cNvPr id="2" name="Titel 1">
            <a:extLst>
              <a:ext uri="{FF2B5EF4-FFF2-40B4-BE49-F238E27FC236}">
                <a16:creationId xmlns:a16="http://schemas.microsoft.com/office/drawing/2014/main" id="{7F16535B-A44E-4B7E-937F-2832689222D6}"/>
              </a:ext>
            </a:extLst>
          </p:cNvPr>
          <p:cNvSpPr>
            <a:spLocks noGrp="1"/>
          </p:cNvSpPr>
          <p:nvPr>
            <p:ph type="title"/>
          </p:nvPr>
        </p:nvSpPr>
        <p:spPr/>
        <p:txBody>
          <a:bodyPr/>
          <a:lstStyle/>
          <a:p>
            <a:r>
              <a:rPr lang="de-CH" b="1">
                <a:latin typeface="Arial" panose="020B0604020202020204" pitchFamily="34" charset="0"/>
                <a:cs typeface="Arial" panose="020B0604020202020204" pitchFamily="34" charset="0"/>
              </a:rPr>
              <a:t>Kinder sind keine kleinen Erwachsenen</a:t>
            </a:r>
            <a:endParaRPr lang="de-CH" b="1" dirty="0">
              <a:latin typeface="Arial" panose="020B0604020202020204" pitchFamily="34" charset="0"/>
              <a:cs typeface="Arial" panose="020B0604020202020204" pitchFamily="34" charset="0"/>
            </a:endParaRPr>
          </a:p>
        </p:txBody>
      </p:sp>
      <p:sp>
        <p:nvSpPr>
          <p:cNvPr id="3" name="Untertitel 2">
            <a:extLst>
              <a:ext uri="{FF2B5EF4-FFF2-40B4-BE49-F238E27FC236}">
                <a16:creationId xmlns:a16="http://schemas.microsoft.com/office/drawing/2014/main" id="{4D248D13-5DFF-403A-97EA-D6895F86ADCF}"/>
              </a:ext>
            </a:extLst>
          </p:cNvPr>
          <p:cNvSpPr>
            <a:spLocks noGrp="1"/>
          </p:cNvSpPr>
          <p:nvPr>
            <p:ph idx="1"/>
          </p:nvPr>
        </p:nvSpPr>
        <p:spPr/>
        <p:txBody>
          <a:bodyPr/>
          <a:lstStyle/>
          <a:p>
            <a:pPr marL="0" lvl="1" indent="0">
              <a:buNone/>
            </a:pPr>
            <a:r>
              <a:rPr lang="de-CH">
                <a:latin typeface="Arial" panose="020B0604020202020204" pitchFamily="34" charset="0"/>
                <a:cs typeface="Arial" panose="020B0604020202020204" pitchFamily="34" charset="0"/>
              </a:rPr>
              <a:t>Kinder</a:t>
            </a:r>
          </a:p>
          <a:p>
            <a:pPr lvl="1"/>
            <a:r>
              <a:rPr lang="de-CH">
                <a:latin typeface="Arial" panose="020B0604020202020204" pitchFamily="34" charset="0"/>
                <a:cs typeface="Arial" panose="020B0604020202020204" pitchFamily="34" charset="0"/>
              </a:rPr>
              <a:t>... werden von den Motorfahrzeuglenkenden </a:t>
            </a:r>
            <a:r>
              <a:rPr lang="de-CH" b="1">
                <a:latin typeface="Arial" panose="020B0604020202020204" pitchFamily="34" charset="0"/>
                <a:cs typeface="Arial" panose="020B0604020202020204" pitchFamily="34" charset="0"/>
              </a:rPr>
              <a:t>schlechter wahrgenommen </a:t>
            </a:r>
            <a:r>
              <a:rPr lang="de-CH">
                <a:latin typeface="Arial" panose="020B0604020202020204" pitchFamily="34" charset="0"/>
                <a:cs typeface="Arial" panose="020B0604020202020204" pitchFamily="34" charset="0"/>
              </a:rPr>
              <a:t>(Grösse).</a:t>
            </a:r>
          </a:p>
          <a:p>
            <a:pPr lvl="1"/>
            <a:r>
              <a:rPr lang="de-CH">
                <a:latin typeface="Arial" panose="020B0604020202020204" pitchFamily="34" charset="0"/>
                <a:cs typeface="Arial" panose="020B0604020202020204" pitchFamily="34" charset="0"/>
              </a:rPr>
              <a:t>... sind kleiner als Erwachsene und haben deshalb ein </a:t>
            </a:r>
            <a:r>
              <a:rPr lang="de-CH" b="1">
                <a:latin typeface="Arial" panose="020B0604020202020204" pitchFamily="34" charset="0"/>
                <a:cs typeface="Arial" panose="020B0604020202020204" pitchFamily="34" charset="0"/>
              </a:rPr>
              <a:t>eingeschränktes Sichtfeld</a:t>
            </a:r>
            <a:r>
              <a:rPr lang="de-CH">
                <a:latin typeface="Arial" panose="020B0604020202020204" pitchFamily="34" charset="0"/>
                <a:cs typeface="Arial" panose="020B0604020202020204" pitchFamily="34" charset="0"/>
              </a:rPr>
              <a:t>.</a:t>
            </a:r>
          </a:p>
          <a:p>
            <a:pPr lvl="1"/>
            <a:r>
              <a:rPr lang="de-CH">
                <a:latin typeface="Arial" panose="020B0604020202020204" pitchFamily="34" charset="0"/>
                <a:cs typeface="Arial" panose="020B0604020202020204" pitchFamily="34" charset="0"/>
              </a:rPr>
              <a:t>... können </a:t>
            </a:r>
            <a:r>
              <a:rPr lang="de-CH" b="1">
                <a:latin typeface="Arial" panose="020B0604020202020204" pitchFamily="34" charset="0"/>
                <a:cs typeface="Arial" panose="020B0604020202020204" pitchFamily="34" charset="0"/>
              </a:rPr>
              <a:t>Gefahren</a:t>
            </a:r>
            <a:r>
              <a:rPr lang="de-CH">
                <a:latin typeface="Arial" panose="020B0604020202020204" pitchFamily="34" charset="0"/>
                <a:cs typeface="Arial" panose="020B0604020202020204" pitchFamily="34" charset="0"/>
              </a:rPr>
              <a:t> noch </a:t>
            </a:r>
            <a:r>
              <a:rPr lang="de-CH" b="1">
                <a:latin typeface="Arial" panose="020B0604020202020204" pitchFamily="34" charset="0"/>
                <a:cs typeface="Arial" panose="020B0604020202020204" pitchFamily="34" charset="0"/>
              </a:rPr>
              <a:t>nicht rechtzeitig erkennen</a:t>
            </a:r>
            <a:r>
              <a:rPr lang="de-CH">
                <a:latin typeface="Arial" panose="020B0604020202020204" pitchFamily="34" charset="0"/>
                <a:cs typeface="Arial" panose="020B0604020202020204" pitchFamily="34" charset="0"/>
              </a:rPr>
              <a:t>.</a:t>
            </a:r>
          </a:p>
          <a:p>
            <a:pPr lvl="1"/>
            <a:r>
              <a:rPr lang="de-CH">
                <a:latin typeface="Arial" panose="020B0604020202020204" pitchFamily="34" charset="0"/>
                <a:cs typeface="Arial" panose="020B0604020202020204" pitchFamily="34" charset="0"/>
              </a:rPr>
              <a:t>... können </a:t>
            </a:r>
            <a:r>
              <a:rPr lang="de-CH" b="1">
                <a:latin typeface="Arial" panose="020B0604020202020204" pitchFamily="34" charset="0"/>
                <a:cs typeface="Arial" panose="020B0604020202020204" pitchFamily="34" charset="0"/>
              </a:rPr>
              <a:t>Geschwindigkeiten und Distanzen noch nicht richtig einschätzen</a:t>
            </a:r>
            <a:r>
              <a:rPr lang="de-CH">
                <a:latin typeface="Arial" panose="020B0604020202020204" pitchFamily="34" charset="0"/>
                <a:cs typeface="Arial" panose="020B0604020202020204" pitchFamily="34" charset="0"/>
              </a:rPr>
              <a:t>.</a:t>
            </a:r>
          </a:p>
          <a:p>
            <a:pPr lvl="1"/>
            <a:r>
              <a:rPr lang="de-CH">
                <a:latin typeface="Arial" panose="020B0604020202020204" pitchFamily="34" charset="0"/>
                <a:cs typeface="Arial" panose="020B0604020202020204" pitchFamily="34" charset="0"/>
              </a:rPr>
              <a:t>... sind </a:t>
            </a:r>
            <a:r>
              <a:rPr lang="de-CH" b="1">
                <a:latin typeface="Arial" panose="020B0604020202020204" pitchFamily="34" charset="0"/>
                <a:cs typeface="Arial" panose="020B0604020202020204" pitchFamily="34" charset="0"/>
              </a:rPr>
              <a:t>verspielt</a:t>
            </a:r>
            <a:r>
              <a:rPr lang="de-CH">
                <a:latin typeface="Arial" panose="020B0604020202020204" pitchFamily="34" charset="0"/>
                <a:cs typeface="Arial" panose="020B0604020202020204" pitchFamily="34" charset="0"/>
              </a:rPr>
              <a:t> und </a:t>
            </a:r>
            <a:r>
              <a:rPr lang="de-CH" b="1">
                <a:latin typeface="Arial" panose="020B0604020202020204" pitchFamily="34" charset="0"/>
                <a:cs typeface="Arial" panose="020B0604020202020204" pitchFamily="34" charset="0"/>
              </a:rPr>
              <a:t>lassen sich schnell ablenken</a:t>
            </a:r>
            <a:r>
              <a:rPr lang="de-CH">
                <a:latin typeface="Arial" panose="020B0604020202020204" pitchFamily="34" charset="0"/>
                <a:cs typeface="Arial" panose="020B0604020202020204" pitchFamily="34" charset="0"/>
              </a:rPr>
              <a:t>.</a:t>
            </a:r>
          </a:p>
          <a:p>
            <a:pPr marL="0" lvl="1" indent="0">
              <a:buNone/>
            </a:pPr>
            <a:r>
              <a:rPr lang="de-CH"/>
              <a:t> </a:t>
            </a:r>
          </a:p>
        </p:txBody>
      </p:sp>
    </p:spTree>
    <p:extLst>
      <p:ext uri="{BB962C8B-B14F-4D97-AF65-F5344CB8AC3E}">
        <p14:creationId xmlns:p14="http://schemas.microsoft.com/office/powerpoint/2010/main" val="373282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9FB7B6-BC91-761A-5C16-261CF4705C77}"/>
              </a:ext>
            </a:extLst>
          </p:cNvPr>
          <p:cNvSpPr>
            <a:spLocks noGrp="1"/>
          </p:cNvSpPr>
          <p:nvPr>
            <p:ph type="ctrTitle"/>
          </p:nvPr>
        </p:nvSpPr>
        <p:spPr/>
        <p:txBody>
          <a:bodyPr/>
          <a:lstStyle/>
          <a:p>
            <a:r>
              <a:rPr lang="de-CH" dirty="0">
                <a:latin typeface="Arial" panose="020B0604020202020204" pitchFamily="34" charset="0"/>
                <a:cs typeface="Arial" panose="020B0604020202020204" pitchFamily="34" charset="0"/>
              </a:rPr>
              <a:t>Ihr Beitrag zur Schulwegsicherheit</a:t>
            </a:r>
          </a:p>
        </p:txBody>
      </p:sp>
      <p:sp>
        <p:nvSpPr>
          <p:cNvPr id="4" name="Foliennummernplatzhalter 3">
            <a:extLst>
              <a:ext uri="{FF2B5EF4-FFF2-40B4-BE49-F238E27FC236}">
                <a16:creationId xmlns:a16="http://schemas.microsoft.com/office/drawing/2014/main" id="{0172C9F1-B7CB-B22F-FD1F-A886CA8DE92E}"/>
              </a:ext>
            </a:extLst>
          </p:cNvPr>
          <p:cNvSpPr>
            <a:spLocks noGrp="1"/>
          </p:cNvSpPr>
          <p:nvPr>
            <p:ph type="sldNum" sz="quarter" idx="4294967295"/>
          </p:nvPr>
        </p:nvSpPr>
        <p:spPr>
          <a:xfrm>
            <a:off x="0" y="6481763"/>
            <a:ext cx="817563" cy="161925"/>
          </a:xfrm>
        </p:spPr>
        <p:txBody>
          <a:bodyPr/>
          <a:lstStyle/>
          <a:p>
            <a:fld id="{442AD375-037F-43D0-B059-5172DA06796A}" type="slidenum">
              <a:rPr lang="de-CH" smtClean="0"/>
              <a:pPr/>
              <a:t>9</a:t>
            </a:fld>
            <a:endParaRPr lang="de-CH"/>
          </a:p>
        </p:txBody>
      </p:sp>
    </p:spTree>
    <p:extLst>
      <p:ext uri="{BB962C8B-B14F-4D97-AF65-F5344CB8AC3E}">
        <p14:creationId xmlns:p14="http://schemas.microsoft.com/office/powerpoint/2010/main" val="1940016511"/>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26CB5F23-5D27-4E93-B937-02C30A84BF98}" vid="{F51711AA-632B-42BF-826D-AE974C4A7B5A}"/>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BD372FE-ECDE-41B9-9125-ED0A5C93B659}">
  <we:reference id="22ff87a5-132f-4d52-9e97-94d888e4dd91" version="3.7.0.0" store="EXCatalog" storeType="EXCatalog"/>
  <we:alternateReferences>
    <we:reference id="WA104380050" version="3.7.0.0" store="de-CH"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0028F8FD3A53F42A4E181E5A9704B93" ma:contentTypeVersion="12" ma:contentTypeDescription="Ein neues Dokument erstellen." ma:contentTypeScope="" ma:versionID="b63b2315e007ce3c9d99905b48c59bda">
  <xsd:schema xmlns:xsd="http://www.w3.org/2001/XMLSchema" xmlns:xs="http://www.w3.org/2001/XMLSchema" xmlns:p="http://schemas.microsoft.com/office/2006/metadata/properties" xmlns:ns2="cffbc1be-43cd-4cd9-af5e-e7d49ac048eb" xmlns:ns3="6c029853-ddec-436c-a90c-b6d9e92dcbfe" targetNamespace="http://schemas.microsoft.com/office/2006/metadata/properties" ma:root="true" ma:fieldsID="26b4212b71a4dc88a7399f06db7646af" ns2:_="" ns3:_="">
    <xsd:import namespace="cffbc1be-43cd-4cd9-af5e-e7d49ac048eb"/>
    <xsd:import namespace="6c029853-ddec-436c-a90c-b6d9e92dcb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fbc1be-43cd-4cd9-af5e-e7d49ac048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029853-ddec-436c-a90c-b6d9e92dcbf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fab65f3-99b9-4548-83b8-2b80a725587c}" ma:internalName="TaxCatchAll" ma:showField="CatchAllData" ma:web="6c029853-ddec-436c-a90c-b6d9e92dcb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fbc1be-43cd-4cd9-af5e-e7d49ac048eb">
      <Terms xmlns="http://schemas.microsoft.com/office/infopath/2007/PartnerControls"/>
    </lcf76f155ced4ddcb4097134ff3c332f>
    <TaxCatchAll xmlns="6c029853-ddec-436c-a90c-b6d9e92dcbf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A365E2-FB98-4094-A7FA-1F01C5582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fbc1be-43cd-4cd9-af5e-e7d49ac048eb"/>
    <ds:schemaRef ds:uri="6c029853-ddec-436c-a90c-b6d9e92dcb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1C5B9F-AFC0-4F84-BBCF-27F3B7C5ABB9}">
  <ds:schemaRefs>
    <ds:schemaRef ds:uri="http://schemas.microsoft.com/office/2006/documentManagement/types"/>
    <ds:schemaRef ds:uri="http://schemas.microsoft.com/office/2006/metadata/properties"/>
    <ds:schemaRef ds:uri="http://purl.org/dc/terms/"/>
    <ds:schemaRef ds:uri="cffbc1be-43cd-4cd9-af5e-e7d49ac048eb"/>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6c029853-ddec-436c-a90c-b6d9e92dcbfe"/>
  </ds:schemaRefs>
</ds:datastoreItem>
</file>

<file path=customXml/itemProps3.xml><?xml version="1.0" encoding="utf-8"?>
<ds:datastoreItem xmlns:ds="http://schemas.openxmlformats.org/officeDocument/2006/customXml" ds:itemID="{508F1032-EED9-41A4-8FA2-CBE5C30317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DD4C2EB4</Template>
  <TotalTime>0</TotalTime>
  <Words>1491</Words>
  <Application>Microsoft Office PowerPoint</Application>
  <PresentationFormat>Widescreen</PresentationFormat>
  <Paragraphs>139</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Design bfu</vt:lpstr>
      <vt:lpstr>Verkehrssicherheit auf dem Schulweg</vt:lpstr>
      <vt:lpstr>Der Schulweg zu Fuss – ein Erlebnis</vt:lpstr>
      <vt:lpstr>Unfallzahlen</vt:lpstr>
      <vt:lpstr>Verantwortung</vt:lpstr>
      <vt:lpstr>Rechte und Pflichten</vt:lpstr>
      <vt:lpstr>Wer kann mithelfen?</vt:lpstr>
      <vt:lpstr>Entwicklung der Kinder</vt:lpstr>
      <vt:lpstr>Kinder sind keine kleinen Erwachsenen</vt:lpstr>
      <vt:lpstr>Ihr Beitrag zur Schulwegsicherheit</vt:lpstr>
      <vt:lpstr>Den Schulweg vorbereiten </vt:lpstr>
      <vt:lpstr>Sichtbar unterwegs – sicherer unterwegs   </vt:lpstr>
      <vt:lpstr>Elterntaxi – muss nicht sein   </vt:lpstr>
      <vt:lpstr>Trottinett, Skateboard, Rollschuhe und Co.   </vt:lpstr>
      <vt:lpstr>Schulwegsicherheit erhöhen</vt:lpstr>
      <vt:lpstr>Patrouilleure (Verkehrshelferinnen und Verkehrshelfer) </vt:lpstr>
      <vt:lpstr>Pedibus  </vt:lpstr>
      <vt:lpstr>Schulbus </vt:lpstr>
      <vt:lpstr> BFU, Beratungsstelle für Unfallverhütung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Brechbühl Lucia</dc:creator>
  <cp:lastModifiedBy>Leuenberger Helene</cp:lastModifiedBy>
  <cp:revision>2</cp:revision>
  <cp:lastPrinted>2019-03-22T15:02:17Z</cp:lastPrinted>
  <dcterms:created xsi:type="dcterms:W3CDTF">2024-03-21T13:17:02Z</dcterms:created>
  <dcterms:modified xsi:type="dcterms:W3CDTF">2025-01-20T13:08:20Z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0x01010030028F8FD3A53F42A4E181E5A9704B93</vt:lpwstr>
  </property>
  <property fmtid="{D5CDD505-2E9C-101B-9397-08002B2CF9AE}" pid="3" name="Order">
    <vt:r8>21500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