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handoutMasterIdLst>
    <p:handoutMasterId r:id="rId22"/>
  </p:handoutMasterIdLst>
  <p:sldIdLst>
    <p:sldId id="262" r:id="rId5"/>
    <p:sldId id="285" r:id="rId6"/>
    <p:sldId id="286" r:id="rId7"/>
    <p:sldId id="292" r:id="rId8"/>
    <p:sldId id="301" r:id="rId9"/>
    <p:sldId id="290" r:id="rId10"/>
    <p:sldId id="291" r:id="rId11"/>
    <p:sldId id="289" r:id="rId12"/>
    <p:sldId id="300" r:id="rId13"/>
    <p:sldId id="287" r:id="rId14"/>
    <p:sldId id="288" r:id="rId15"/>
    <p:sldId id="297" r:id="rId16"/>
    <p:sldId id="293" r:id="rId17"/>
    <p:sldId id="296" r:id="rId18"/>
    <p:sldId id="294" r:id="rId19"/>
    <p:sldId id="29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eriswyl Michelle" initials="BM" lastIdx="3" clrIdx="0">
    <p:extLst>
      <p:ext uri="{19B8F6BF-5375-455C-9EA6-DF929625EA0E}">
        <p15:presenceInfo xmlns:p15="http://schemas.microsoft.com/office/powerpoint/2012/main" userId="Baeriswyl Michelle" providerId="None"/>
      </p:ext>
    </p:extLst>
  </p:cmAuthor>
  <p:cmAuthor id="2" name="Monique Walter" initials="MW" lastIdx="2" clrIdx="1">
    <p:extLst>
      <p:ext uri="{19B8F6BF-5375-455C-9EA6-DF929625EA0E}">
        <p15:presenceInfo xmlns:p15="http://schemas.microsoft.com/office/powerpoint/2012/main" userId="Monique Walter" providerId="None"/>
      </p:ext>
    </p:extLst>
  </p:cmAuthor>
  <p:cmAuthor id="3" name="Franziska Hartmann" initials="FH" lastIdx="5" clrIdx="2">
    <p:extLst>
      <p:ext uri="{19B8F6BF-5375-455C-9EA6-DF929625EA0E}">
        <p15:presenceInfo xmlns:p15="http://schemas.microsoft.com/office/powerpoint/2012/main" userId="Franziska Hart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57D2B-DAF9-4FEB-94F2-98452FEB8B48}" v="1" dt="2024-11-05T13:51:05.769"/>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3762" autoAdjust="0"/>
  </p:normalViewPr>
  <p:slideViewPr>
    <p:cSldViewPr showGuides="1">
      <p:cViewPr varScale="1">
        <p:scale>
          <a:sx n="100" d="100"/>
          <a:sy n="100" d="100"/>
        </p:scale>
        <p:origin x="2544"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3114" y="-4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B024344D-1DCD-4D6D-ADA7-A52C251502D6}"/>
    <pc:docChg chg="modSld">
      <pc:chgData name="Baeriswyl Michelle" userId="7dbe6026-e9b7-4e33-982d-84db899c07af" providerId="ADAL" clId="{B024344D-1DCD-4D6D-ADA7-A52C251502D6}" dt="2023-07-27T09:02:16.611" v="108" actId="13926"/>
      <pc:docMkLst>
        <pc:docMk/>
      </pc:docMkLst>
      <pc:sldChg chg="modSp mod">
        <pc:chgData name="Baeriswyl Michelle" userId="7dbe6026-e9b7-4e33-982d-84db899c07af" providerId="ADAL" clId="{B024344D-1DCD-4D6D-ADA7-A52C251502D6}" dt="2023-07-27T09:02:16.611" v="108" actId="13926"/>
        <pc:sldMkLst>
          <pc:docMk/>
          <pc:sldMk cId="3042228720" sldId="285"/>
        </pc:sldMkLst>
        <pc:spChg chg="mod">
          <ac:chgData name="Baeriswyl Michelle" userId="7dbe6026-e9b7-4e33-982d-84db899c07af" providerId="ADAL" clId="{B024344D-1DCD-4D6D-ADA7-A52C251502D6}" dt="2023-07-27T09:02:16.611" v="108" actId="13926"/>
          <ac:spMkLst>
            <pc:docMk/>
            <pc:sldMk cId="3042228720" sldId="285"/>
            <ac:spMk id="11" creationId="{00000000-0000-0000-0000-000000000000}"/>
          </ac:spMkLst>
        </pc:spChg>
        <pc:spChg chg="mod">
          <ac:chgData name="Baeriswyl Michelle" userId="7dbe6026-e9b7-4e33-982d-84db899c07af" providerId="ADAL" clId="{B024344D-1DCD-4D6D-ADA7-A52C251502D6}" dt="2023-07-27T08:58:52.263" v="106" actId="6549"/>
          <ac:spMkLst>
            <pc:docMk/>
            <pc:sldMk cId="3042228720" sldId="285"/>
            <ac:spMk id="13" creationId="{00000000-0000-0000-0000-000000000000}"/>
          </ac:spMkLst>
        </pc:spChg>
      </pc:sldChg>
    </pc:docChg>
  </pc:docChgLst>
  <pc:docChgLst>
    <pc:chgData name="Baeriswyl Michelle" userId="7dbe6026-e9b7-4e33-982d-84db899c07af" providerId="ADAL" clId="{19557D2B-DAF9-4FEB-94F2-98452FEB8B48}"/>
    <pc:docChg chg="custSel modSld modMainMaster">
      <pc:chgData name="Baeriswyl Michelle" userId="7dbe6026-e9b7-4e33-982d-84db899c07af" providerId="ADAL" clId="{19557D2B-DAF9-4FEB-94F2-98452FEB8B48}" dt="2024-11-05T13:51:51.734" v="8" actId="20577"/>
      <pc:docMkLst>
        <pc:docMk/>
      </pc:docMkLst>
      <pc:sldChg chg="modSp mod">
        <pc:chgData name="Baeriswyl Michelle" userId="7dbe6026-e9b7-4e33-982d-84db899c07af" providerId="ADAL" clId="{19557D2B-DAF9-4FEB-94F2-98452FEB8B48}" dt="2024-11-05T13:51:51.734" v="8" actId="20577"/>
        <pc:sldMkLst>
          <pc:docMk/>
          <pc:sldMk cId="92098864" sldId="262"/>
        </pc:sldMkLst>
        <pc:spChg chg="mod">
          <ac:chgData name="Baeriswyl Michelle" userId="7dbe6026-e9b7-4e33-982d-84db899c07af" providerId="ADAL" clId="{19557D2B-DAF9-4FEB-94F2-98452FEB8B48}" dt="2024-11-05T13:51:51.734" v="8" actId="20577"/>
          <ac:spMkLst>
            <pc:docMk/>
            <pc:sldMk cId="92098864" sldId="262"/>
            <ac:spMk id="2" creationId="{7F16535B-A44E-4B7E-937F-2832689222D6}"/>
          </ac:spMkLst>
        </pc:spChg>
      </pc:sldChg>
      <pc:sldMasterChg chg="modSldLayout">
        <pc:chgData name="Baeriswyl Michelle" userId="7dbe6026-e9b7-4e33-982d-84db899c07af" providerId="ADAL" clId="{19557D2B-DAF9-4FEB-94F2-98452FEB8B48}" dt="2024-11-05T13:51:08.949" v="3" actId="1076"/>
        <pc:sldMasterMkLst>
          <pc:docMk/>
          <pc:sldMasterMk cId="1011663896" sldId="2147483657"/>
        </pc:sldMasterMkLst>
        <pc:sldLayoutChg chg="addSp delSp modSp mod">
          <pc:chgData name="Baeriswyl Michelle" userId="7dbe6026-e9b7-4e33-982d-84db899c07af" providerId="ADAL" clId="{19557D2B-DAF9-4FEB-94F2-98452FEB8B48}" dt="2024-11-05T13:51:08.949" v="3" actId="1076"/>
          <pc:sldLayoutMkLst>
            <pc:docMk/>
            <pc:sldMasterMk cId="1011663896" sldId="2147483657"/>
            <pc:sldLayoutMk cId="3891886669" sldId="2147483658"/>
          </pc:sldLayoutMkLst>
          <pc:spChg chg="del">
            <ac:chgData name="Baeriswyl Michelle" userId="7dbe6026-e9b7-4e33-982d-84db899c07af" providerId="ADAL" clId="{19557D2B-DAF9-4FEB-94F2-98452FEB8B48}" dt="2024-11-05T13:51:03.494" v="0" actId="478"/>
            <ac:spMkLst>
              <pc:docMk/>
              <pc:sldMasterMk cId="1011663896" sldId="2147483657"/>
              <pc:sldLayoutMk cId="3891886669" sldId="2147483658"/>
              <ac:spMk id="6" creationId="{2F5AF934-B224-4A72-AB54-EAE3966BF0FD}"/>
            </ac:spMkLst>
          </pc:spChg>
          <pc:spChg chg="del">
            <ac:chgData name="Baeriswyl Michelle" userId="7dbe6026-e9b7-4e33-982d-84db899c07af" providerId="ADAL" clId="{19557D2B-DAF9-4FEB-94F2-98452FEB8B48}" dt="2024-11-05T13:51:04.414" v="1" actId="478"/>
            <ac:spMkLst>
              <pc:docMk/>
              <pc:sldMasterMk cId="1011663896" sldId="2147483657"/>
              <pc:sldLayoutMk cId="3891886669" sldId="2147483658"/>
              <ac:spMk id="14" creationId="{BF768EFA-F8AB-45F2-B486-C3103F41A051}"/>
            </ac:spMkLst>
          </pc:spChg>
          <pc:picChg chg="add mod">
            <ac:chgData name="Baeriswyl Michelle" userId="7dbe6026-e9b7-4e33-982d-84db899c07af" providerId="ADAL" clId="{19557D2B-DAF9-4FEB-94F2-98452FEB8B48}" dt="2024-11-05T13:51:08.949" v="3" actId="1076"/>
            <ac:picMkLst>
              <pc:docMk/>
              <pc:sldMasterMk cId="1011663896" sldId="2147483657"/>
              <pc:sldLayoutMk cId="3891886669" sldId="2147483658"/>
              <ac:picMk id="4" creationId="{33673F25-AEDC-C51F-437B-274CFCB135B3}"/>
            </ac:picMkLst>
          </pc:picChg>
        </pc:sldLayoutChg>
      </pc:sldMasterChg>
    </pc:docChg>
  </pc:docChgLst>
  <pc:docChgLst>
    <pc:chgData name="Baeriswyl Michelle" userId="7dbe6026-e9b7-4e33-982d-84db899c07af" providerId="ADAL" clId="{AB90C174-0B59-4C66-96EA-34C04F1A0AF2}"/>
    <pc:docChg chg="undo custSel modSld">
      <pc:chgData name="Baeriswyl Michelle" userId="7dbe6026-e9b7-4e33-982d-84db899c07af" providerId="ADAL" clId="{AB90C174-0B59-4C66-96EA-34C04F1A0AF2}" dt="2024-07-11T06:23:33.730" v="115" actId="179"/>
      <pc:docMkLst>
        <pc:docMk/>
      </pc:docMkLst>
      <pc:sldChg chg="modSp mod">
        <pc:chgData name="Baeriswyl Michelle" userId="7dbe6026-e9b7-4e33-982d-84db899c07af" providerId="ADAL" clId="{AB90C174-0B59-4C66-96EA-34C04F1A0AF2}" dt="2024-07-11T06:11:15.155" v="61" actId="14100"/>
        <pc:sldMkLst>
          <pc:docMk/>
          <pc:sldMk cId="92098864" sldId="262"/>
        </pc:sldMkLst>
        <pc:spChg chg="mod">
          <ac:chgData name="Baeriswyl Michelle" userId="7dbe6026-e9b7-4e33-982d-84db899c07af" providerId="ADAL" clId="{AB90C174-0B59-4C66-96EA-34C04F1A0AF2}" dt="2024-07-11T06:11:15.155" v="61" actId="14100"/>
          <ac:spMkLst>
            <pc:docMk/>
            <pc:sldMk cId="92098864" sldId="262"/>
            <ac:spMk id="2" creationId="{7F16535B-A44E-4B7E-937F-2832689222D6}"/>
          </ac:spMkLst>
        </pc:spChg>
      </pc:sldChg>
      <pc:sldChg chg="modSp mod">
        <pc:chgData name="Baeriswyl Michelle" userId="7dbe6026-e9b7-4e33-982d-84db899c07af" providerId="ADAL" clId="{AB90C174-0B59-4C66-96EA-34C04F1A0AF2}" dt="2024-07-11T06:13:35.445" v="71" actId="6549"/>
        <pc:sldMkLst>
          <pc:docMk/>
          <pc:sldMk cId="225631383" sldId="286"/>
        </pc:sldMkLst>
        <pc:spChg chg="mod">
          <ac:chgData name="Baeriswyl Michelle" userId="7dbe6026-e9b7-4e33-982d-84db899c07af" providerId="ADAL" clId="{AB90C174-0B59-4C66-96EA-34C04F1A0AF2}" dt="2024-07-11T06:13:35.445" v="71" actId="6549"/>
          <ac:spMkLst>
            <pc:docMk/>
            <pc:sldMk cId="225631383" sldId="286"/>
            <ac:spMk id="3" creationId="{B3534CFC-4BCD-4C8E-9B82-D4B11C11E85E}"/>
          </ac:spMkLst>
        </pc:spChg>
      </pc:sldChg>
      <pc:sldChg chg="modSp mod">
        <pc:chgData name="Baeriswyl Michelle" userId="7dbe6026-e9b7-4e33-982d-84db899c07af" providerId="ADAL" clId="{AB90C174-0B59-4C66-96EA-34C04F1A0AF2}" dt="2024-07-11T06:22:17.339" v="111" actId="20577"/>
        <pc:sldMkLst>
          <pc:docMk/>
          <pc:sldMk cId="1922314211" sldId="287"/>
        </pc:sldMkLst>
        <pc:spChg chg="mod">
          <ac:chgData name="Baeriswyl Michelle" userId="7dbe6026-e9b7-4e33-982d-84db899c07af" providerId="ADAL" clId="{AB90C174-0B59-4C66-96EA-34C04F1A0AF2}" dt="2024-07-11T06:22:17.339" v="111" actId="20577"/>
          <ac:spMkLst>
            <pc:docMk/>
            <pc:sldMk cId="1922314211" sldId="287"/>
            <ac:spMk id="3" creationId="{B3534CFC-4BCD-4C8E-9B82-D4B11C11E85E}"/>
          </ac:spMkLst>
        </pc:spChg>
      </pc:sldChg>
      <pc:sldChg chg="modSp mod">
        <pc:chgData name="Baeriswyl Michelle" userId="7dbe6026-e9b7-4e33-982d-84db899c07af" providerId="ADAL" clId="{AB90C174-0B59-4C66-96EA-34C04F1A0AF2}" dt="2024-07-11T06:15:05.466" v="80" actId="108"/>
        <pc:sldMkLst>
          <pc:docMk/>
          <pc:sldMk cId="2114170347" sldId="289"/>
        </pc:sldMkLst>
        <pc:spChg chg="mod">
          <ac:chgData name="Baeriswyl Michelle" userId="7dbe6026-e9b7-4e33-982d-84db899c07af" providerId="ADAL" clId="{AB90C174-0B59-4C66-96EA-34C04F1A0AF2}" dt="2024-07-11T06:15:05.466" v="80" actId="108"/>
          <ac:spMkLst>
            <pc:docMk/>
            <pc:sldMk cId="2114170347" sldId="289"/>
            <ac:spMk id="3" creationId="{00000000-0000-0000-0000-000000000000}"/>
          </ac:spMkLst>
        </pc:spChg>
      </pc:sldChg>
      <pc:sldChg chg="modSp mod">
        <pc:chgData name="Baeriswyl Michelle" userId="7dbe6026-e9b7-4e33-982d-84db899c07af" providerId="ADAL" clId="{AB90C174-0B59-4C66-96EA-34C04F1A0AF2}" dt="2024-07-11T06:23:33.730" v="115" actId="179"/>
        <pc:sldMkLst>
          <pc:docMk/>
          <pc:sldMk cId="2632534298" sldId="294"/>
        </pc:sldMkLst>
        <pc:spChg chg="mod">
          <ac:chgData name="Baeriswyl Michelle" userId="7dbe6026-e9b7-4e33-982d-84db899c07af" providerId="ADAL" clId="{AB90C174-0B59-4C66-96EA-34C04F1A0AF2}" dt="2024-07-11T06:23:33.730" v="115" actId="179"/>
          <ac:spMkLst>
            <pc:docMk/>
            <pc:sldMk cId="2632534298" sldId="294"/>
            <ac:spMk id="3" creationId="{00000000-0000-0000-0000-000000000000}"/>
          </ac:spMkLst>
        </pc:spChg>
      </pc:sldChg>
      <pc:sldChg chg="modSp mod">
        <pc:chgData name="Baeriswyl Michelle" userId="7dbe6026-e9b7-4e33-982d-84db899c07af" providerId="ADAL" clId="{AB90C174-0B59-4C66-96EA-34C04F1A0AF2}" dt="2024-07-11T06:16:40.929" v="94" actId="179"/>
        <pc:sldMkLst>
          <pc:docMk/>
          <pc:sldMk cId="1268659541" sldId="300"/>
        </pc:sldMkLst>
        <pc:spChg chg="mod">
          <ac:chgData name="Baeriswyl Michelle" userId="7dbe6026-e9b7-4e33-982d-84db899c07af" providerId="ADAL" clId="{AB90C174-0B59-4C66-96EA-34C04F1A0AF2}" dt="2024-07-11T06:16:40.929" v="94" actId="179"/>
          <ac:spMkLst>
            <pc:docMk/>
            <pc:sldMk cId="1268659541" sldId="300"/>
            <ac:spMk id="3" creationId="{00000000-0000-0000-0000-000000000000}"/>
          </ac:spMkLst>
        </pc:spChg>
      </pc:sldChg>
      <pc:sldChg chg="modSp mod">
        <pc:chgData name="Baeriswyl Michelle" userId="7dbe6026-e9b7-4e33-982d-84db899c07af" providerId="ADAL" clId="{AB90C174-0B59-4C66-96EA-34C04F1A0AF2}" dt="2024-07-11T06:14:18.057" v="78" actId="5793"/>
        <pc:sldMkLst>
          <pc:docMk/>
          <pc:sldMk cId="617362059" sldId="301"/>
        </pc:sldMkLst>
        <pc:spChg chg="mod">
          <ac:chgData name="Baeriswyl Michelle" userId="7dbe6026-e9b7-4e33-982d-84db899c07af" providerId="ADAL" clId="{AB90C174-0B59-4C66-96EA-34C04F1A0AF2}" dt="2024-07-11T06:14:18.057" v="78" actId="5793"/>
          <ac:spMkLst>
            <pc:docMk/>
            <pc:sldMk cId="617362059" sldId="301"/>
            <ac:spMk id="3" creationId="{B3534CFC-4BCD-4C8E-9B82-D4B11C11E85E}"/>
          </ac:spMkLst>
        </pc:spChg>
      </pc:sldChg>
    </pc:docChg>
  </pc:docChgLst>
  <pc:docChgLst>
    <pc:chgData name="Baeriswyl Michelle" userId="7dbe6026-e9b7-4e33-982d-84db899c07af" providerId="ADAL" clId="{245DB2CB-9D0A-4C1E-BADF-C7659B96F2C5}"/>
    <pc:docChg chg="modSld">
      <pc:chgData name="Baeriswyl Michelle" userId="7dbe6026-e9b7-4e33-982d-84db899c07af" providerId="ADAL" clId="{245DB2CB-9D0A-4C1E-BADF-C7659B96F2C5}" dt="2022-07-20T10:45:51.744" v="1" actId="20577"/>
      <pc:docMkLst>
        <pc:docMk/>
      </pc:docMkLst>
      <pc:sldChg chg="modSp mod">
        <pc:chgData name="Baeriswyl Michelle" userId="7dbe6026-e9b7-4e33-982d-84db899c07af" providerId="ADAL" clId="{245DB2CB-9D0A-4C1E-BADF-C7659B96F2C5}" dt="2022-07-20T10:45:35.432" v="0" actId="20577"/>
        <pc:sldMkLst>
          <pc:docMk/>
          <pc:sldMk cId="3042228720" sldId="285"/>
        </pc:sldMkLst>
        <pc:spChg chg="mod">
          <ac:chgData name="Baeriswyl Michelle" userId="7dbe6026-e9b7-4e33-982d-84db899c07af" providerId="ADAL" clId="{245DB2CB-9D0A-4C1E-BADF-C7659B96F2C5}" dt="2022-07-20T10:45:35.432" v="0" actId="20577"/>
          <ac:spMkLst>
            <pc:docMk/>
            <pc:sldMk cId="3042228720" sldId="285"/>
            <ac:spMk id="9" creationId="{00000000-0000-0000-0000-000000000000}"/>
          </ac:spMkLst>
        </pc:spChg>
      </pc:sldChg>
      <pc:sldChg chg="modSp mod">
        <pc:chgData name="Baeriswyl Michelle" userId="7dbe6026-e9b7-4e33-982d-84db899c07af" providerId="ADAL" clId="{245DB2CB-9D0A-4C1E-BADF-C7659B96F2C5}" dt="2022-07-20T10:45:51.744" v="1" actId="20577"/>
        <pc:sldMkLst>
          <pc:docMk/>
          <pc:sldMk cId="1922314211" sldId="287"/>
        </pc:sldMkLst>
        <pc:spChg chg="mod">
          <ac:chgData name="Baeriswyl Michelle" userId="7dbe6026-e9b7-4e33-982d-84db899c07af" providerId="ADAL" clId="{245DB2CB-9D0A-4C1E-BADF-C7659B96F2C5}" dt="2022-07-20T10:45:51.744" v="1" actId="20577"/>
          <ac:spMkLst>
            <pc:docMk/>
            <pc:sldMk cId="1922314211" sldId="287"/>
            <ac:spMk id="7" creationId="{B3534CFC-4BCD-4C8E-9B82-D4B11C11E85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187176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69535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267025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37938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286054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17225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16</a:t>
            </a:fld>
            <a:endParaRPr lang="de-CH" dirty="0"/>
          </a:p>
        </p:txBody>
      </p:sp>
    </p:spTree>
    <p:extLst>
      <p:ext uri="{BB962C8B-B14F-4D97-AF65-F5344CB8AC3E}">
        <p14:creationId xmlns:p14="http://schemas.microsoft.com/office/powerpoint/2010/main" val="91454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90940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55159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25196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3476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72934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318144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94376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1221722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err="1"/>
              <a:t>Titre</a:t>
            </a:r>
            <a:endParaRPr lang="de-CH" dirty="0"/>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Sous-</a:t>
            </a:r>
            <a:r>
              <a:rPr lang="de-DE" dirty="0" err="1"/>
              <a:t>titre</a:t>
            </a:r>
            <a:endParaRPr lang="de-DE" dirty="0"/>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fr-CH" noProof="0" dirty="0"/>
              <a:t>Date, sous-titre</a:t>
            </a:r>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baseline="0">
                <a:solidFill>
                  <a:schemeClr val="accent1"/>
                </a:solidFill>
                <a:latin typeface="+mj-lt"/>
              </a:defRPr>
            </a:lvl1pPr>
          </a:lstStyle>
          <a:p>
            <a:pPr lvl="0"/>
            <a:r>
              <a:rPr lang="fr-CH" noProof="0" dirty="0"/>
              <a:t>Prénom Nom</a:t>
            </a: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pic>
        <p:nvPicPr>
          <p:cNvPr id="4" name="Grafik 3" descr="Ein Bild, das Schrift, Grafiken, Logo, Grafikdesign enthält.&#10;&#10;Automatisch generierte Beschreibung">
            <a:extLst>
              <a:ext uri="{FF2B5EF4-FFF2-40B4-BE49-F238E27FC236}">
                <a16:creationId xmlns:a16="http://schemas.microsoft.com/office/drawing/2014/main" id="{33673F25-AEDC-C51F-437B-274CFCB135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4113" y="428795"/>
            <a:ext cx="2246353" cy="583188"/>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November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November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November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November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dM1svjNg_hI"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SEE%20YOU%20-%20mach%20dich%20sichtbar!%20(Video%20de)_Mpeg4%20H264_238540.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rando-en-montagne.ch/fr/tes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sicher-bergwandern.ch/de/selbsttes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8"/>
            <a:ext cx="9288512" cy="2232248"/>
          </a:xfrm>
        </p:spPr>
        <p:txBody>
          <a:bodyPr/>
          <a:lstStyle/>
          <a:p>
            <a:r>
              <a:rPr lang="fr-FR" dirty="0"/>
              <a:t>Randonner en montagne n’est pas se balader.</a:t>
            </a:r>
            <a:endParaRPr lang="fr-CH" dirty="0"/>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dirty="0"/>
              <a:t>Entreprise, manifestation,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dirty="0"/>
              <a:t>Nom Prénom</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s’équiper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380281"/>
            <a:ext cx="8208911" cy="4197274"/>
          </a:xfrm>
        </p:spPr>
        <p:txBody>
          <a:bodyPr/>
          <a:lstStyle/>
          <a:p>
            <a:pPr lvl="1">
              <a:lnSpc>
                <a:spcPct val="103000"/>
              </a:lnSpc>
              <a:spcAft>
                <a:spcPts val="800"/>
              </a:spcAft>
            </a:pPr>
            <a:r>
              <a:rPr lang="fr-CH" sz="2200" dirty="0"/>
              <a:t>Chaussures de randonnée robustes dotées d’une semelle en caoutchouc bien profilée</a:t>
            </a:r>
            <a:endParaRPr lang="de-CH" sz="2200" dirty="0"/>
          </a:p>
          <a:p>
            <a:pPr lvl="1">
              <a:lnSpc>
                <a:spcPct val="103000"/>
              </a:lnSpc>
              <a:spcAft>
                <a:spcPts val="800"/>
              </a:spcAft>
            </a:pPr>
            <a:r>
              <a:rPr lang="fr-CH" sz="2200" dirty="0"/>
              <a:t>Vêtements chauds suivant un système de couches: pull, veste imperméable, éventuellement bonnet et gants</a:t>
            </a:r>
            <a:endParaRPr lang="de-CH" sz="2200" dirty="0"/>
          </a:p>
          <a:p>
            <a:pPr lvl="1">
              <a:lnSpc>
                <a:spcPct val="103000"/>
              </a:lnSpc>
              <a:spcAft>
                <a:spcPts val="800"/>
              </a:spcAft>
            </a:pPr>
            <a:r>
              <a:rPr lang="fr-CH" sz="2200" dirty="0"/>
              <a:t>Protections contre le soleil: lunettes, chapeau, crème</a:t>
            </a:r>
          </a:p>
          <a:p>
            <a:pPr lvl="1">
              <a:lnSpc>
                <a:spcPct val="103000"/>
              </a:lnSpc>
              <a:spcAft>
                <a:spcPts val="800"/>
              </a:spcAft>
            </a:pPr>
            <a:r>
              <a:rPr lang="fr-CH" sz="2200" dirty="0"/>
              <a:t>Carte actuelle, sous forme numérique ou papier</a:t>
            </a:r>
            <a:endParaRPr lang="de-CH" sz="2200" dirty="0"/>
          </a:p>
          <a:p>
            <a:pPr marL="269875" lvl="1" indent="-269875">
              <a:buFont typeface="Suisse Int'l" panose="020B0504000000000000"/>
              <a:buChar char="•"/>
              <a:tabLst>
                <a:tab pos="408305" algn="l"/>
                <a:tab pos="630555" algn="l"/>
              </a:tabLst>
            </a:pPr>
            <a:r>
              <a:rPr lang="fr-CH" sz="2200" dirty="0"/>
              <a:t>À boire et à manger en quantité suffisante</a:t>
            </a:r>
            <a:endParaRPr lang="de-CH" sz="2200" dirty="0"/>
          </a:p>
          <a:p>
            <a:pPr lvl="1">
              <a:lnSpc>
                <a:spcPct val="103000"/>
              </a:lnSpc>
              <a:spcAft>
                <a:spcPts val="800"/>
              </a:spcAft>
            </a:pPr>
            <a:r>
              <a:rPr lang="fr-CH" sz="2200" dirty="0"/>
              <a:t>Éventuellement bâtons de randonnée</a:t>
            </a:r>
          </a:p>
          <a:p>
            <a:pPr lvl="1">
              <a:lnSpc>
                <a:spcPct val="103000"/>
              </a:lnSpc>
              <a:spcAft>
                <a:spcPts val="800"/>
              </a:spcAft>
            </a:pPr>
            <a:r>
              <a:rPr lang="fr-CH" sz="2200" dirty="0"/>
              <a:t>Pour les situations d’urgence: pharmacie de poche, couverture de survie, téléphone portable chargé</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270" y="1448679"/>
            <a:ext cx="2724355" cy="4084935"/>
          </a:xfrm>
          <a:prstGeom prst="rect">
            <a:avLst/>
          </a:prstGeom>
        </p:spPr>
      </p:pic>
      <p:sp>
        <p:nvSpPr>
          <p:cNvPr id="7" name="Inhaltsplatzhalter 2">
            <a:extLst>
              <a:ext uri="{FF2B5EF4-FFF2-40B4-BE49-F238E27FC236}">
                <a16:creationId xmlns:a16="http://schemas.microsoft.com/office/drawing/2014/main" id="{B3534CFC-4BCD-4C8E-9B82-D4B11C11E85E}"/>
              </a:ext>
            </a:extLst>
          </p:cNvPr>
          <p:cNvSpPr txBox="1">
            <a:spLocks/>
          </p:cNvSpPr>
          <p:nvPr/>
        </p:nvSpPr>
        <p:spPr>
          <a:xfrm>
            <a:off x="479376" y="5674239"/>
            <a:ext cx="10729191" cy="638423"/>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3000"/>
              </a:lnSpc>
              <a:buNone/>
              <a:tabLst>
                <a:tab pos="274638" algn="l"/>
              </a:tabLst>
            </a:pPr>
            <a:r>
              <a:rPr lang="fr-CH" sz="2200" dirty="0"/>
              <a:t>→ Vous trouverez une liste des choses à emporter sur</a:t>
            </a:r>
            <a:br>
              <a:rPr lang="fr-CH" sz="2200" dirty="0"/>
            </a:br>
            <a:r>
              <a:rPr lang="fr-CH" sz="2200" dirty="0"/>
              <a:t> 	rando-en-montagne.ch/</a:t>
            </a:r>
            <a:r>
              <a:rPr lang="fr-CH" sz="2200" dirty="0" err="1"/>
              <a:t>fr</a:t>
            </a:r>
            <a:r>
              <a:rPr lang="fr-CH" sz="2200"/>
              <a:t>/liste-des-choses-a-emporter </a:t>
            </a:r>
            <a:endParaRPr lang="fr-CH" sz="2200" dirty="0"/>
          </a:p>
        </p:txBody>
      </p:sp>
    </p:spTree>
    <p:extLst>
      <p:ext uri="{BB962C8B-B14F-4D97-AF65-F5344CB8AC3E}">
        <p14:creationId xmlns:p14="http://schemas.microsoft.com/office/powerpoint/2010/main" val="192231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gérer la randonnée</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6552727" cy="4692179"/>
          </a:xfrm>
        </p:spPr>
        <p:txBody>
          <a:bodyPr/>
          <a:lstStyle/>
          <a:p>
            <a:pPr lvl="1"/>
            <a:r>
              <a:rPr lang="fr-CH" dirty="0"/>
              <a:t>Avec la fatigue, le pied devient moins sûr. Afin de rester en forme et concentré, pensez régulièrement à vous hydrater, à vous alimenter et à faire des pauses.</a:t>
            </a:r>
          </a:p>
          <a:p>
            <a:pPr lvl="1"/>
            <a:r>
              <a:rPr lang="fr-CH" dirty="0"/>
              <a:t>Assurez-vous de respecter le temps de marche prévu et surveillez l’évolution de la météo.</a:t>
            </a:r>
          </a:p>
          <a:p>
            <a:pPr lvl="1"/>
            <a:r>
              <a:rPr lang="fr-CH" dirty="0"/>
              <a:t>Ne quittez pas les chemins balisés. Suivre les traces laissées par d’autres et prendre des raccourcis peut se révéler dangereux.</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950" y="1968219"/>
            <a:ext cx="4331964" cy="2887976"/>
          </a:xfrm>
          <a:prstGeom prst="rect">
            <a:avLst/>
          </a:prstGeom>
        </p:spPr>
      </p:pic>
    </p:spTree>
    <p:extLst>
      <p:ext uri="{BB962C8B-B14F-4D97-AF65-F5344CB8AC3E}">
        <p14:creationId xmlns:p14="http://schemas.microsoft.com/office/powerpoint/2010/main" val="392451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gérer la randonnée</a:t>
            </a:r>
            <a:endParaRPr lang="de-CH" dirty="0"/>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fr-CH" dirty="0"/>
              <a:t>Si nécessaire (p. ex. si le temps menace de changer brusquement), faites demi-tour à temps ou mettez-vous à l’abri dans un refuge.</a:t>
            </a:r>
          </a:p>
          <a:p>
            <a:pPr lvl="1"/>
            <a:r>
              <a:rPr lang="fr-CH" dirty="0"/>
              <a:t>Si vous avez perdu votre chemin, restez en groupe et retournez au dernier point connu. En cas de brouillard, attendez d’avoir une meilleure visibilité; </a:t>
            </a:r>
            <a:br>
              <a:rPr lang="fr-CH" dirty="0"/>
            </a:br>
            <a:r>
              <a:rPr lang="fr-CH" dirty="0"/>
              <a:t>ne descendez pas par un terrain inconnu.</a:t>
            </a:r>
            <a:endParaRPr lang="de-CH" dirty="0"/>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10910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vert="horz" lIns="0" tIns="0" rIns="0" bIns="0" rtlCol="0" anchor="t">
            <a:noAutofit/>
          </a:bodyPr>
          <a:lstStyle/>
          <a:p>
            <a:pPr marL="0" lvl="1" indent="0" algn="ctr">
              <a:buNone/>
            </a:pPr>
            <a:r>
              <a:rPr lang="fr-CH" dirty="0">
                <a:solidFill>
                  <a:prstClr val="black"/>
                </a:solidFill>
              </a:rPr>
              <a:t>Vidéo «</a:t>
            </a:r>
            <a:r>
              <a:rPr lang="fr-CH" dirty="0">
                <a:solidFill>
                  <a:prstClr val="black"/>
                </a:solidFill>
                <a:hlinkClick r:id="rId3"/>
              </a:rPr>
              <a:t>Randonnée en montagne</a:t>
            </a:r>
            <a:r>
              <a:rPr lang="fr-CH" dirty="0">
                <a:solidFill>
                  <a:prstClr val="black"/>
                </a:solidFill>
              </a:rPr>
              <a:t>»</a:t>
            </a:r>
            <a:endParaRPr lang="fr-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271976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Mémento de la randonnée en montagne</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fr-CH" b="1" dirty="0"/>
              <a:t>Préparation</a:t>
            </a:r>
            <a:br>
              <a:rPr lang="fr-CH" dirty="0"/>
            </a:br>
            <a:r>
              <a:rPr lang="fr-CH" dirty="0"/>
              <a:t>Quelle randonnée envisager?</a:t>
            </a:r>
          </a:p>
          <a:p>
            <a:pPr lvl="1"/>
            <a:r>
              <a:rPr lang="fr-CH" b="1" dirty="0"/>
              <a:t>Évaluation</a:t>
            </a:r>
            <a:br>
              <a:rPr lang="fr-CH" dirty="0"/>
            </a:br>
            <a:r>
              <a:rPr lang="fr-CH" dirty="0"/>
              <a:t>Cette randonnée est-elle faite pour moi?</a:t>
            </a:r>
          </a:p>
          <a:p>
            <a:pPr lvl="1"/>
            <a:r>
              <a:rPr lang="fr-CH" b="1" dirty="0"/>
              <a:t>Équipement</a:t>
            </a:r>
            <a:br>
              <a:rPr lang="fr-CH" dirty="0"/>
            </a:br>
            <a:r>
              <a:rPr lang="fr-CH" dirty="0"/>
              <a:t>Ai-je emporté tout ce qu’il faut?</a:t>
            </a:r>
          </a:p>
          <a:p>
            <a:pPr lvl="1"/>
            <a:r>
              <a:rPr lang="fr-CH" b="1" dirty="0"/>
              <a:t>Contrôle</a:t>
            </a:r>
            <a:br>
              <a:rPr lang="fr-CH" dirty="0"/>
            </a:br>
            <a:r>
              <a:rPr lang="fr-CH" dirty="0"/>
              <a:t>En cours de route, est-ce que tout est OK?</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3393741"/>
            <a:ext cx="4403972" cy="2935981"/>
          </a:xfrm>
          <a:prstGeom prst="rect">
            <a:avLst/>
          </a:prstGeom>
        </p:spPr>
      </p:pic>
    </p:spTree>
    <p:extLst>
      <p:ext uri="{BB962C8B-B14F-4D97-AF65-F5344CB8AC3E}">
        <p14:creationId xmlns:p14="http://schemas.microsoft.com/office/powerpoint/2010/main" val="163620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Situations d’urgence</a:t>
            </a:r>
            <a:endParaRPr lang="fr-CH" dirty="0">
              <a:solidFill>
                <a:schemeClr val="accent2"/>
              </a:solidFill>
            </a:endParaRPr>
          </a:p>
        </p:txBody>
      </p:sp>
      <p:sp>
        <p:nvSpPr>
          <p:cNvPr id="3" name="Inhaltsplatzhalter 2"/>
          <p:cNvSpPr>
            <a:spLocks noGrp="1"/>
          </p:cNvSpPr>
          <p:nvPr>
            <p:ph idx="1"/>
          </p:nvPr>
        </p:nvSpPr>
        <p:spPr/>
        <p:txBody>
          <a:bodyPr>
            <a:noAutofit/>
          </a:bodyPr>
          <a:lstStyle/>
          <a:p>
            <a:pPr lvl="1"/>
            <a:r>
              <a:rPr lang="fr-CH" dirty="0"/>
              <a:t>Donnez d’abord les premiers soins aux blessés</a:t>
            </a:r>
            <a:r>
              <a:rPr lang="de-CH" dirty="0"/>
              <a:t>.</a:t>
            </a:r>
          </a:p>
          <a:p>
            <a:pPr lvl="1"/>
            <a:r>
              <a:rPr lang="fr-CH" dirty="0"/>
              <a:t>Alertez ensuite le plus vite possible les secours en composant le numéro européen d’urgence 112 (accessible sur tous les réseaux mobiles, même si votre téléphone est bloqué) ou en utilisant une application d’urgence.</a:t>
            </a:r>
            <a:endParaRPr lang="de-CH" dirty="0"/>
          </a:p>
          <a:p>
            <a:pPr lvl="1"/>
            <a:r>
              <a:rPr lang="fr-CH" dirty="0"/>
              <a:t>Ne laissez pas les blessés seuls. </a:t>
            </a:r>
            <a:endParaRPr lang="de-CH" dirty="0"/>
          </a:p>
          <a:p>
            <a:pPr marL="269875" lvl="1" indent="-269875">
              <a:buFont typeface="Suisse Int'l" panose="020B0504000000000000"/>
              <a:buChar char="•"/>
              <a:tabLst>
                <a:tab pos="408305" algn="l"/>
                <a:tab pos="540385" algn="l"/>
              </a:tabLst>
            </a:pPr>
            <a:r>
              <a:rPr lang="fr-CH" dirty="0"/>
              <a:t>Pensez à votre propre sécurité.</a:t>
            </a:r>
            <a:endParaRPr lang="de-CH" dirty="0"/>
          </a:p>
          <a:p>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263253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Renseignements complémentaires</a:t>
            </a:r>
          </a:p>
        </p:txBody>
      </p:sp>
      <p:sp>
        <p:nvSpPr>
          <p:cNvPr id="3" name="Inhaltsplatzhalter 2"/>
          <p:cNvSpPr>
            <a:spLocks noGrp="1"/>
          </p:cNvSpPr>
          <p:nvPr>
            <p:ph idx="1"/>
          </p:nvPr>
        </p:nvSpPr>
        <p:spPr>
          <a:xfrm>
            <a:off x="4079776" y="1484784"/>
            <a:ext cx="7920879" cy="4692179"/>
          </a:xfrm>
        </p:spPr>
        <p:txBody>
          <a:bodyPr>
            <a:noAutofit/>
          </a:bodyPr>
          <a:lstStyle/>
          <a:p>
            <a:r>
              <a:rPr lang="fr-CH" dirty="0"/>
              <a:t>Pour plus de renseignements, vous pouvez consulter:</a:t>
            </a:r>
          </a:p>
          <a:p>
            <a:pPr marL="342900" indent="-342900">
              <a:buClr>
                <a:schemeClr val="accent2"/>
              </a:buClr>
              <a:buFont typeface="BFU Suisse" panose="020B0504000000000000" pitchFamily="34" charset="-78"/>
              <a:buChar char="•"/>
            </a:pPr>
            <a:r>
              <a:rPr lang="fr-CH" dirty="0"/>
              <a:t>la brochure du BPA «Randonnée en montagne» </a:t>
            </a:r>
            <a:br>
              <a:rPr lang="fr-CH" dirty="0"/>
            </a:br>
            <a:r>
              <a:rPr lang="fr-CH" dirty="0"/>
              <a:t>(réf. 3.010), qui peut être commandée gratuitement </a:t>
            </a:r>
            <a:br>
              <a:rPr lang="fr-CH" dirty="0"/>
            </a:br>
            <a:r>
              <a:rPr lang="fr-CH" dirty="0"/>
              <a:t>sur </a:t>
            </a:r>
            <a:r>
              <a:rPr lang="fr-CH" u="sng" dirty="0"/>
              <a:t>commander.bpa.ch</a:t>
            </a:r>
            <a:r>
              <a:rPr lang="fr-CH" dirty="0"/>
              <a:t>;</a:t>
            </a:r>
          </a:p>
          <a:p>
            <a:pPr marL="342900" indent="-342900">
              <a:spcBef>
                <a:spcPts val="1200"/>
              </a:spcBef>
              <a:buClr>
                <a:schemeClr val="accent2"/>
              </a:buClr>
              <a:buFont typeface="BFU Suisse" panose="020B0504000000000000" pitchFamily="34" charset="-78"/>
              <a:buChar char="•"/>
            </a:pPr>
            <a:r>
              <a:rPr lang="fr-CH" dirty="0"/>
              <a:t>le site Internet de la campagne </a:t>
            </a:r>
            <a:r>
              <a:rPr lang="fr-CH" u="sng" dirty="0"/>
              <a:t>rando-en-montagne.ch</a:t>
            </a:r>
            <a:r>
              <a:rPr lang="fr-CH" dirty="0"/>
              <a:t>.</a:t>
            </a:r>
            <a:br>
              <a:rPr lang="fr-CH" dirty="0"/>
            </a:br>
            <a:endParaRPr lang="fr-CH" dirty="0">
              <a:solidFill>
                <a:srgbClr val="FF0000"/>
              </a:solidFill>
            </a:endParaRPr>
          </a:p>
          <a:p>
            <a:pPr>
              <a:lnSpc>
                <a:spcPct val="100000"/>
              </a:lnSpc>
              <a:spcAft>
                <a:spcPts val="0"/>
              </a:spcAft>
            </a:pPr>
            <a:r>
              <a:rPr lang="fr-CH" dirty="0"/>
              <a:t>Davantage de conseils de prévention des accidents </a:t>
            </a:r>
            <a:br>
              <a:rPr lang="fr-CH" dirty="0"/>
            </a:br>
            <a:r>
              <a:rPr lang="fr-CH" dirty="0"/>
              <a:t>sur </a:t>
            </a:r>
            <a:r>
              <a:rPr lang="fr-CH" u="sng" dirty="0"/>
              <a:t>bpa.ch</a:t>
            </a:r>
            <a:r>
              <a:rPr lang="fr-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16</a:t>
            </a:fld>
            <a:endParaRPr lang="de-CH" dirty="0"/>
          </a:p>
        </p:txBody>
      </p:sp>
      <p:pic>
        <p:nvPicPr>
          <p:cNvPr id="6" name="Image 5"/>
          <p:cNvPicPr>
            <a:picLocks noChangeAspect="1"/>
          </p:cNvPicPr>
          <p:nvPr/>
        </p:nvPicPr>
        <p:blipFill>
          <a:blip r:embed="rId3"/>
          <a:stretch>
            <a:fillRect/>
          </a:stretch>
        </p:blipFill>
        <p:spPr>
          <a:xfrm>
            <a:off x="520017" y="1586384"/>
            <a:ext cx="2282225" cy="3240546"/>
          </a:xfrm>
          <a:prstGeom prst="rect">
            <a:avLst/>
          </a:prstGeom>
        </p:spPr>
      </p:pic>
    </p:spTree>
    <p:extLst>
      <p:ext uri="{BB962C8B-B14F-4D97-AF65-F5344CB8AC3E}">
        <p14:creationId xmlns:p14="http://schemas.microsoft.com/office/powerpoint/2010/main" val="224300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
        <p:nvSpPr>
          <p:cNvPr id="11" name="Textfeld 10"/>
          <p:cNvSpPr txBox="1"/>
          <p:nvPr/>
        </p:nvSpPr>
        <p:spPr>
          <a:xfrm>
            <a:off x="7104112" y="2106544"/>
            <a:ext cx="4536504" cy="3416320"/>
          </a:xfrm>
          <a:prstGeom prst="rect">
            <a:avLst/>
          </a:prstGeom>
          <a:noFill/>
        </p:spPr>
        <p:txBody>
          <a:bodyPr wrap="square" lIns="0" tIns="0" rIns="0" bIns="0" rtlCol="0">
            <a:spAutoFit/>
          </a:bodyPr>
          <a:lstStyle/>
          <a:p>
            <a:r>
              <a:rPr lang="fr-CH" sz="3000" dirty="0">
                <a:solidFill>
                  <a:srgbClr val="286078"/>
                </a:solidFill>
              </a:rPr>
              <a:t>En moyenne, plus de</a:t>
            </a:r>
          </a:p>
          <a:p>
            <a:r>
              <a:rPr lang="fr-CH" sz="7200" b="1" dirty="0">
                <a:solidFill>
                  <a:srgbClr val="286078"/>
                </a:solidFill>
              </a:rPr>
              <a:t>40 </a:t>
            </a:r>
          </a:p>
          <a:p>
            <a:r>
              <a:rPr lang="fr-CH" sz="3000" dirty="0">
                <a:solidFill>
                  <a:srgbClr val="286078"/>
                </a:solidFill>
              </a:rPr>
              <a:t>personnes résidant en Suisse meurent chaque année en faisant de la randonnée.</a:t>
            </a:r>
          </a:p>
        </p:txBody>
      </p:sp>
      <p:sp>
        <p:nvSpPr>
          <p:cNvPr id="13" name="Textfeld 12"/>
          <p:cNvSpPr txBox="1"/>
          <p:nvPr/>
        </p:nvSpPr>
        <p:spPr>
          <a:xfrm>
            <a:off x="507953" y="3316523"/>
            <a:ext cx="6020096" cy="2954655"/>
          </a:xfrm>
          <a:prstGeom prst="rect">
            <a:avLst/>
          </a:prstGeom>
          <a:noFill/>
        </p:spPr>
        <p:txBody>
          <a:bodyPr wrap="square" lIns="0" tIns="0" rIns="0" bIns="0" rtlCol="0">
            <a:spAutoFit/>
          </a:bodyPr>
          <a:lstStyle/>
          <a:p>
            <a:r>
              <a:rPr lang="de-CH" sz="7200" b="1" dirty="0">
                <a:solidFill>
                  <a:schemeClr val="accent6"/>
                </a:solidFill>
              </a:rPr>
              <a:t>5000</a:t>
            </a:r>
          </a:p>
          <a:p>
            <a:r>
              <a:rPr lang="fr-CH" sz="3000" dirty="0">
                <a:solidFill>
                  <a:schemeClr val="accent6"/>
                </a:solidFill>
              </a:rPr>
              <a:t>personnes établies en Suisse subissent des blessures graves ou moyennement graves chaque année.</a:t>
            </a:r>
          </a:p>
        </p:txBody>
      </p:sp>
      <p:sp>
        <p:nvSpPr>
          <p:cNvPr id="9" name="Textfeld 8"/>
          <p:cNvSpPr txBox="1"/>
          <p:nvPr/>
        </p:nvSpPr>
        <p:spPr>
          <a:xfrm>
            <a:off x="623392" y="702544"/>
            <a:ext cx="5688632" cy="2215991"/>
          </a:xfrm>
          <a:prstGeom prst="rect">
            <a:avLst/>
          </a:prstGeom>
          <a:noFill/>
        </p:spPr>
        <p:txBody>
          <a:bodyPr wrap="square" lIns="0" tIns="0" rIns="0" bIns="0" rtlCol="0">
            <a:spAutoFit/>
          </a:bodyPr>
          <a:lstStyle/>
          <a:p>
            <a:r>
              <a:rPr lang="fr-CH" sz="2400" dirty="0">
                <a:solidFill>
                  <a:schemeClr val="accent2"/>
                </a:solidFill>
              </a:rPr>
              <a:t>Environ </a:t>
            </a:r>
          </a:p>
          <a:p>
            <a:r>
              <a:rPr lang="fr-CH" sz="7200" b="1" dirty="0">
                <a:solidFill>
                  <a:schemeClr val="accent2"/>
                </a:solidFill>
              </a:rPr>
              <a:t>24 000 km</a:t>
            </a:r>
          </a:p>
          <a:p>
            <a:r>
              <a:rPr lang="fr-CH" sz="2400" dirty="0">
                <a:solidFill>
                  <a:schemeClr val="accent2"/>
                </a:solidFill>
              </a:rPr>
              <a:t>de chemins de randonnée de montagne sont balisés et entretenus en Suisse.</a:t>
            </a:r>
          </a:p>
        </p:txBody>
      </p:sp>
    </p:spTree>
    <p:extLst>
      <p:ext uri="{BB962C8B-B14F-4D97-AF65-F5344CB8AC3E}">
        <p14:creationId xmlns:p14="http://schemas.microsoft.com/office/powerpoint/2010/main" val="304222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se préparer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vert="horz" lIns="0" tIns="0" rIns="0" bIns="0" rtlCol="0" anchor="t">
            <a:noAutofit/>
          </a:bodyPr>
          <a:lstStyle/>
          <a:p>
            <a:pPr marL="271145" lvl="1" indent="-271145"/>
            <a:r>
              <a:rPr lang="fr-CH" dirty="0"/>
              <a:t>À l’aide de cartes, de guides et de sites Internet, planifiez soigneusement le </a:t>
            </a:r>
            <a:r>
              <a:rPr lang="fr-CH" b="1" dirty="0"/>
              <a:t>parcours</a:t>
            </a:r>
            <a:r>
              <a:rPr lang="fr-CH" dirty="0"/>
              <a:t> et le </a:t>
            </a:r>
            <a:r>
              <a:rPr lang="fr-CH" b="1" dirty="0"/>
              <a:t>temps nécessaire</a:t>
            </a:r>
            <a:r>
              <a:rPr lang="fr-CH" dirty="0"/>
              <a:t>, </a:t>
            </a:r>
            <a:r>
              <a:rPr lang="fr-CH" b="1" dirty="0"/>
              <a:t>marge de sécurité comprise</a:t>
            </a:r>
            <a:r>
              <a:rPr lang="fr-CH" dirty="0"/>
              <a:t>, ainsi qu’un </a:t>
            </a:r>
            <a:r>
              <a:rPr lang="fr-CH" b="1" dirty="0"/>
              <a:t>itinéraire de rechange</a:t>
            </a:r>
            <a:r>
              <a:rPr lang="fr-CH" sz="2400" b="1" dirty="0">
                <a:effectLst/>
                <a:latin typeface="BFU Suisse" panose="020B0504000000000000" pitchFamily="34" charset="-78"/>
                <a:ea typeface="Times New Roman" panose="02020603050405020304" pitchFamily="18" charset="0"/>
                <a:cs typeface="BFU Suisse" panose="020B0504000000000000" pitchFamily="34" charset="-78"/>
              </a:rPr>
              <a:t> </a:t>
            </a:r>
            <a:r>
              <a:rPr lang="fr-CH" b="1" dirty="0"/>
              <a:t>alternatif et des possibilités de faire demi-tour. </a:t>
            </a:r>
          </a:p>
          <a:p>
            <a:pPr marL="271145" lvl="1" indent="-271145"/>
            <a:r>
              <a:rPr lang="fr-CH" dirty="0"/>
              <a:t>Ce faisant, tenez compte du </a:t>
            </a:r>
            <a:r>
              <a:rPr lang="fr-CH" b="1" dirty="0"/>
              <a:t>niveau de difficulté</a:t>
            </a:r>
            <a:r>
              <a:rPr lang="fr-CH" dirty="0"/>
              <a:t> du parcours (catégorie de chemin, déclivité, passages exposés), de l’</a:t>
            </a:r>
            <a:r>
              <a:rPr lang="fr-CH" b="1" dirty="0"/>
              <a:t>état du chemin</a:t>
            </a:r>
            <a:r>
              <a:rPr lang="fr-CH" dirty="0"/>
              <a:t> (p. ex. présence de champs de neige résiduelle au début de l’été) ainsi que des </a:t>
            </a:r>
            <a:r>
              <a:rPr lang="fr-CH" b="1" dirty="0"/>
              <a:t>conditions météorologiques</a:t>
            </a:r>
            <a:r>
              <a:rPr lang="fr-CH" dirty="0"/>
              <a:t>.</a:t>
            </a:r>
            <a:endParaRPr lang="de-CH" dirty="0"/>
          </a:p>
          <a:p>
            <a:pPr marL="271145" lvl="1" indent="-271145"/>
            <a:r>
              <a:rPr lang="fr-FR" dirty="0"/>
              <a:t>Évaluez </a:t>
            </a:r>
            <a:r>
              <a:rPr lang="fr-FR" b="1" dirty="0"/>
              <a:t>vos capacités et condition physiques</a:t>
            </a:r>
            <a:r>
              <a:rPr lang="fr-FR" dirty="0"/>
              <a:t>, ou celles du membre le plus faible de votre groupe, de manière réaliste et tenez également compte de cette donnée lors de la planification de votre randonnée.</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22563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Les principaux prérequis physiques</a:t>
            </a:r>
          </a:p>
        </p:txBody>
      </p:sp>
      <p:sp>
        <p:nvSpPr>
          <p:cNvPr id="3" name="Inhaltsplatzhalter 2"/>
          <p:cNvSpPr>
            <a:spLocks noGrp="1"/>
          </p:cNvSpPr>
          <p:nvPr>
            <p:ph idx="1"/>
          </p:nvPr>
        </p:nvSpPr>
        <p:spPr>
          <a:xfrm>
            <a:off x="479377" y="1484784"/>
            <a:ext cx="11233199" cy="4692179"/>
          </a:xfrm>
        </p:spPr>
        <p:txBody>
          <a:bodyPr vert="horz" lIns="0" tIns="0" rIns="0" bIns="0" rtlCol="0" anchor="t">
            <a:noAutofit/>
          </a:bodyPr>
          <a:lstStyle/>
          <a:p>
            <a:pPr marL="271145" lvl="1" indent="-271145"/>
            <a:r>
              <a:rPr lang="fr-CH" dirty="0"/>
              <a:t>Être en forme</a:t>
            </a:r>
          </a:p>
          <a:p>
            <a:pPr marL="271145" lvl="1" indent="-271145"/>
            <a:r>
              <a:rPr lang="fr-CH" dirty="0"/>
              <a:t>Avoir le pied sûr</a:t>
            </a:r>
          </a:p>
          <a:p>
            <a:pPr marL="271145" lvl="1" indent="-271145"/>
            <a:r>
              <a:rPr lang="fr-CH" dirty="0"/>
              <a:t>Ne pas souffrir de vertige</a:t>
            </a:r>
          </a:p>
          <a:p>
            <a:pPr marL="271145" lvl="1" indent="-271145"/>
            <a:endParaRPr lang="de-CH" dirty="0"/>
          </a:p>
          <a:p>
            <a:pPr marL="356870" lvl="1" indent="-356870">
              <a:buNone/>
            </a:pPr>
            <a:r>
              <a:rPr lang="de-CH" dirty="0"/>
              <a:t>→ 	</a:t>
            </a:r>
            <a:r>
              <a:rPr lang="fr-CH" dirty="0"/>
              <a:t>Prêt pour les chemins blanc-rouge blanc? Découvrez ce qu’il en est </a:t>
            </a:r>
            <a:br>
              <a:rPr lang="fr-CH" dirty="0"/>
            </a:br>
            <a:r>
              <a:rPr lang="fr-CH" dirty="0"/>
              <a:t>en faisant notre test (</a:t>
            </a:r>
            <a:r>
              <a:rPr lang="fr-CH" dirty="0">
                <a:hlinkClick r:id="rId3"/>
              </a:rPr>
              <a:t>https://rando-en-montagne.ch/fr/test</a:t>
            </a:r>
            <a:r>
              <a:rPr lang="fr-CH" dirty="0"/>
              <a:t>).</a:t>
            </a:r>
            <a:br>
              <a:rPr lang="de-CH" dirty="0">
                <a:ea typeface="+mn-lt"/>
                <a:cs typeface="+mn-lt"/>
              </a:rPr>
            </a:br>
            <a:endParaRPr lang="de-CH" dirty="0">
              <a:solidFill>
                <a:srgbClr val="FF0000"/>
              </a:solidFill>
              <a:ea typeface="+mn-lt"/>
              <a:cs typeface="+mn-lt"/>
            </a:endParaRPr>
          </a:p>
          <a:p>
            <a:pPr marL="356870" lvl="1" indent="-356870">
              <a:buNone/>
            </a:pPr>
            <a:endParaRPr lang="de-CH" dirty="0">
              <a:ea typeface="+mn-lt"/>
              <a:cs typeface="+mn-lt"/>
              <a:hlinkClick r:id="rId4"/>
            </a:endParaRPr>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Tree>
    <p:extLst>
      <p:ext uri="{BB962C8B-B14F-4D97-AF65-F5344CB8AC3E}">
        <p14:creationId xmlns:p14="http://schemas.microsoft.com/office/powerpoint/2010/main" val="408582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se préparer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10657183" cy="4692179"/>
          </a:xfrm>
        </p:spPr>
        <p:txBody>
          <a:bodyPr/>
          <a:lstStyle/>
          <a:p>
            <a:pPr lvl="1"/>
            <a:r>
              <a:rPr lang="fr-CH" dirty="0"/>
              <a:t>N’empruntez pas </a:t>
            </a:r>
            <a:r>
              <a:rPr lang="fr-CH" dirty="0" err="1"/>
              <a:t>seul·e</a:t>
            </a:r>
            <a:r>
              <a:rPr lang="fr-CH" dirty="0"/>
              <a:t> un itinéraire de randonnée inconnu ou difficile. Si vous partez </a:t>
            </a:r>
            <a:r>
              <a:rPr lang="fr-CH" dirty="0" err="1"/>
              <a:t>seul·e</a:t>
            </a:r>
            <a:r>
              <a:rPr lang="fr-CH" dirty="0"/>
              <a:t>, il vaut mieux choisir un parcours plus simple passant par des chemins moins isolés.</a:t>
            </a:r>
            <a:endParaRPr lang="de-CH" dirty="0"/>
          </a:p>
          <a:p>
            <a:pPr lvl="1"/>
            <a:r>
              <a:rPr lang="fr-CH" b="1" dirty="0"/>
              <a:t>Informez quelqu’un </a:t>
            </a:r>
            <a:r>
              <a:rPr lang="fr-CH" dirty="0"/>
              <a:t>de la randonnée que vous allez entreprendre, surtout si vous partez seul</a:t>
            </a:r>
            <a:r>
              <a:rPr lang="de-CH" dirty="0"/>
              <a:t>. </a:t>
            </a:r>
          </a:p>
          <a:p>
            <a:pPr marL="0" lvl="1" indent="0">
              <a:buNone/>
            </a:pPr>
            <a:endParaRPr lang="fr-CH" dirty="0"/>
          </a:p>
          <a:p>
            <a:pPr marL="357188" lvl="1" indent="-357188">
              <a:buNone/>
            </a:pPr>
            <a:r>
              <a:rPr lang="fr-CH" sz="2200" dirty="0"/>
              <a:t>→ 	Sur rando-en-montagne.ch, vous trouverez une liste de contrôle pour la planification de vos randonnées en montagne.</a:t>
            </a:r>
          </a:p>
          <a:p>
            <a:pPr marL="357188" lvl="1" indent="-357188">
              <a:buNone/>
            </a:pPr>
            <a:r>
              <a:rPr lang="de-CH" sz="2200" dirty="0"/>
              <a:t>→ 	</a:t>
            </a:r>
            <a:r>
              <a:rPr lang="fr-CH" sz="2200" dirty="0"/>
              <a:t>Par ailleurs, vous trouverez des propositions de randonnée sur randonner.ch, suissemobile.ch et myswitzerland.com.</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61736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Règle de calcul du temps de marche (pauses exclues)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7920879" cy="4692179"/>
          </a:xfrm>
        </p:spPr>
        <p:txBody>
          <a:bodyPr/>
          <a:lstStyle/>
          <a:p>
            <a:pPr fontAlgn="base">
              <a:spcAft>
                <a:spcPts val="0"/>
              </a:spcAft>
            </a:pPr>
            <a:r>
              <a:rPr lang="fr-CH" b="1" dirty="0"/>
              <a:t>Montée</a:t>
            </a:r>
            <a:endParaRPr lang="fr-CH" dirty="0"/>
          </a:p>
          <a:p>
            <a:pPr fontAlgn="base"/>
            <a:r>
              <a:rPr lang="fr-CH" dirty="0"/>
              <a:t>Comptez 15 minutes pour un dénivelé de 100 m et autant pour une distance horizontale de 1 km</a:t>
            </a:r>
            <a:r>
              <a:rPr lang="de-CH" dirty="0"/>
              <a:t>.</a:t>
            </a:r>
            <a:br>
              <a:rPr lang="de-CH" dirty="0"/>
            </a:br>
            <a:endParaRPr lang="de-CH" dirty="0"/>
          </a:p>
          <a:p>
            <a:pPr fontAlgn="base">
              <a:spcAft>
                <a:spcPts val="0"/>
              </a:spcAft>
            </a:pPr>
            <a:r>
              <a:rPr lang="fr-CH" b="1" dirty="0"/>
              <a:t>Descente</a:t>
            </a:r>
            <a:endParaRPr lang="fr-CH" dirty="0"/>
          </a:p>
          <a:p>
            <a:pPr fontAlgn="base"/>
            <a:r>
              <a:rPr lang="fr-CH" dirty="0"/>
              <a:t>Comptez 15 minutes pour un dénivelé de 200 m et autant pour une distance horizontale de 1 km.</a:t>
            </a:r>
            <a:endParaRPr lang="de-CH" dirty="0"/>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363" y="1484784"/>
            <a:ext cx="2678262" cy="4017393"/>
          </a:xfrm>
          <a:prstGeom prst="rect">
            <a:avLst/>
          </a:prstGeom>
        </p:spPr>
      </p:pic>
    </p:spTree>
    <p:extLst>
      <p:ext uri="{BB962C8B-B14F-4D97-AF65-F5344CB8AC3E}">
        <p14:creationId xmlns:p14="http://schemas.microsoft.com/office/powerpoint/2010/main" val="415737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Règle de calcul du temps de marche (pauses exclues)</a:t>
            </a:r>
            <a:endParaRPr lang="de-CH" dirty="0"/>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449271" cy="4692179"/>
          </a:xfrm>
        </p:spPr>
        <p:txBody>
          <a:bodyPr/>
          <a:lstStyle/>
          <a:p>
            <a:pPr marL="0" lvl="1" indent="0">
              <a:buNone/>
            </a:pPr>
            <a:r>
              <a:rPr lang="fr-CH" dirty="0"/>
              <a:t>Exemple de calcul du temps de marche pour une randonnée de 6 km de long comportant 800 m de dénivelé ascendant et 800 m de dénivelé descendant</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7" name="Image 6"/>
          <p:cNvPicPr>
            <a:picLocks noChangeAspect="1"/>
          </p:cNvPicPr>
          <p:nvPr/>
        </p:nvPicPr>
        <p:blipFill>
          <a:blip r:embed="rId3"/>
          <a:stretch>
            <a:fillRect/>
          </a:stretch>
        </p:blipFill>
        <p:spPr>
          <a:xfrm>
            <a:off x="1415480" y="2493431"/>
            <a:ext cx="9133657" cy="3683532"/>
          </a:xfrm>
          <a:prstGeom prst="rect">
            <a:avLst/>
          </a:prstGeom>
        </p:spPr>
      </p:pic>
    </p:spTree>
    <p:extLst>
      <p:ext uri="{BB962C8B-B14F-4D97-AF65-F5344CB8AC3E}">
        <p14:creationId xmlns:p14="http://schemas.microsoft.com/office/powerpoint/2010/main" val="92695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Catégories de chemins</a:t>
            </a:r>
            <a:endParaRPr lang="fr-CH" dirty="0">
              <a:solidFill>
                <a:schemeClr val="accent2"/>
              </a:solidFill>
            </a:endParaRPr>
          </a:p>
        </p:txBody>
      </p:sp>
      <p:sp>
        <p:nvSpPr>
          <p:cNvPr id="3" name="Inhaltsplatzhalter 2"/>
          <p:cNvSpPr>
            <a:spLocks noGrp="1"/>
          </p:cNvSpPr>
          <p:nvPr>
            <p:ph idx="1"/>
          </p:nvPr>
        </p:nvSpPr>
        <p:spPr>
          <a:xfrm>
            <a:off x="2063552" y="1484784"/>
            <a:ext cx="9433048" cy="4896544"/>
          </a:xfrm>
        </p:spPr>
        <p:txBody>
          <a:bodyPr>
            <a:noAutofit/>
          </a:bodyPr>
          <a:lstStyle/>
          <a:p>
            <a:pPr>
              <a:lnSpc>
                <a:spcPct val="100000"/>
              </a:lnSpc>
              <a:spcAft>
                <a:spcPts val="0"/>
              </a:spcAft>
            </a:pPr>
            <a:r>
              <a:rPr lang="fr-CH" altLang="de-DE" sz="1900" b="1" dirty="0"/>
              <a:t>Chemins de randonnée</a:t>
            </a:r>
            <a:br>
              <a:rPr lang="fr-CH" altLang="de-DE" sz="1900" dirty="0"/>
            </a:br>
            <a:r>
              <a:rPr lang="fr-CH" altLang="de-DE" sz="1900" dirty="0"/>
              <a:t>Les chemins de randonnée </a:t>
            </a:r>
            <a:r>
              <a:rPr lang="fr-CH" sz="1900" dirty="0"/>
              <a:t>sont généralement larges, mais peuvent aussi être étroits et accidentés par endroits. Ils ne posent aucune exigence particulière aux usagers. La vigilance et la prudence sont néanmoins de mise. Il est recommandé de porter des chaussures robustes à semelle bien profilée et d’avoir un équipement adapté aux conditions météorologiques.</a:t>
            </a:r>
            <a:r>
              <a:rPr lang="fr-CH" altLang="de-DE" sz="1900" dirty="0"/>
              <a:t>	</a:t>
            </a:r>
          </a:p>
          <a:p>
            <a:pPr>
              <a:lnSpc>
                <a:spcPct val="100000"/>
              </a:lnSpc>
              <a:spcAft>
                <a:spcPts val="0"/>
              </a:spcAft>
            </a:pPr>
            <a:br>
              <a:rPr lang="fr-CH" altLang="de-DE" sz="1900" dirty="0"/>
            </a:br>
            <a:r>
              <a:rPr lang="fr-CH" altLang="de-DE" sz="1900" b="1" dirty="0"/>
              <a:t>Chemins de randonnée de montagne</a:t>
            </a:r>
            <a:br>
              <a:rPr lang="fr-CH" altLang="de-DE" sz="1900" dirty="0"/>
            </a:br>
            <a:r>
              <a:rPr lang="fr-CH" altLang="de-DE" sz="1900" dirty="0"/>
              <a:t>Les chemins de randonnée de montagne sont le plus souvent étroits et en partie exposés. </a:t>
            </a:r>
            <a:r>
              <a:rPr lang="fr-CH" sz="1900" dirty="0"/>
              <a:t>Pour emprunter ces chemins, il est nécessaire d’avoir le pied sûr, de bénéficier d’une bonne condition physique et de ne pas souffrir de vertige. En outre, </a:t>
            </a:r>
            <a:br>
              <a:rPr lang="fr-CH" sz="1900" dirty="0"/>
            </a:br>
            <a:r>
              <a:rPr lang="fr-CH" sz="1900" dirty="0"/>
              <a:t>il faut connaître les dangers de la montagne. Il est recommandé non seulement de porter des chaussures solides à semelle bien profilée et d’avoir un équipement adapté aux conditions météorologiques, mais également d’emporter une carte de randonnée, sous forme numérique, également utilisable hors ligne, ou une carte papier. </a:t>
            </a:r>
            <a:endParaRPr lang="de-CH" sz="1900" dirty="0"/>
          </a:p>
          <a:p>
            <a:pPr>
              <a:lnSpc>
                <a:spcPct val="100000"/>
              </a:lnSpc>
              <a:spcAft>
                <a:spcPts val="0"/>
              </a:spcAft>
            </a:pPr>
            <a:endParaRPr lang="fr-CH" sz="190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10" name="Grafik 9"/>
          <p:cNvPicPr>
            <a:picLocks noChangeAspect="1"/>
          </p:cNvPicPr>
          <p:nvPr/>
        </p:nvPicPr>
        <p:blipFill rotWithShape="1">
          <a:blip r:embed="rId3"/>
          <a:srcRect t="7924"/>
          <a:stretch/>
        </p:blipFill>
        <p:spPr>
          <a:xfrm>
            <a:off x="198937" y="1484808"/>
            <a:ext cx="1709400" cy="581738"/>
          </a:xfrm>
          <a:prstGeom prst="rect">
            <a:avLst/>
          </a:prstGeom>
        </p:spPr>
      </p:pic>
      <p:pic>
        <p:nvPicPr>
          <p:cNvPr id="11" name="Grafik 10"/>
          <p:cNvPicPr>
            <a:picLocks noChangeAspect="1"/>
          </p:cNvPicPr>
          <p:nvPr/>
        </p:nvPicPr>
        <p:blipFill>
          <a:blip r:embed="rId4"/>
          <a:stretch>
            <a:fillRect/>
          </a:stretch>
        </p:blipFill>
        <p:spPr>
          <a:xfrm>
            <a:off x="198937" y="3429000"/>
            <a:ext cx="1748250" cy="651240"/>
          </a:xfrm>
          <a:prstGeom prst="rect">
            <a:avLst/>
          </a:prstGeom>
        </p:spPr>
      </p:pic>
    </p:spTree>
    <p:extLst>
      <p:ext uri="{BB962C8B-B14F-4D97-AF65-F5344CB8AC3E}">
        <p14:creationId xmlns:p14="http://schemas.microsoft.com/office/powerpoint/2010/main" val="211417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Catégories de chemins</a:t>
            </a:r>
            <a:endParaRPr lang="fr-CH" dirty="0">
              <a:solidFill>
                <a:schemeClr val="accent2"/>
              </a:solidFill>
            </a:endParaRPr>
          </a:p>
        </p:txBody>
      </p:sp>
      <p:sp>
        <p:nvSpPr>
          <p:cNvPr id="3" name="Inhaltsplatzhalter 2"/>
          <p:cNvSpPr>
            <a:spLocks noGrp="1"/>
          </p:cNvSpPr>
          <p:nvPr>
            <p:ph idx="1"/>
          </p:nvPr>
        </p:nvSpPr>
        <p:spPr>
          <a:xfrm>
            <a:off x="2063552" y="1484784"/>
            <a:ext cx="9217024" cy="4896544"/>
          </a:xfrm>
        </p:spPr>
        <p:txBody>
          <a:bodyPr>
            <a:noAutofit/>
          </a:bodyPr>
          <a:lstStyle/>
          <a:p>
            <a:pPr marL="176213" indent="3175">
              <a:tabLst>
                <a:tab pos="176213" algn="l"/>
                <a:tab pos="449263" algn="l"/>
              </a:tabLst>
            </a:pPr>
            <a:r>
              <a:rPr lang="fr-CH" altLang="de-DE" sz="1900" b="1" dirty="0"/>
              <a:t>Chemins de randonnée alpine</a:t>
            </a:r>
            <a:br>
              <a:rPr lang="fr-CH" altLang="de-DE" sz="1900" dirty="0"/>
            </a:br>
            <a:r>
              <a:rPr lang="fr-CH" sz="2000" dirty="0">
                <a:latin typeface="BFU Suisse" panose="020B0504000000000000" pitchFamily="34" charset="-78"/>
                <a:cs typeface="BFU Suisse" panose="020B0504000000000000" pitchFamily="34" charset="-78"/>
              </a:rPr>
              <a:t>Les chemins de randonnée alpine traversent parfois des champs de neige, des glaciers ou des pierriers ou empruntent des falaises comprenant des passages d’escalade. Le chemin n’est pas toujours tracé. Pour emprunter ces chemins, il est nécessaire d’avoir le pied sûr, de ne pas souffrir de vertige et de bénéficier d’une bonne condition physique. En outre, il est important de connaître les dangers de la montagne.</a:t>
            </a:r>
            <a:r>
              <a:rPr lang="de-CH" sz="2000" dirty="0">
                <a:latin typeface="BFU Suisse" panose="020B0504000000000000" pitchFamily="34" charset="-78"/>
                <a:cs typeface="BFU Suisse" panose="020B0504000000000000" pitchFamily="34" charset="-78"/>
              </a:rPr>
              <a:t> </a:t>
            </a:r>
            <a:r>
              <a:rPr lang="fr-CH" sz="2000" dirty="0">
                <a:latin typeface="BFU Suisse" panose="020B0504000000000000" pitchFamily="34" charset="-78"/>
                <a:cs typeface="BFU Suisse" panose="020B0504000000000000" pitchFamily="34" charset="-78"/>
              </a:rPr>
              <a:t>Selon l’itinéraire prévu, il faut également s’équiper d’une boussole, d’une corde, d’un piolet et de crampons. </a:t>
            </a:r>
            <a:endParaRPr lang="de-CH" sz="2000" dirty="0">
              <a:latin typeface="BFU Suisse" panose="020B0504000000000000" pitchFamily="34" charset="-78"/>
              <a:cs typeface="BFU Suisse" panose="020B0504000000000000" pitchFamily="34" charset="-78"/>
            </a:endParaRPr>
          </a:p>
          <a:p>
            <a:pPr>
              <a:spcAft>
                <a:spcPts val="0"/>
              </a:spcAft>
            </a:pPr>
            <a:endParaRPr lang="fr-CH" sz="1900" dirty="0"/>
          </a:p>
          <a:p>
            <a:pPr>
              <a:spcAft>
                <a:spcPts val="0"/>
              </a:spcAft>
            </a:pPr>
            <a:endParaRPr lang="fr-CH" sz="190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12" name="Grafik 11"/>
          <p:cNvPicPr>
            <a:picLocks noChangeAspect="1"/>
          </p:cNvPicPr>
          <p:nvPr/>
        </p:nvPicPr>
        <p:blipFill>
          <a:blip r:embed="rId3"/>
          <a:stretch>
            <a:fillRect/>
          </a:stretch>
        </p:blipFill>
        <p:spPr>
          <a:xfrm>
            <a:off x="263352" y="1412776"/>
            <a:ext cx="1709400" cy="631800"/>
          </a:xfrm>
          <a:prstGeom prst="rect">
            <a:avLst/>
          </a:prstGeom>
        </p:spPr>
      </p:pic>
    </p:spTree>
    <p:extLst>
      <p:ext uri="{BB962C8B-B14F-4D97-AF65-F5344CB8AC3E}">
        <p14:creationId xmlns:p14="http://schemas.microsoft.com/office/powerpoint/2010/main" val="126865954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3" ma:contentTypeDescription="Ein neues Dokument erstellen." ma:contentTypeScope="" ma:versionID="e3e34fdab0685809866eed21e2436248">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d6127c63b83d8af439ebccf63d2a8204"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dba083e-698d-45a0-b3a2-d11057fabc67}"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3D3ADF-BA98-4C7A-B46D-25EE32777ACB}">
  <ds:schemaRefs>
    <ds:schemaRef ds:uri="http://schemas.microsoft.com/office/2006/metadata/properties"/>
    <ds:schemaRef ds:uri="http://schemas.microsoft.com/office/2006/documentManagement/types"/>
    <ds:schemaRef ds:uri="http://schemas.openxmlformats.org/package/2006/metadata/core-properties"/>
    <ds:schemaRef ds:uri="bb4941f2-48be-4bb0-a3d9-a0ff0057a962"/>
    <ds:schemaRef ds:uri="http://purl.org/dc/terms/"/>
    <ds:schemaRef ds:uri="http://www.w3.org/XML/1998/namespace"/>
    <ds:schemaRef ds:uri="http://purl.org/dc/elements/1.1/"/>
    <ds:schemaRef ds:uri="http://schemas.microsoft.com/office/infopath/2007/PartnerControls"/>
    <ds:schemaRef ds:uri="28b27246-006c-4c52-ba09-a14edd98252a"/>
    <ds:schemaRef ds:uri="http://purl.org/dc/dcmitype/"/>
  </ds:schemaRefs>
</ds:datastoreItem>
</file>

<file path=customXml/itemProps2.xml><?xml version="1.0" encoding="utf-8"?>
<ds:datastoreItem xmlns:ds="http://schemas.openxmlformats.org/officeDocument/2006/customXml" ds:itemID="{14F61293-5DDD-4DB4-B31C-0C5A948A9657}">
  <ds:schemaRefs>
    <ds:schemaRef ds:uri="http://schemas.microsoft.com/sharepoint/v3/contenttype/forms"/>
  </ds:schemaRefs>
</ds:datastoreItem>
</file>

<file path=customXml/itemProps3.xml><?xml version="1.0" encoding="utf-8"?>
<ds:datastoreItem xmlns:ds="http://schemas.openxmlformats.org/officeDocument/2006/customXml" ds:itemID="{73A3F061-FAD7-48DC-9CB2-16E3FE350CA5}"/>
</file>

<file path=docProps/app.xml><?xml version="1.0" encoding="utf-8"?>
<Properties xmlns="http://schemas.openxmlformats.org/officeDocument/2006/extended-properties" xmlns:vt="http://schemas.openxmlformats.org/officeDocument/2006/docPropsVTypes">
  <Template>Praesentation_BFU_de</Template>
  <TotalTime>0</TotalTime>
  <Words>1145</Words>
  <Application>Microsoft Office PowerPoint</Application>
  <PresentationFormat>Breitbild</PresentationFormat>
  <Paragraphs>102</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BFU Suisse</vt:lpstr>
      <vt:lpstr>BFU Suisse </vt:lpstr>
      <vt:lpstr>BFU Suisse Medium</vt:lpstr>
      <vt:lpstr>Suisse Int'l</vt:lpstr>
      <vt:lpstr>Design bfu</vt:lpstr>
      <vt:lpstr>Randonner en montagne n’est pas se balader.</vt:lpstr>
      <vt:lpstr>PowerPoint-Präsentation</vt:lpstr>
      <vt:lpstr>Bien se préparer</vt:lpstr>
      <vt:lpstr>Les principaux prérequis physiques</vt:lpstr>
      <vt:lpstr>Bien se préparer</vt:lpstr>
      <vt:lpstr>Règle de calcul du temps de marche (pauses exclues)</vt:lpstr>
      <vt:lpstr>Règle de calcul du temps de marche (pauses exclues)</vt:lpstr>
      <vt:lpstr>Catégories de chemins</vt:lpstr>
      <vt:lpstr>Catégories de chemins</vt:lpstr>
      <vt:lpstr>Bien s’équiper</vt:lpstr>
      <vt:lpstr>Bien gérer la randonnée</vt:lpstr>
      <vt:lpstr>Bien gérer la randonnée</vt:lpstr>
      <vt:lpstr>PowerPoint-Präsentation</vt:lpstr>
      <vt:lpstr>Mémento de la randonnée en montagne</vt:lpstr>
      <vt:lpstr>Situations d’urgence</vt:lpstr>
      <vt:lpstr>Renseignements complémentaires</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Bergwandern ist kein Spaziergang.</dc:title>
  <dc:creator>Baeriswyl Michelle</dc:creator>
  <cp:lastModifiedBy>Baeriswyl Michelle</cp:lastModifiedBy>
  <cp:revision>113</cp:revision>
  <cp:lastPrinted>2019-03-22T15:02:17Z</cp:lastPrinted>
  <dcterms:created xsi:type="dcterms:W3CDTF">2020-05-11T11:41:14Z</dcterms:created>
  <dcterms:modified xsi:type="dcterms:W3CDTF">2024-11-05T13:51:54Z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