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4"/>
  </p:notesMasterIdLst>
  <p:handoutMasterIdLst>
    <p:handoutMasterId r:id="rId15"/>
  </p:handoutMasterIdLst>
  <p:sldIdLst>
    <p:sldId id="262" r:id="rId5"/>
    <p:sldId id="312" r:id="rId6"/>
    <p:sldId id="306" r:id="rId7"/>
    <p:sldId id="301" r:id="rId8"/>
    <p:sldId id="311" r:id="rId9"/>
    <p:sldId id="308" r:id="rId10"/>
    <p:sldId id="310" r:id="rId11"/>
    <p:sldId id="272" r:id="rId12"/>
    <p:sldId id="300" r:id="rId13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kob Tobias" initials="JT" lastIdx="1" clrIdx="0">
    <p:extLst>
      <p:ext uri="{19B8F6BF-5375-455C-9EA6-DF929625EA0E}">
        <p15:presenceInfo xmlns:p15="http://schemas.microsoft.com/office/powerpoint/2012/main" userId="S::t.jakob@bfu.ch::6edbea8e-ef0f-4f3b-b0c5-a8afa6ec11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52011D-4671-4B88-ABF5-036A1CA5B7B1}" v="1" dt="2023-05-04T12:20:50.451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8" autoAdjust="0"/>
    <p:restoredTop sz="94383" autoAdjust="0"/>
  </p:normalViewPr>
  <p:slideViewPr>
    <p:cSldViewPr showGuides="1">
      <p:cViewPr varScale="1">
        <p:scale>
          <a:sx n="96" d="100"/>
          <a:sy n="96" d="100"/>
        </p:scale>
        <p:origin x="57" y="22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4171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17589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9642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9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2700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55563" y="1314450"/>
            <a:ext cx="6640512" cy="3735388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3790" y="5758038"/>
            <a:ext cx="5354366" cy="4127774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783877" y="9970676"/>
            <a:ext cx="1344188" cy="404170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30677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zdhYDDxEYr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hyperlink" Target="https://youtu.be/0qDTwJMh-gw" TargetMode="External"/><Relationship Id="rId4" Type="http://schemas.openxmlformats.org/officeDocument/2006/relationships/hyperlink" Target="https://www.youtube.com/watch?v=zdhYDDxEYrc&amp;list=PLEXuTD21NHRBhIS18DufdF8FskmrlSvF-&amp;index=14&amp;ab_channel=bfu%2Cbpa%2Cupi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00102E0-C3F7-34C5-4E5D-937DC27A4E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8"/>
            <a:ext cx="9288512" cy="2232248"/>
          </a:xfrm>
        </p:spPr>
        <p:txBody>
          <a:bodyPr/>
          <a:lstStyle/>
          <a:p>
            <a:r>
              <a:rPr lang="de-DE" dirty="0"/>
              <a:t>Stand </a:t>
            </a:r>
            <a:r>
              <a:rPr lang="de-DE" dirty="0" err="1"/>
              <a:t>up</a:t>
            </a:r>
            <a:r>
              <a:rPr lang="de-DE" dirty="0"/>
              <a:t> paddle: </a:t>
            </a:r>
            <a:r>
              <a:rPr lang="de-DE" dirty="0" err="1"/>
              <a:t>usa</a:t>
            </a:r>
            <a:r>
              <a:rPr lang="de-DE" dirty="0"/>
              <a:t> la </a:t>
            </a:r>
            <a:r>
              <a:rPr lang="de-DE" dirty="0" err="1"/>
              <a:t>testa</a:t>
            </a:r>
            <a:endParaRPr lang="de-CH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/>
              <a:t>Ditta, evento, data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t-IT"/>
              <a:t>Nome e cognome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A5F7B4C-340E-CD3B-587F-06D2DFA5CE2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it-IT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Allenarsi, rilassarsi, vedere il mondo da un’altra prospettiva: </a:t>
            </a:r>
            <a:r>
              <a:rPr lang="it-IT"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il paddling è molto diffuso anche sui laghi e corsi d’acqua svizzeri.</a:t>
            </a:r>
            <a:r>
              <a:rPr lang="it-IT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 </a:t>
            </a: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endParaRPr lang="de-CH" dirty="0">
              <a:latin typeface="BFU Suisse" panose="020B0504000000000000" pitchFamily="34" charset="-78"/>
              <a:ea typeface="BFU Suisse" panose="020B0504000000000000" pitchFamily="34" charset="-78"/>
              <a:cs typeface="BFU Suisse" panose="020B0504000000000000" pitchFamily="34" charset="-78"/>
            </a:endParaRPr>
          </a:p>
          <a:p>
            <a:pPr fontAlgn="base">
              <a:lnSpc>
                <a:spcPct val="100000"/>
              </a:lnSpc>
              <a:spcAft>
                <a:spcPts val="0"/>
              </a:spcAft>
            </a:pPr>
            <a:r>
              <a:rPr lang="it-IT">
                <a:effectLst/>
                <a:latin typeface="BFU Suisse" panose="020B0504000000000000" pitchFamily="34" charset="-78"/>
                <a:ea typeface="BFU Suisse" panose="020B0504000000000000" pitchFamily="34" charset="-78"/>
                <a:cs typeface="BFU Suisse" panose="020B0504000000000000" pitchFamily="34" charset="-78"/>
              </a:rPr>
              <a:t>Ma non è facile come sembra. Può anche essere pericoloso, soprattutto quando si cade nell’acqua fredda, si deve pagaiare controvento o in presenza di forti correnti.</a:t>
            </a:r>
          </a:p>
          <a:p>
            <a:endParaRPr lang="de-CH" dirty="0"/>
          </a:p>
        </p:txBody>
      </p:sp>
      <p:pic>
        <p:nvPicPr>
          <p:cNvPr id="9" name="Bildplatzhalter 8" descr="Ein Bild, das Wasser, draußen, Sport, See enthält.&#10;&#10;Automatisch generierte Beschreibung">
            <a:extLst>
              <a:ext uri="{FF2B5EF4-FFF2-40B4-BE49-F238E27FC236}">
                <a16:creationId xmlns:a16="http://schemas.microsoft.com/office/drawing/2014/main" id="{6BFA3631-F11A-CCFF-14AC-AD9AD73C7D0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36" b="21236"/>
          <a:stretch>
            <a:fillRect/>
          </a:stretch>
        </p:blipFill>
        <p:spPr/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DD4CA12-56D3-EDDA-90EF-424DF364C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FA854695-C4C9-9C70-FC50-64790B116D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Foto: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15669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6" y="1340769"/>
            <a:ext cx="5688509" cy="4896520"/>
          </a:xfrm>
        </p:spPr>
        <p:txBody>
          <a:bodyPr/>
          <a:lstStyle/>
          <a:p>
            <a:pPr lvl="1"/>
            <a:r>
              <a:rPr lang="it-IT" sz="2200" dirty="0"/>
              <a:t>Seguire un corso d’introduzione</a:t>
            </a:r>
          </a:p>
          <a:p>
            <a:pPr lvl="1"/>
            <a:r>
              <a:rPr lang="it-IT" sz="2200" dirty="0"/>
              <a:t>Pianificare accuratamente l’uscita</a:t>
            </a:r>
          </a:p>
          <a:p>
            <a:pPr lvl="1"/>
            <a:r>
              <a:rPr lang="it-IT" sz="2200" dirty="0"/>
              <a:t>Controllare la meteo</a:t>
            </a:r>
          </a:p>
          <a:p>
            <a:pPr lvl="1"/>
            <a:r>
              <a:rPr lang="it-IT" sz="2200" dirty="0"/>
              <a:t>Uscire con almeno un’altra persona</a:t>
            </a:r>
          </a:p>
          <a:p>
            <a:pPr lvl="1"/>
            <a:r>
              <a:rPr lang="it-IT" sz="2200" dirty="0"/>
              <a:t>Informare qualcuno sull’itinerario previsto</a:t>
            </a:r>
          </a:p>
          <a:p>
            <a:pPr marL="273050" lvl="1" indent="-273050">
              <a:buNone/>
            </a:pPr>
            <a:endParaRPr lang="de-CH" sz="2200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5191775-09BA-4D9F-A499-E8DE9E95BE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La giusta preparazione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3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DA6BCB5-3FB7-45D0-852C-76C0F57034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Foto: Getty Images</a:t>
            </a:r>
          </a:p>
        </p:txBody>
      </p:sp>
      <p:pic>
        <p:nvPicPr>
          <p:cNvPr id="9" name="Bildplatzhalter 8" descr="Ein Bild, das Boden, draußen, Natur enthält.&#10;&#10;Automatisch generierte Beschreibung">
            <a:extLst>
              <a:ext uri="{FF2B5EF4-FFF2-40B4-BE49-F238E27FC236}">
                <a16:creationId xmlns:a16="http://schemas.microsoft.com/office/drawing/2014/main" id="{B160F58C-8610-3613-38DF-FC7B84864E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2" r="11352"/>
          <a:stretch>
            <a:fillRect/>
          </a:stretch>
        </p:blipFill>
        <p:spPr/>
      </p:pic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519F7D5E-5779-BAFE-81B0-6982CC7C8995}"/>
              </a:ext>
            </a:extLst>
          </p:cNvPr>
          <p:cNvSpPr txBox="1">
            <a:spLocks/>
          </p:cNvSpPr>
          <p:nvPr/>
        </p:nvSpPr>
        <p:spPr>
          <a:xfrm>
            <a:off x="335360" y="6048946"/>
            <a:ext cx="5328643" cy="2603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 algn="l" defTabSz="914488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buFont typeface="Suisse Int'l" panose="020B0504000000000000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33451" indent="-261964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06450" indent="-271463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4738" indent="-268288" algn="l" defTabSz="91448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bg2"/>
              </a:buClr>
              <a:buFont typeface="Suisse Int'l" panose="020B0504000000000000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84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208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334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579" indent="-228622" algn="l" defTabSz="914488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Foto: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Il giusto equipaggiamento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Giubbotto di salvataggio della misura giusta</a:t>
            </a:r>
          </a:p>
          <a:p>
            <a:pPr lvl="1"/>
            <a:r>
              <a:rPr lang="it-IT" dirty="0"/>
              <a:t>Tenuta adatta alle condizioni meteo (ad es. muta in neoprene se fa freddo)</a:t>
            </a:r>
          </a:p>
          <a:p>
            <a:pPr lvl="1"/>
            <a:r>
              <a:rPr lang="it-IT" dirty="0"/>
              <a:t>Bevande a sufficienza</a:t>
            </a:r>
          </a:p>
          <a:p>
            <a:pPr lvl="1"/>
            <a:r>
              <a:rPr lang="it-IT" dirty="0"/>
              <a:t>Protezione solare</a:t>
            </a:r>
          </a:p>
          <a:p>
            <a:pPr lvl="1"/>
            <a:r>
              <a:rPr lang="it-IT" dirty="0"/>
              <a:t>Cellulare (in una custodia impermeabile)</a:t>
            </a:r>
          </a:p>
          <a:p>
            <a:pPr marL="0" lvl="1" indent="0">
              <a:spcAft>
                <a:spcPts val="0"/>
              </a:spcAft>
              <a:buNone/>
            </a:pPr>
            <a:endParaRPr lang="de-DE" dirty="0"/>
          </a:p>
          <a:p>
            <a:pPr marL="0" lvl="1" indent="0">
              <a:buNone/>
            </a:pPr>
            <a:r>
              <a:rPr lang="it-IT" dirty="0"/>
              <a:t>Obbligatorio per legge:</a:t>
            </a:r>
          </a:p>
          <a:p>
            <a:pPr lvl="1"/>
            <a:r>
              <a:rPr lang="it-IT" dirty="0"/>
              <a:t>luce bianca visibile a 360 gradi di notte e in caso di scarsa visibilità </a:t>
            </a:r>
          </a:p>
          <a:p>
            <a:pPr lvl="1"/>
            <a:r>
              <a:rPr lang="it-IT" dirty="0"/>
              <a:t>nome e indirizzo sulla tavola</a:t>
            </a:r>
          </a:p>
          <a:p>
            <a:pPr marL="0" lvl="1" indent="0">
              <a:buNone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35969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D7718-7F40-4EC5-A88D-5B7E0CDAD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  <a:ea typeface="+mn-ea"/>
                <a:cs typeface="+mn-cs"/>
              </a:rPr>
              <a:t>Il giusto equipaggiamento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96D6-58DE-42C0-9574-57FAD754BA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it-IT" dirty="0"/>
              <a:t>Scegliere una tavola adatta: </a:t>
            </a:r>
            <a:br>
              <a:rPr lang="it-IT" dirty="0"/>
            </a:br>
            <a:r>
              <a:rPr lang="it-IT" dirty="0"/>
              <a:t>più è larga, più è stabile – più è lunga, più è veloce</a:t>
            </a:r>
          </a:p>
          <a:p>
            <a:pPr lvl="1"/>
            <a:r>
              <a:rPr lang="it-IT" dirty="0"/>
              <a:t>Regolare la lunghezza della pagaia:</a:t>
            </a:r>
            <a:br>
              <a:rPr lang="it-IT" dirty="0"/>
            </a:br>
            <a:r>
              <a:rPr lang="it-IT" dirty="0"/>
              <a:t>statura +/- 20 fino a 25 cm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79012BD-5C44-420E-BB6B-26380283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5</a:t>
            </a:fld>
            <a:endParaRPr lang="de-CH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0938A40-E5BD-5E68-98E1-9420B6D8A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1864952"/>
            <a:ext cx="3008490" cy="45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079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platzhalter 8" descr="Ein Bild, das Wasser, draußen, Person, Sport enthält.&#10;&#10;Automatisch generierte Beschreibung">
            <a:extLst>
              <a:ext uri="{FF2B5EF4-FFF2-40B4-BE49-F238E27FC236}">
                <a16:creationId xmlns:a16="http://schemas.microsoft.com/office/drawing/2014/main" id="{ECA5CD7F-6BC1-97D2-1FC1-2A51B844B49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2" r="6522"/>
          <a:stretch>
            <a:fillRect/>
          </a:stretch>
        </p:blipFill>
        <p:spPr/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pPr lvl="1"/>
            <a:r>
              <a:rPr lang="it-IT" dirty="0"/>
              <a:t>Trasportare la tavola sempre con la pinna davanti</a:t>
            </a:r>
          </a:p>
          <a:p>
            <a:pPr lvl="1"/>
            <a:r>
              <a:rPr lang="it-IT" dirty="0"/>
              <a:t>Fissare il </a:t>
            </a:r>
            <a:r>
              <a:rPr lang="it-IT" dirty="0" err="1"/>
              <a:t>leash</a:t>
            </a:r>
            <a:r>
              <a:rPr lang="it-IT" dirty="0"/>
              <a:t> alla caviglia se si fa SUP in un lago o in mare, mai se lo si pratica in acque correnti: se si rimane impigliati, la corrente spinge sott’acqua</a:t>
            </a:r>
          </a:p>
          <a:p>
            <a:pPr lvl="1"/>
            <a:r>
              <a:rPr lang="it-IT" dirty="0"/>
              <a:t>Dalla riva, pagaiare verso il largo restando in ginocchio sulla tavola; alzarsi solo quando l’acqua è profonda almeno 1 metro 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  <a:ea typeface="+mn-ea"/>
                <a:cs typeface="+mn-cs"/>
              </a:rPr>
              <a:t>La giusta tecnica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12787D2-AD76-4F30-859C-2A3E2CB8E6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it-IT"/>
              <a:t>Foto: Getty Images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09198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479329" y="1340769"/>
            <a:ext cx="11233248" cy="4896520"/>
          </a:xfrm>
        </p:spPr>
        <p:txBody>
          <a:bodyPr/>
          <a:lstStyle/>
          <a:p>
            <a:pPr lvl="1"/>
            <a:r>
              <a:rPr lang="it-IT" dirty="0"/>
              <a:t>Prestare attenzione alla direzione del vento: partire con il vento contrario</a:t>
            </a:r>
          </a:p>
          <a:p>
            <a:pPr lvl="1"/>
            <a:r>
              <a:rPr lang="it-IT" sz="2400" dirty="0"/>
              <a:t>Tenere sempre una distanza sufficiente dalle altre imbarcazioni</a:t>
            </a:r>
          </a:p>
          <a:p>
            <a:pPr lvl="1"/>
            <a:r>
              <a:rPr lang="it-IT" dirty="0"/>
              <a:t>Rispettare le regole di precedenza sull’acqua</a:t>
            </a:r>
          </a:p>
          <a:p>
            <a:pPr lvl="1"/>
            <a:r>
              <a:rPr lang="it-IT" dirty="0"/>
              <a:t>Non pagaiare nelle zone vietate (boe gialle) </a:t>
            </a:r>
          </a:p>
          <a:p>
            <a:pPr lvl="1"/>
            <a:r>
              <a:rPr lang="it-IT" sz="2400" dirty="0"/>
              <a:t>Tenere una distanza di 25 metri da canneti e altre piante acquatiche</a:t>
            </a:r>
          </a:p>
          <a:p>
            <a:pPr lvl="1"/>
            <a:r>
              <a:rPr lang="it-IT" dirty="0"/>
              <a:t>Rinunciare all’alcol</a:t>
            </a:r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  <a:ea typeface="+mn-ea"/>
                <a:cs typeface="+mn-cs"/>
              </a:rPr>
              <a:t>La giusta tecnica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232220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algn="ctr"/>
            <a:r>
              <a:rPr lang="it-IT" dirty="0"/>
              <a:t>Video </a:t>
            </a:r>
            <a:r>
              <a:rPr lang="it-IT" dirty="0">
                <a:hlinkClick r:id="rId3"/>
              </a:rPr>
              <a:t>Stand up </a:t>
            </a:r>
            <a:r>
              <a:rPr lang="it-IT">
                <a:hlinkClick r:id="rId3"/>
              </a:rPr>
              <a:t>paddling</a:t>
            </a:r>
            <a:endParaRPr lang="it-IT" dirty="0">
              <a:hlinkClick r:id="rId4"/>
            </a:endParaRP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8</a:t>
            </a:fld>
            <a:endParaRPr lang="de-CH"/>
          </a:p>
        </p:txBody>
      </p:sp>
      <p:pic>
        <p:nvPicPr>
          <p:cNvPr id="12" name="Grafik 11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959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+mn-lt"/>
                <a:ea typeface="+mn-ea"/>
                <a:cs typeface="+mn-cs"/>
              </a:rPr>
              <a:t>Maggiori</a:t>
            </a:r>
            <a:r>
              <a:rPr lang="it-IT" dirty="0"/>
              <a:t> informazioni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8" y="1484784"/>
            <a:ext cx="7704854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it-IT" dirty="0"/>
              <a:t>Per ulteriori consigli di sicurezza: upi.ch.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50679061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esentation_BFU_de.potx" id="{26CB5F23-5D27-4E93-B937-02C30A84BF98}" vid="{F51711AA-632B-42BF-826D-AE974C4A7B5A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C1C5B9F-AFC0-4F84-BBCF-27F3B7C5ABB9}">
  <ds:schemaRefs>
    <ds:schemaRef ds:uri="28b27246-006c-4c52-ba09-a14edd98252a"/>
    <ds:schemaRef ds:uri="http://schemas.openxmlformats.org/package/2006/metadata/core-properties"/>
    <ds:schemaRef ds:uri="bb4941f2-48be-4bb0-a3d9-a0ff0057a962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08F1032-EED9-41A4-8FA2-CBE5C30317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30DEF2-398F-4046-B436-20A05B871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356</Words>
  <Application>Microsoft Office PowerPoint</Application>
  <PresentationFormat>Breitbild</PresentationFormat>
  <Paragraphs>59</Paragraphs>
  <Slides>9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BFU Suisse </vt:lpstr>
      <vt:lpstr>Suisse Int'l</vt:lpstr>
      <vt:lpstr>Arial</vt:lpstr>
      <vt:lpstr>BFU Suisse</vt:lpstr>
      <vt:lpstr>BFU Suisse Medium</vt:lpstr>
      <vt:lpstr>Design bfu</vt:lpstr>
      <vt:lpstr>Stand up paddle: usa la testa</vt:lpstr>
      <vt:lpstr>PowerPoint-Präsentation</vt:lpstr>
      <vt:lpstr>La giusta preparazione</vt:lpstr>
      <vt:lpstr>Il giusto equipaggiamento</vt:lpstr>
      <vt:lpstr>Il giusto equipaggiamento</vt:lpstr>
      <vt:lpstr>La giusta tecnica</vt:lpstr>
      <vt:lpstr>La giusta tecnica</vt:lpstr>
      <vt:lpstr>PowerPoint-Präsentation</vt:lpstr>
      <vt:lpstr>Maggiori informazioni</vt:lpstr>
    </vt:vector>
  </TitlesOfParts>
  <Company>VORLAGENBAUER.ch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Praesentation_BFU_de</dc:title>
  <dc:creator>Jonny Wüthrich</dc:creator>
  <cp:lastModifiedBy>Bucherer Benedikt</cp:lastModifiedBy>
  <cp:revision>149</cp:revision>
  <cp:lastPrinted>2022-05-30T12:53:45Z</cp:lastPrinted>
  <dcterms:created xsi:type="dcterms:W3CDTF">2014-01-21T17:34:46Z</dcterms:created>
  <dcterms:modified xsi:type="dcterms:W3CDTF">2023-06-09T06:43:10Z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Order">
    <vt:r8>21500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emplateUrl">
    <vt:lpwstr/>
  </property>
  <property fmtid="{D5CDD505-2E9C-101B-9397-08002B2CF9AE}" pid="7" name="ComplianceAssetId">
    <vt:lpwstr/>
  </property>
  <property fmtid="{D5CDD505-2E9C-101B-9397-08002B2CF9AE}" pid="8" name="MediaServiceImageTags">
    <vt:lpwstr/>
  </property>
</Properties>
</file>