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7"/>
  </p:notesMasterIdLst>
  <p:handoutMasterIdLst>
    <p:handoutMasterId r:id="rId18"/>
  </p:handoutMasterIdLst>
  <p:sldIdLst>
    <p:sldId id="262" r:id="rId5"/>
    <p:sldId id="299" r:id="rId6"/>
    <p:sldId id="284" r:id="rId7"/>
    <p:sldId id="285" r:id="rId8"/>
    <p:sldId id="286" r:id="rId9"/>
    <p:sldId id="287" r:id="rId10"/>
    <p:sldId id="295" r:id="rId11"/>
    <p:sldId id="298" r:id="rId12"/>
    <p:sldId id="296" r:id="rId13"/>
    <p:sldId id="297" r:id="rId14"/>
    <p:sldId id="290" r:id="rId15"/>
    <p:sldId id="291"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 id="4" name="Veronica Brunner" initials="VB" lastIdx="5" clrIdx="3">
    <p:extLst>
      <p:ext uri="{19B8F6BF-5375-455C-9EA6-DF929625EA0E}">
        <p15:presenceInfo xmlns:p15="http://schemas.microsoft.com/office/powerpoint/2012/main" userId="7dad07a3bc3278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99"/>
    <a:srgbClr val="800080"/>
    <a:srgbClr val="CC00FF"/>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8703" autoAdjust="0"/>
  </p:normalViewPr>
  <p:slideViewPr>
    <p:cSldViewPr showGuides="1">
      <p:cViewPr varScale="1">
        <p:scale>
          <a:sx n="70" d="100"/>
          <a:sy n="70" d="100"/>
        </p:scale>
        <p:origin x="1675" y="43"/>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p:scale>
          <a:sx n="120" d="100"/>
          <a:sy n="120" d="100"/>
        </p:scale>
        <p:origin x="3184" y="-12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pa.ch/de/bewegungsempfehlunge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2</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de-CH" dirty="0">
                <a:hlinkClick r:id="rId3"/>
              </a:rPr>
              <a:t>https://www.hepa.ch/de/bewegungsempfehlungen.html</a:t>
            </a:r>
            <a:endParaRPr lang="de-CH" dirty="0"/>
          </a:p>
          <a:p>
            <a:r>
              <a:rPr lang="en-GB" dirty="0"/>
              <a:t>Basic recommendations for men and women of working age:</a:t>
            </a:r>
          </a:p>
          <a:p>
            <a:r>
              <a:rPr lang="en-GB" dirty="0"/>
              <a:t>- At least 2½ hours of exercise per week, which can include everyday activities or sports of at least moderate intensity.</a:t>
            </a:r>
          </a:p>
          <a:p>
            <a:pPr marL="171450" indent="-171450">
              <a:buFontTx/>
              <a:buChar char="-"/>
            </a:pPr>
            <a:r>
              <a:rPr lang="en-GB" dirty="0"/>
              <a:t>Or 1¼ hours of sports or high-intensity exercise.</a:t>
            </a:r>
          </a:p>
          <a:p>
            <a:pPr marL="171450" indent="-171450">
              <a:buFontTx/>
              <a:buChar char="-"/>
            </a:pPr>
            <a:r>
              <a:rPr lang="en-GB" dirty="0"/>
              <a:t>Combinations of exercise at different intensities are also possible. For example, 10 minutes of high-intensity exercise have the same health benefits as 20 minutes of moderate intensity exercise.</a:t>
            </a:r>
          </a:p>
          <a:p>
            <a:pPr marL="171450" indent="-171450">
              <a:buFontTx/>
              <a:buChar char="-"/>
            </a:pPr>
            <a:endParaRPr lang="en-GB" dirty="0"/>
          </a:p>
          <a:p>
            <a:r>
              <a:rPr lang="en-GB" dirty="0"/>
              <a:t>Moderate intensity is physical activity that leaves you a bit out of breath, but not necessarily sweating. Walking, cycling, shovelling snow or gardening are examples of such exercise, but many other leisure, everyday or sports activities also have a moderate intensity.</a:t>
            </a:r>
          </a:p>
          <a:p>
            <a:endParaRPr lang="en-GB" dirty="0"/>
          </a:p>
          <a:p>
            <a:r>
              <a:rPr lang="en-GB" dirty="0"/>
              <a:t>Activities that cause at least minor sweating and accelerated breathing have a high intensity. These include movement-intensive sports that use large muscle groups, such as running, brisk cycling, swimming or cross-country skiing, but also cardiovascular training on fitness equipment. It is possible and useful to combine different activities and to vary them. </a:t>
            </a:r>
          </a:p>
          <a:p>
            <a:endParaRPr lang="en-GB" dirty="0"/>
          </a:p>
          <a:p>
            <a:r>
              <a:rPr lang="en-GB" dirty="0"/>
              <a:t>Ideally, the physical activity should be spread over several days a week. Each exercise unit of at least 10 minutes duration adds up over the course of a day. There are different ways to achieve the basic recommendations. For example:</a:t>
            </a:r>
          </a:p>
          <a:p>
            <a:pPr marL="171450" indent="-171450">
              <a:buFontTx/>
              <a:buChar char="-"/>
            </a:pPr>
            <a:r>
              <a:rPr lang="en-GB" dirty="0"/>
              <a:t>½ hour of exercise of moderate intensity on 5 days a week. </a:t>
            </a:r>
          </a:p>
          <a:p>
            <a:pPr marL="171450" indent="-171450">
              <a:buFontTx/>
              <a:buChar char="-"/>
            </a:pPr>
            <a:r>
              <a:rPr lang="en-GB" dirty="0"/>
              <a:t>½ hour of moderate intensity exercise on 3 days, plus ½ hour of high intensity exercise on 1 day per week. </a:t>
            </a:r>
          </a:p>
          <a:p>
            <a:pPr marL="171450" indent="-171450">
              <a:buFontTx/>
              <a:buChar char="-"/>
            </a:pPr>
            <a:endParaRPr lang="en-GB" dirty="0"/>
          </a:p>
          <a:p>
            <a:r>
              <a:rPr lang="en-GB" dirty="0"/>
              <a:t>These are minimum recommendations – any extra time spent exercising brings additional health benefits.</a:t>
            </a:r>
          </a:p>
          <a:p>
            <a:endParaRPr lang="de-CH" dirty="0"/>
          </a:p>
          <a:p>
            <a:endParaRPr lang="de-CH" dirty="0"/>
          </a:p>
          <a:p>
            <a:endParaRPr lang="de-DE" dirty="0"/>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82106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698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Juni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Juni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Juni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lZgyTiXwo"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SEE%20YOU%20-%20mach%20dich%20sichtbar!%20(Video%20de)_Mpeg4%20H264_238540.wm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bestellen.bfu.ch/"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en-GB" dirty="0"/>
              <a:t>Falls are child’s play.</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en-GB" dirty="0"/>
              <a:t>Company, Event,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 balance: standing on one leg</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en-GB" sz="2000" dirty="0">
                <a:solidFill>
                  <a:schemeClr val="accent4"/>
                </a:solidFill>
              </a:rPr>
              <a:t>Basic exercise </a:t>
            </a:r>
            <a:br>
              <a:rPr lang="en-GB" sz="2000" dirty="0">
                <a:solidFill>
                  <a:schemeClr val="accent4"/>
                </a:solidFill>
              </a:rPr>
            </a:br>
            <a:r>
              <a:rPr lang="en-GB" sz="2000" dirty="0"/>
              <a:t>Stand with your feet hip-width apart and tense your core muscles. Stretch one leg back as far as possible while bending the knee of your supporting leg slightly. Your upper body should be leaning slightly forwards. Then, swing your leg forwards without standing on it, bend your knee at an angle of up to 90 degrees and bring your upper body back to an upright position. </a:t>
            </a:r>
          </a:p>
          <a:p>
            <a:pPr marL="0" lvl="1" indent="0">
              <a:buNone/>
            </a:pPr>
            <a:r>
              <a:rPr lang="en-GB" sz="2000" dirty="0">
                <a:solidFill>
                  <a:schemeClr val="tx2"/>
                </a:solidFill>
              </a:rPr>
              <a:t>Make this exercise more difficult by doing it on an unstable surface, e.g. on a balance disc, gymnastic mat (open or rolled), gyro balance board, </a:t>
            </a:r>
            <a:r>
              <a:rPr lang="en-GB" sz="2000" dirty="0" err="1">
                <a:solidFill>
                  <a:schemeClr val="tx2"/>
                </a:solidFill>
              </a:rPr>
              <a:t>Airex</a:t>
            </a:r>
            <a:r>
              <a:rPr lang="en-GB" sz="2000" dirty="0">
                <a:solidFill>
                  <a:schemeClr val="tx2"/>
                </a:solidFill>
              </a:rPr>
              <a:t>® Pad, or on soft, springy grass.  </a:t>
            </a:r>
          </a:p>
          <a:p>
            <a:pPr marL="0" lvl="1" indent="0">
              <a:buNone/>
            </a:pPr>
            <a:endParaRPr lang="en-GB" sz="20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9768408" y="2947543"/>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672064" y="523081"/>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en-GB" dirty="0">
                <a:solidFill>
                  <a:prstClr val="black"/>
                </a:solidFill>
              </a:rPr>
              <a:t>Video «</a:t>
            </a:r>
            <a:r>
              <a:rPr lang="en-GB" dirty="0">
                <a:solidFill>
                  <a:prstClr val="black"/>
                </a:solidFill>
                <a:hlinkClick r:id="rId3"/>
              </a:rPr>
              <a:t>Falls</a:t>
            </a:r>
            <a:r>
              <a:rPr lang="en-GB" dirty="0">
                <a:solidFill>
                  <a:prstClr val="black"/>
                </a:solidFill>
              </a:rPr>
              <a:t>»</a:t>
            </a:r>
            <a:endParaRPr lang="en-GB"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More information</a:t>
            </a:r>
          </a:p>
        </p:txBody>
      </p:sp>
      <p:sp>
        <p:nvSpPr>
          <p:cNvPr id="3" name="Inhaltsplatzhalter 2"/>
          <p:cNvSpPr>
            <a:spLocks noGrp="1"/>
          </p:cNvSpPr>
          <p:nvPr>
            <p:ph idx="1"/>
          </p:nvPr>
        </p:nvSpPr>
        <p:spPr>
          <a:xfrm>
            <a:off x="4079776" y="1484784"/>
            <a:ext cx="7920879" cy="4692179"/>
          </a:xfrm>
        </p:spPr>
        <p:txBody>
          <a:bodyPr>
            <a:noAutofit/>
          </a:bodyPr>
          <a:lstStyle/>
          <a:p>
            <a:r>
              <a:rPr lang="en-GB" dirty="0"/>
              <a:t>Get more information on this topic in the BFU brochures:</a:t>
            </a:r>
          </a:p>
          <a:p>
            <a:pPr lvl="1"/>
            <a:r>
              <a:rPr lang="en-GB" dirty="0"/>
              <a:t>«</a:t>
            </a:r>
            <a:r>
              <a:rPr lang="en-GB" dirty="0" err="1"/>
              <a:t>Stürze</a:t>
            </a:r>
            <a:r>
              <a:rPr lang="en-GB" dirty="0"/>
              <a:t> </a:t>
            </a:r>
            <a:r>
              <a:rPr lang="en-GB" dirty="0" err="1"/>
              <a:t>vermeiden</a:t>
            </a:r>
            <a:r>
              <a:rPr lang="en-GB" dirty="0"/>
              <a:t>» (Art. No. 3.004)</a:t>
            </a:r>
          </a:p>
          <a:p>
            <a:pPr lvl="1"/>
            <a:r>
              <a:rPr lang="en-GB" dirty="0"/>
              <a:t>«</a:t>
            </a:r>
            <a:r>
              <a:rPr lang="en-GB" dirty="0" err="1"/>
              <a:t>Checkliste</a:t>
            </a:r>
            <a:r>
              <a:rPr lang="en-GB" dirty="0"/>
              <a:t> </a:t>
            </a:r>
            <a:r>
              <a:rPr lang="en-GB" dirty="0" err="1"/>
              <a:t>für</a:t>
            </a:r>
            <a:r>
              <a:rPr lang="en-GB" dirty="0"/>
              <a:t> </a:t>
            </a:r>
            <a:r>
              <a:rPr lang="en-GB" dirty="0" err="1"/>
              <a:t>ein</a:t>
            </a:r>
            <a:r>
              <a:rPr lang="en-GB" dirty="0"/>
              <a:t> </a:t>
            </a:r>
            <a:r>
              <a:rPr lang="en-GB" dirty="0" err="1"/>
              <a:t>sicheres</a:t>
            </a:r>
            <a:r>
              <a:rPr lang="en-GB" dirty="0"/>
              <a:t> </a:t>
            </a:r>
            <a:r>
              <a:rPr lang="en-GB" dirty="0" err="1"/>
              <a:t>Zuhause</a:t>
            </a:r>
            <a:r>
              <a:rPr lang="en-GB" dirty="0"/>
              <a:t>» (Art. No. </a:t>
            </a:r>
            <a:r>
              <a:rPr lang="en-GB"/>
              <a:t>3.026)</a:t>
            </a:r>
            <a:endParaRPr lang="en-GB" dirty="0"/>
          </a:p>
          <a:p>
            <a:pPr lvl="1"/>
            <a:r>
              <a:rPr lang="en-GB" dirty="0"/>
              <a:t>«</a:t>
            </a:r>
            <a:r>
              <a:rPr lang="en-GB" dirty="0" err="1"/>
              <a:t>Selbstständig</a:t>
            </a:r>
            <a:r>
              <a:rPr lang="en-GB" dirty="0"/>
              <a:t> bis ins </a:t>
            </a:r>
            <a:r>
              <a:rPr lang="en-GB" dirty="0" err="1"/>
              <a:t>hohe</a:t>
            </a:r>
            <a:r>
              <a:rPr lang="en-GB" dirty="0"/>
              <a:t> Alter» (Art. No. 3.159)</a:t>
            </a:r>
          </a:p>
          <a:p>
            <a:pPr>
              <a:spcBef>
                <a:spcPts val="1200"/>
              </a:spcBef>
            </a:pPr>
            <a:r>
              <a:rPr lang="en-GB" dirty="0"/>
              <a:t>They can be ordered free of charge at </a:t>
            </a:r>
            <a:r>
              <a:rPr lang="en-GB" dirty="0">
                <a:hlinkClick r:id="rId3"/>
              </a:rPr>
              <a:t>bestellen.bfu.ch</a:t>
            </a:r>
            <a:r>
              <a:rPr lang="en-GB" dirty="0"/>
              <a:t>.</a:t>
            </a:r>
          </a:p>
          <a:p>
            <a:pPr>
              <a:lnSpc>
                <a:spcPct val="100000"/>
              </a:lnSpc>
              <a:spcAft>
                <a:spcPts val="0"/>
              </a:spcAft>
            </a:pPr>
            <a:endParaRPr lang="en-GB" dirty="0"/>
          </a:p>
          <a:p>
            <a:pPr>
              <a:lnSpc>
                <a:spcPct val="100000"/>
              </a:lnSpc>
              <a:spcAft>
                <a:spcPts val="0"/>
              </a:spcAft>
            </a:pPr>
            <a:r>
              <a:rPr lang="en-GB" dirty="0"/>
              <a:t>Find more accident prevention tips at </a:t>
            </a:r>
            <a:r>
              <a:rPr lang="en-GB" dirty="0">
                <a:hlinkClick r:id="rId4"/>
              </a:rPr>
              <a:t>bfu.ch</a:t>
            </a:r>
            <a:r>
              <a:rPr lang="en-GB"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5" name="Grafik 4"/>
          <p:cNvPicPr>
            <a:picLocks noChangeAspect="1"/>
          </p:cNvPicPr>
          <p:nvPr/>
        </p:nvPicPr>
        <p:blipFill>
          <a:blip r:embed="rId5"/>
          <a:stretch>
            <a:fillRect/>
          </a:stretch>
        </p:blipFill>
        <p:spPr>
          <a:xfrm>
            <a:off x="287338" y="1512240"/>
            <a:ext cx="2075842" cy="2933659"/>
          </a:xfrm>
          <a:prstGeom prst="rect">
            <a:avLst/>
          </a:prstGeom>
          <a:ln>
            <a:solidFill>
              <a:schemeClr val="tx2"/>
            </a:solidFill>
          </a:ln>
        </p:spPr>
      </p:pic>
      <p:pic>
        <p:nvPicPr>
          <p:cNvPr id="8" name="Grafik 7">
            <a:extLst>
              <a:ext uri="{FF2B5EF4-FFF2-40B4-BE49-F238E27FC236}">
                <a16:creationId xmlns:a16="http://schemas.microsoft.com/office/drawing/2014/main" id="{54671658-A6D4-42A9-8049-3438FFE110C5}"/>
              </a:ext>
            </a:extLst>
          </p:cNvPr>
          <p:cNvPicPr>
            <a:picLocks noChangeAspect="1"/>
          </p:cNvPicPr>
          <p:nvPr/>
        </p:nvPicPr>
        <p:blipFill>
          <a:blip r:embed="rId6"/>
          <a:stretch>
            <a:fillRect/>
          </a:stretch>
        </p:blipFill>
        <p:spPr>
          <a:xfrm>
            <a:off x="1775520" y="2708920"/>
            <a:ext cx="2092177" cy="2996634"/>
          </a:xfrm>
          <a:prstGeom prst="rect">
            <a:avLst/>
          </a:prstGeom>
          <a:ln>
            <a:solidFill>
              <a:schemeClr val="tx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Common causes of falls</a:t>
            </a:r>
            <a:br>
              <a:rPr lang="de-CH" sz="1800" dirty="0">
                <a:effectLst/>
                <a:latin typeface="BFU Suisse" panose="020B0504000000000000" pitchFamily="34" charset="-78"/>
                <a:ea typeface="BFU Suisse" panose="020B0504000000000000" pitchFamily="34" charset="-78"/>
                <a:cs typeface="BFU Suisse" panose="020B0504000000000000" pitchFamily="34" charset="-78"/>
              </a:rPr>
            </a:br>
            <a:endParaRPr lang="de-CH" dirty="0"/>
          </a:p>
        </p:txBody>
      </p:sp>
      <p:sp>
        <p:nvSpPr>
          <p:cNvPr id="3" name="Inhaltsplatzhalter 2"/>
          <p:cNvSpPr>
            <a:spLocks noGrp="1"/>
          </p:cNvSpPr>
          <p:nvPr>
            <p:ph idx="1"/>
          </p:nvPr>
        </p:nvSpPr>
        <p:spPr/>
        <p:txBody>
          <a:bodyPr>
            <a:noAutofit/>
          </a:bodyPr>
          <a:lstStyle/>
          <a:p>
            <a:pPr lvl="1" fontAlgn="base">
              <a:spcAft>
                <a:spcPts val="600"/>
              </a:spcAft>
            </a:pPr>
            <a:r>
              <a:rPr lang="en-GB" sz="2200" dirty="0"/>
              <a:t>Impairments caused by alcohol or medication </a:t>
            </a:r>
            <a:endParaRPr lang="de-CH" sz="2200" dirty="0"/>
          </a:p>
          <a:p>
            <a:pPr lvl="1" fontAlgn="base">
              <a:spcAft>
                <a:spcPts val="600"/>
              </a:spcAft>
            </a:pPr>
            <a:r>
              <a:rPr lang="en-GB" sz="2200" dirty="0"/>
              <a:t>Impaired vision </a:t>
            </a:r>
            <a:endParaRPr lang="de-CH" sz="2200" dirty="0"/>
          </a:p>
          <a:p>
            <a:pPr lvl="1" fontAlgn="base">
              <a:spcAft>
                <a:spcPts val="600"/>
              </a:spcAft>
            </a:pPr>
            <a:r>
              <a:rPr lang="en-GB" sz="2200" dirty="0"/>
              <a:t>Decrease in strength and balance </a:t>
            </a:r>
            <a:endParaRPr lang="de-CH" sz="2200" dirty="0"/>
          </a:p>
          <a:p>
            <a:pPr lvl="1" fontAlgn="base">
              <a:spcAft>
                <a:spcPts val="600"/>
              </a:spcAft>
            </a:pPr>
            <a:r>
              <a:rPr lang="en-GB" sz="2200" dirty="0"/>
              <a:t>Illness-related impairments such as weakness, dizziness or pain </a:t>
            </a:r>
            <a:endParaRPr lang="de-CH" sz="2200" dirty="0"/>
          </a:p>
          <a:p>
            <a:pPr lvl="1" fontAlgn="base">
              <a:spcAft>
                <a:spcPts val="600"/>
              </a:spcAft>
            </a:pPr>
            <a:r>
              <a:rPr lang="en-GB" sz="2200" dirty="0"/>
              <a:t>Inappropriate footwear</a:t>
            </a:r>
            <a:endParaRPr lang="de-CH" sz="2200" dirty="0"/>
          </a:p>
          <a:p>
            <a:pPr lvl="1" fontAlgn="base">
              <a:spcAft>
                <a:spcPts val="600"/>
              </a:spcAft>
            </a:pPr>
            <a:r>
              <a:rPr lang="en-GB" sz="2200" dirty="0"/>
              <a:t>Inadequate infrastructure such as poorly visible steps, uneven staircases, lacking handrails, slippery flooring, railings that are too low or poor lighting </a:t>
            </a:r>
            <a:endParaRPr lang="de-CH" sz="2200" dirty="0"/>
          </a:p>
          <a:p>
            <a:pPr lvl="1" fontAlgn="base">
              <a:spcAft>
                <a:spcPts val="600"/>
              </a:spcAft>
            </a:pPr>
            <a:r>
              <a:rPr lang="en-GB" sz="2200" dirty="0"/>
              <a:t>Obstacles lying around that are trip hazards, e.g. power cords or loose rugs</a:t>
            </a:r>
            <a:endParaRPr lang="de-CH" sz="2200" dirty="0"/>
          </a:p>
          <a:p>
            <a:pPr lvl="1" fontAlgn="base">
              <a:spcAft>
                <a:spcPts val="600"/>
              </a:spcAft>
            </a:pPr>
            <a:r>
              <a:rPr lang="en-GB" sz="2200" dirty="0"/>
              <a:t>Own risk behaviour</a:t>
            </a:r>
            <a:endParaRPr lang="de-CH" sz="22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196723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000000"/>
                </a:solidFill>
                <a:latin typeface="BFU Suisse Medium" panose="020B0604000000000000" pitchFamily="34" charset="-78"/>
                <a:cs typeface="BFU Suisse Medium" panose="020B0604000000000000" pitchFamily="34" charset="-78"/>
              </a:rPr>
              <a:t>Banish fall hazards</a:t>
            </a:r>
            <a:r>
              <a:rPr lang="en-GB" b="0" i="0" dirty="0">
                <a:solidFill>
                  <a:srgbClr val="000000"/>
                </a:solidFill>
                <a:effectLst/>
                <a:latin typeface="BFU Suisse Medium" panose="020B0604000000000000" pitchFamily="34" charset="-78"/>
                <a:cs typeface="BFU Suisse Medium" panose="020B0604000000000000" pitchFamily="34" charset="-78"/>
              </a:rPr>
              <a:t>​</a:t>
            </a:r>
            <a:endParaRPr lang="en-GB" dirty="0"/>
          </a:p>
        </p:txBody>
      </p:sp>
      <p:sp>
        <p:nvSpPr>
          <p:cNvPr id="3" name="Inhaltsplatzhalter 2"/>
          <p:cNvSpPr>
            <a:spLocks noGrp="1"/>
          </p:cNvSpPr>
          <p:nvPr>
            <p:ph idx="1"/>
          </p:nvPr>
        </p:nvSpPr>
        <p:spPr>
          <a:xfrm>
            <a:off x="3863752" y="1484784"/>
            <a:ext cx="7848872" cy="4692179"/>
          </a:xfrm>
        </p:spPr>
        <p:txBody>
          <a:bodyPr>
            <a:noAutofit/>
          </a:bodyPr>
          <a:lstStyle/>
          <a:p>
            <a:pPr lvl="1"/>
            <a:r>
              <a:rPr lang="en-GB" dirty="0">
                <a:solidFill>
                  <a:prstClr val="black"/>
                </a:solidFill>
              </a:rPr>
              <a:t>Do not use hallways, staircases, entrances and traffic areas as storage space.</a:t>
            </a:r>
          </a:p>
          <a:p>
            <a:pPr lvl="1"/>
            <a:r>
              <a:rPr lang="en-GB" dirty="0">
                <a:solidFill>
                  <a:prstClr val="black"/>
                </a:solidFill>
              </a:rPr>
              <a:t>Keep potential trip hazards (e.g. appliance cords, toys, shoes) safely out of the way.</a:t>
            </a:r>
          </a:p>
          <a:p>
            <a:pPr lvl="1"/>
            <a:r>
              <a:rPr lang="en-GB" dirty="0">
                <a:solidFill>
                  <a:prstClr val="black"/>
                </a:solidFill>
              </a:rPr>
              <a:t>Secure loose rugs with a non-slip underlay and fix uneven edges down with carpet tape.</a:t>
            </a:r>
          </a:p>
          <a:p>
            <a:pPr lvl="1"/>
            <a:r>
              <a:rPr lang="en-GB" dirty="0">
                <a:solidFill>
                  <a:prstClr val="black"/>
                </a:solidFill>
              </a:rPr>
              <a:t>Keep floors clean.</a:t>
            </a:r>
          </a:p>
          <a:p>
            <a:pPr lvl="1"/>
            <a:r>
              <a:rPr lang="en-GB" dirty="0">
                <a:solidFill>
                  <a:prstClr val="black"/>
                </a:solidFill>
              </a:rPr>
              <a:t>Fit non-slip strips and handles in the bathtub and shower.</a:t>
            </a:r>
          </a:p>
          <a:p>
            <a:pPr lvl="1"/>
            <a:r>
              <a:rPr lang="en-GB" dirty="0">
                <a:solidFill>
                  <a:prstClr val="black"/>
                </a:solidFill>
              </a:rPr>
              <a:t>Wear appropriate footwear.</a:t>
            </a:r>
          </a:p>
          <a:p>
            <a:pPr lvl="1"/>
            <a:endParaRPr lang="de-CH" sz="2000" dirty="0">
              <a:solidFill>
                <a:prstClr val="black"/>
              </a:solidFill>
            </a:endParaRPr>
          </a:p>
          <a:p>
            <a:pPr lvl="1"/>
            <a:endParaRPr lang="de-CH" dirty="0">
              <a:solidFill>
                <a:prstClr val="black"/>
              </a:solidFill>
            </a:endParaRPr>
          </a:p>
          <a:p>
            <a:r>
              <a:rPr lang="de-CH" sz="1600" dirty="0"/>
              <a:t>.</a:t>
            </a:r>
            <a:br>
              <a:rPr lang="de-CH" dirty="0"/>
            </a:b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Make staircases safe</a:t>
            </a:r>
          </a:p>
        </p:txBody>
      </p:sp>
      <p:sp>
        <p:nvSpPr>
          <p:cNvPr id="3" name="Inhaltsplatzhalter 2"/>
          <p:cNvSpPr>
            <a:spLocks noGrp="1"/>
          </p:cNvSpPr>
          <p:nvPr>
            <p:ph idx="1"/>
          </p:nvPr>
        </p:nvSpPr>
        <p:spPr>
          <a:xfrm>
            <a:off x="3647728" y="1560248"/>
            <a:ext cx="8136904" cy="4692179"/>
          </a:xfrm>
        </p:spPr>
        <p:txBody>
          <a:bodyPr>
            <a:noAutofit/>
          </a:bodyPr>
          <a:lstStyle/>
          <a:p>
            <a:pPr lvl="1"/>
            <a:r>
              <a:rPr lang="en-GB" dirty="0"/>
              <a:t>Ensure adequate, glare-free lighting.  </a:t>
            </a:r>
          </a:p>
          <a:p>
            <a:pPr lvl="1"/>
            <a:r>
              <a:rPr lang="en-GB" dirty="0">
                <a:solidFill>
                  <a:prstClr val="black"/>
                </a:solidFill>
              </a:rPr>
              <a:t>Boost visibility by marking treads and poorly visible steps.</a:t>
            </a:r>
          </a:p>
          <a:p>
            <a:pPr lvl="1"/>
            <a:r>
              <a:rPr lang="en-GB" dirty="0">
                <a:solidFill>
                  <a:srgbClr val="000000"/>
                </a:solidFill>
                <a:latin typeface="BFU Suisse" panose="020B0504000000000000" pitchFamily="34" charset="-78"/>
              </a:rPr>
              <a:t>Fix self-adhesive non-slip strips parallel to the edges of steps with a smooth surface.  </a:t>
            </a:r>
            <a:r>
              <a:rPr lang="en-GB" b="0" i="0" u="none" strike="noStrike" dirty="0">
                <a:solidFill>
                  <a:srgbClr val="000000"/>
                </a:solidFill>
                <a:effectLst/>
                <a:latin typeface="BFU Suisse" panose="020B0504000000000000" pitchFamily="34" charset="-78"/>
              </a:rPr>
              <a:t> </a:t>
            </a:r>
          </a:p>
          <a:p>
            <a:pPr lvl="1"/>
            <a:r>
              <a:rPr lang="en-GB" dirty="0">
                <a:solidFill>
                  <a:prstClr val="black"/>
                </a:solidFill>
              </a:rPr>
              <a:t>Attach a handrail on both sides of the staircase. </a:t>
            </a:r>
          </a:p>
          <a:p>
            <a:pPr lvl="1"/>
            <a:r>
              <a:rPr lang="en-GB" dirty="0"/>
              <a:t>Do not use steps as storage space.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Use stable ladders</a:t>
            </a:r>
          </a:p>
        </p:txBody>
      </p:sp>
      <p:sp>
        <p:nvSpPr>
          <p:cNvPr id="3" name="Inhaltsplatzhalter 2"/>
          <p:cNvSpPr>
            <a:spLocks noGrp="1"/>
          </p:cNvSpPr>
          <p:nvPr>
            <p:ph idx="1"/>
          </p:nvPr>
        </p:nvSpPr>
        <p:spPr>
          <a:xfrm>
            <a:off x="3215679" y="1484784"/>
            <a:ext cx="8496945" cy="4692179"/>
          </a:xfrm>
        </p:spPr>
        <p:txBody>
          <a:bodyPr>
            <a:noAutofit/>
          </a:bodyPr>
          <a:lstStyle/>
          <a:p>
            <a:pPr lvl="1"/>
            <a:r>
              <a:rPr lang="en-GB" dirty="0">
                <a:solidFill>
                  <a:prstClr val="black"/>
                </a:solidFill>
              </a:rPr>
              <a:t>Use a stable ladder when working at height. </a:t>
            </a:r>
          </a:p>
          <a:p>
            <a:pPr lvl="1"/>
            <a:r>
              <a:rPr lang="en-GB" dirty="0">
                <a:solidFill>
                  <a:prstClr val="black"/>
                </a:solidFill>
              </a:rPr>
              <a:t>Choose a ladder with the following features: wide steps (instead of rungs), non-slip surfaces, stable rubber feet and a safety bar that reaches at least up to the knee.</a:t>
            </a:r>
          </a:p>
          <a:p>
            <a:pPr lvl="1"/>
            <a:r>
              <a:rPr lang="en-GB" dirty="0">
                <a:solidFill>
                  <a:prstClr val="black"/>
                </a:solidFill>
              </a:rPr>
              <a:t>If there are children in the household – do not leave climbing aids near windowsills or balcony railings.</a:t>
            </a:r>
          </a:p>
          <a:p>
            <a:pPr lvl="1"/>
            <a:r>
              <a:rPr lang="en-GB" dirty="0">
                <a:solidFill>
                  <a:prstClr val="black"/>
                </a:solidFill>
              </a:rPr>
              <a:t>Do not use a ladder after consuming alcohol.</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Look where you’re going</a:t>
            </a:r>
          </a:p>
        </p:txBody>
      </p:sp>
      <p:sp>
        <p:nvSpPr>
          <p:cNvPr id="3" name="Inhaltsplatzhalter 2"/>
          <p:cNvSpPr>
            <a:spLocks noGrp="1"/>
          </p:cNvSpPr>
          <p:nvPr>
            <p:ph idx="1"/>
          </p:nvPr>
        </p:nvSpPr>
        <p:spPr/>
        <p:txBody>
          <a:bodyPr>
            <a:noAutofit/>
          </a:bodyPr>
          <a:lstStyle/>
          <a:p>
            <a:pPr lvl="1"/>
            <a:r>
              <a:rPr lang="en-GB" dirty="0">
                <a:solidFill>
                  <a:prstClr val="black"/>
                </a:solidFill>
              </a:rPr>
              <a:t>Even when under time pressure: stay focused and don’t rush.</a:t>
            </a:r>
          </a:p>
          <a:p>
            <a:pPr lvl="1"/>
            <a:r>
              <a:rPr lang="en-GB" dirty="0">
                <a:solidFill>
                  <a:prstClr val="black"/>
                </a:solidFill>
              </a:rPr>
              <a:t>Look where you walk and watch out for uneven surfaces.</a:t>
            </a:r>
          </a:p>
          <a:p>
            <a:pPr lvl="1"/>
            <a:r>
              <a:rPr lang="en-GB" dirty="0">
                <a:solidFill>
                  <a:srgbClr val="000000"/>
                </a:solidFill>
                <a:latin typeface="BFU Suisse" panose="020B0504000000000000" pitchFamily="34" charset="-78"/>
              </a:rPr>
              <a:t>Use the handrail on staircases</a:t>
            </a:r>
            <a:r>
              <a:rPr lang="en-GB" b="0" i="0" u="none" strike="noStrike" dirty="0">
                <a:solidFill>
                  <a:srgbClr val="000000"/>
                </a:solidFill>
                <a:effectLst/>
                <a:latin typeface="BFU Suisse" panose="020B0504000000000000" pitchFamily="34" charset="-78"/>
              </a:rPr>
              <a:t>. </a:t>
            </a:r>
            <a:r>
              <a:rPr lang="en-GB" b="0" i="0" dirty="0">
                <a:solidFill>
                  <a:srgbClr val="000000"/>
                </a:solidFill>
                <a:effectLst/>
                <a:latin typeface="BFU Suisse" panose="020B0504000000000000" pitchFamily="34" charset="-78"/>
                <a:cs typeface="BFU Suisse" panose="020B0504000000000000" pitchFamily="34" charset="-78"/>
              </a:rPr>
              <a:t>​</a:t>
            </a:r>
            <a:endParaRPr lang="en-GB"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273790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Stay in balance</a:t>
            </a:r>
          </a:p>
        </p:txBody>
      </p:sp>
      <p:sp>
        <p:nvSpPr>
          <p:cNvPr id="3" name="Inhaltsplatzhalter 2"/>
          <p:cNvSpPr>
            <a:spLocks noGrp="1"/>
          </p:cNvSpPr>
          <p:nvPr>
            <p:ph idx="1"/>
          </p:nvPr>
        </p:nvSpPr>
        <p:spPr/>
        <p:txBody>
          <a:bodyPr>
            <a:noAutofit/>
          </a:bodyPr>
          <a:lstStyle/>
          <a:p>
            <a:pPr marL="0" lvl="1" indent="0">
              <a:buNone/>
            </a:pPr>
            <a:r>
              <a:rPr lang="en-GB" dirty="0">
                <a:solidFill>
                  <a:prstClr val="black"/>
                </a:solidFill>
              </a:rPr>
              <a:t>Maintaining good balance is </a:t>
            </a:r>
            <a:r>
              <a:rPr lang="en-GB" b="1" dirty="0">
                <a:solidFill>
                  <a:prstClr val="black"/>
                </a:solidFill>
              </a:rPr>
              <a:t>not just important in old age. It benefits us in daily life too: </a:t>
            </a:r>
            <a:r>
              <a:rPr lang="en-GB" dirty="0">
                <a:solidFill>
                  <a:prstClr val="black"/>
                </a:solidFill>
              </a:rPr>
              <a:t>when doing all kinds of sports, climbing stairs, walking over uneven surfaces (such as over tree roots in forests, while hiking etc.), or when reaching for heavy objects from a height. </a:t>
            </a:r>
          </a:p>
          <a:p>
            <a:pPr marL="0" lvl="1" indent="0">
              <a:buNone/>
            </a:pPr>
            <a:r>
              <a:rPr lang="en-GB" b="1" dirty="0">
                <a:solidFill>
                  <a:prstClr val="black"/>
                </a:solidFill>
              </a:rPr>
              <a:t>Balance and muscle strength decrease from the age of 35 onwards. </a:t>
            </a:r>
            <a:r>
              <a:rPr lang="en-GB" dirty="0">
                <a:solidFill>
                  <a:prstClr val="black"/>
                </a:solidFill>
              </a:rPr>
              <a:t>This is why the risk of sustaining serious injury from a fall increases with age. Regular training plays an important role in counteracting this natural decline. </a:t>
            </a:r>
            <a:endParaRPr lang="de-DE" dirty="0">
              <a:solidFill>
                <a:prstClr val="black"/>
              </a:solidFill>
            </a:endParaRPr>
          </a:p>
          <a:p>
            <a:pPr marL="0" lvl="1" indent="0">
              <a:buNone/>
            </a:pPr>
            <a:br>
              <a:rPr lang="de-DE" dirty="0">
                <a:solidFill>
                  <a:prstClr val="black"/>
                </a:solidFill>
              </a:rPr>
            </a:br>
            <a:endParaRPr lang="de-DE"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200177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prstClr val="black"/>
                </a:solidFill>
              </a:rPr>
              <a:t>Exercise recommendations</a:t>
            </a:r>
            <a:endParaRPr lang="en-GB" dirty="0"/>
          </a:p>
        </p:txBody>
      </p:sp>
      <p:sp>
        <p:nvSpPr>
          <p:cNvPr id="3" name="Inhaltsplatzhalter 2"/>
          <p:cNvSpPr>
            <a:spLocks noGrp="1"/>
          </p:cNvSpPr>
          <p:nvPr>
            <p:ph idx="1"/>
          </p:nvPr>
        </p:nvSpPr>
        <p:spPr>
          <a:xfrm>
            <a:off x="479377" y="1484784"/>
            <a:ext cx="4824535" cy="4692179"/>
          </a:xfrm>
        </p:spPr>
        <p:txBody>
          <a:bodyPr>
            <a:noAutofit/>
          </a:bodyPr>
          <a:lstStyle/>
          <a:p>
            <a:pPr lvl="1"/>
            <a:r>
              <a:rPr lang="en-GB" dirty="0">
                <a:solidFill>
                  <a:prstClr val="black"/>
                </a:solidFill>
              </a:rPr>
              <a:t>Get regular exercise. Follow the general recommendations for exercise.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de-DE" sz="1000" dirty="0"/>
              <a:t>Quelle: hepa.ch </a:t>
            </a:r>
            <a:endParaRPr lang="de-CH" sz="1000" dirty="0"/>
          </a:p>
        </p:txBody>
      </p:sp>
      <p:pic>
        <p:nvPicPr>
          <p:cNvPr id="14" name="Grafik 13">
            <a:extLst>
              <a:ext uri="{FF2B5EF4-FFF2-40B4-BE49-F238E27FC236}">
                <a16:creationId xmlns:a16="http://schemas.microsoft.com/office/drawing/2014/main" id="{0AEABF29-426A-6316-D4E3-6B55AB9BBB7D}"/>
              </a:ext>
            </a:extLst>
          </p:cNvPr>
          <p:cNvPicPr>
            <a:picLocks noChangeAspect="1"/>
          </p:cNvPicPr>
          <p:nvPr/>
        </p:nvPicPr>
        <p:blipFill>
          <a:blip r:embed="rId3"/>
          <a:stretch>
            <a:fillRect/>
          </a:stretch>
        </p:blipFill>
        <p:spPr>
          <a:xfrm>
            <a:off x="5422260" y="1052735"/>
            <a:ext cx="6146348" cy="4788575"/>
          </a:xfrm>
          <a:prstGeom prst="rect">
            <a:avLst/>
          </a:prstGeom>
        </p:spPr>
      </p:pic>
    </p:spTree>
    <p:extLst>
      <p:ext uri="{BB962C8B-B14F-4D97-AF65-F5344CB8AC3E}">
        <p14:creationId xmlns:p14="http://schemas.microsoft.com/office/powerpoint/2010/main" val="311992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Train strength: lateral leg raise</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en-GB" sz="2000" dirty="0">
                <a:solidFill>
                  <a:schemeClr val="accent4"/>
                </a:solidFill>
              </a:rPr>
              <a:t>Basic exercise</a:t>
            </a:r>
            <a:br>
              <a:rPr lang="en-GB" sz="2000" dirty="0"/>
            </a:br>
            <a:r>
              <a:rPr lang="en-GB" sz="2000" dirty="0"/>
              <a:t>Stand with your feet hip-width apart and parallel. Shift your weight onto one foot and move your other foot sideways and outwards while keeping your upper body upright and your core stable. Bring your leg back to the starting position (without standing on it) and repeat the movement. </a:t>
            </a:r>
          </a:p>
          <a:p>
            <a:pPr marL="0" lvl="1" indent="0">
              <a:buNone/>
            </a:pPr>
            <a:r>
              <a:rPr lang="en-GB" sz="2000" dirty="0">
                <a:solidFill>
                  <a:schemeClr val="tx2"/>
                </a:solidFill>
              </a:rPr>
              <a:t>Make this exercise more difficult by doing it on </a:t>
            </a:r>
            <a:r>
              <a:rPr lang="en-GB" sz="2000">
                <a:solidFill>
                  <a:schemeClr val="tx2"/>
                </a:solidFill>
              </a:rPr>
              <a:t>an unstable </a:t>
            </a:r>
            <a:r>
              <a:rPr lang="en-GB" sz="2000" dirty="0">
                <a:solidFill>
                  <a:schemeClr val="tx2"/>
                </a:solidFill>
              </a:rPr>
              <a:t>surface, e.g. on a balance disc, gymnastic mat (open or rolled), gyro balance board, </a:t>
            </a:r>
            <a:r>
              <a:rPr lang="en-GB" sz="2000" dirty="0" err="1">
                <a:solidFill>
                  <a:schemeClr val="tx2"/>
                </a:solidFill>
              </a:rPr>
              <a:t>Airex</a:t>
            </a:r>
            <a:r>
              <a:rPr lang="en-GB" sz="2000" dirty="0">
                <a:solidFill>
                  <a:schemeClr val="tx2"/>
                </a:solidFill>
              </a:rPr>
              <a:t>® Pad, or on soft, springy grass.  </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42B90186-8EF7-4970-9234-F96E02C14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3.xml><?xml version="1.0" encoding="utf-8"?>
<ds:datastoreItem xmlns:ds="http://schemas.openxmlformats.org/officeDocument/2006/customXml" ds:itemID="{3C5E5B8F-8475-4516-AC2E-6F1401A05ABF}">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bb4941f2-48be-4bb0-a3d9-a0ff0057a962"/>
    <ds:schemaRef ds:uri="28b27246-006c-4c52-ba09-a14edd98252a"/>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1067</Words>
  <Application>Microsoft Office PowerPoint</Application>
  <PresentationFormat>Breitbild</PresentationFormat>
  <Paragraphs>99</Paragraphs>
  <Slides>12</Slides>
  <Notes>12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Design bfu</vt:lpstr>
      <vt:lpstr>Falls are child’s play.</vt:lpstr>
      <vt:lpstr>Common causes of falls </vt:lpstr>
      <vt:lpstr>Banish fall hazards​</vt:lpstr>
      <vt:lpstr>Make staircases safe</vt:lpstr>
      <vt:lpstr>Use stable ladders</vt:lpstr>
      <vt:lpstr>Look where you’re going</vt:lpstr>
      <vt:lpstr>Stay in balance</vt:lpstr>
      <vt:lpstr>Exercise recommendations</vt:lpstr>
      <vt:lpstr>Train strength: lateral leg raise</vt:lpstr>
      <vt:lpstr>Train balance: standing on one leg</vt:lpstr>
      <vt:lpstr>PowerPoint-Präsentation</vt:lpstr>
      <vt:lpstr>More information</vt:lpstr>
    </vt:vector>
  </TitlesOfParts>
  <Manager/>
  <Company>bfu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subject/>
  <dc:creator>Baeriswyl Michelle</dc:creator>
  <cp:keywords/>
  <dc:description/>
  <cp:lastModifiedBy>Baeriswyl Michelle</cp:lastModifiedBy>
  <cp:revision>95</cp:revision>
  <cp:lastPrinted>2020-09-22T12:55:12Z</cp:lastPrinted>
  <dcterms:created xsi:type="dcterms:W3CDTF">2020-06-18T12:59:55Z</dcterms:created>
  <dcterms:modified xsi:type="dcterms:W3CDTF">2024-06-19T08:34:36Z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