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302" r:id="rId5"/>
    <p:sldId id="285" r:id="rId6"/>
    <p:sldId id="286" r:id="rId7"/>
    <p:sldId id="292" r:id="rId8"/>
    <p:sldId id="301" r:id="rId9"/>
    <p:sldId id="290" r:id="rId10"/>
    <p:sldId id="291" r:id="rId11"/>
    <p:sldId id="289" r:id="rId12"/>
    <p:sldId id="300" r:id="rId13"/>
    <p:sldId id="287" r:id="rId14"/>
    <p:sldId id="288" r:id="rId15"/>
    <p:sldId id="297" r:id="rId16"/>
    <p:sldId id="293" r:id="rId17"/>
    <p:sldId id="296" r:id="rId18"/>
    <p:sldId id="294" r:id="rId19"/>
    <p:sldId id="29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riswyl Michelle" initials="BM" lastIdx="3" clrIdx="0">
    <p:extLst>
      <p:ext uri="{19B8F6BF-5375-455C-9EA6-DF929625EA0E}">
        <p15:presenceInfo xmlns:p15="http://schemas.microsoft.com/office/powerpoint/2012/main" userId="Baeriswyl Michelle" providerId="None"/>
      </p:ext>
    </p:extLst>
  </p:cmAuthor>
  <p:cmAuthor id="2" name="Monique Walter" initials="MW" lastIdx="2" clrIdx="1">
    <p:extLst>
      <p:ext uri="{19B8F6BF-5375-455C-9EA6-DF929625EA0E}">
        <p15:presenceInfo xmlns:p15="http://schemas.microsoft.com/office/powerpoint/2012/main" userId="Monique Walter" providerId="None"/>
      </p:ext>
    </p:extLst>
  </p:cmAuthor>
  <p:cmAuthor id="3" name="Franziska Hartmann" initials="FH" lastIdx="5" clrIdx="2">
    <p:extLst>
      <p:ext uri="{19B8F6BF-5375-455C-9EA6-DF929625EA0E}">
        <p15:presenceInfo xmlns:p15="http://schemas.microsoft.com/office/powerpoint/2012/main" userId="Franziska Hartmann" providerId="None"/>
      </p:ext>
    </p:extLst>
  </p:cmAuthor>
  <p:cmAuthor id="4" name="Cinzia" initials="C" lastIdx="1" clrIdx="3">
    <p:extLst>
      <p:ext uri="{19B8F6BF-5375-455C-9EA6-DF929625EA0E}">
        <p15:presenceInfo xmlns:p15="http://schemas.microsoft.com/office/powerpoint/2012/main" userId="Cinzia" providerId="None"/>
      </p:ext>
    </p:extLst>
  </p:cmAuthor>
  <p:cmAuthor id="5" name="Cinzia Corda – si dice" initials="CC–sd" lastIdx="9" clrIdx="4">
    <p:extLst>
      <p:ext uri="{19B8F6BF-5375-455C-9EA6-DF929625EA0E}">
        <p15:presenceInfo xmlns:p15="http://schemas.microsoft.com/office/powerpoint/2012/main" userId="Cinzia Corda – si dice" providerId="None"/>
      </p:ext>
    </p:extLst>
  </p:cmAuthor>
  <p:cmAuthor id="6" name="Sylvia Rechsteiner – si dice" initials="SR–sd" lastIdx="14" clrIdx="5">
    <p:extLst>
      <p:ext uri="{19B8F6BF-5375-455C-9EA6-DF929625EA0E}">
        <p15:presenceInfo xmlns:p15="http://schemas.microsoft.com/office/powerpoint/2012/main" userId="Sylvia Rechsteiner – si d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1990" autoAdjust="0"/>
  </p:normalViewPr>
  <p:slideViewPr>
    <p:cSldViewPr showGuides="1">
      <p:cViewPr varScale="1">
        <p:scale>
          <a:sx n="76" d="100"/>
          <a:sy n="76" d="100"/>
        </p:scale>
        <p:origin x="350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EF67CF67-5A57-4837-8B6D-5BC436F9F621}"/>
    <pc:docChg chg="modSld">
      <pc:chgData name="Baeriswyl Michelle" userId="7dbe6026-e9b7-4e33-982d-84db899c07af" providerId="ADAL" clId="{EF67CF67-5A57-4837-8B6D-5BC436F9F621}" dt="2022-07-20T10:44:03.177" v="0" actId="20577"/>
      <pc:docMkLst>
        <pc:docMk/>
      </pc:docMkLst>
      <pc:sldChg chg="modSp mod">
        <pc:chgData name="Baeriswyl Michelle" userId="7dbe6026-e9b7-4e33-982d-84db899c07af" providerId="ADAL" clId="{EF67CF67-5A57-4837-8B6D-5BC436F9F621}" dt="2022-07-20T10:44:03.177" v="0" actId="20577"/>
        <pc:sldMkLst>
          <pc:docMk/>
          <pc:sldMk cId="3042228720" sldId="285"/>
        </pc:sldMkLst>
        <pc:spChg chg="mod">
          <ac:chgData name="Baeriswyl Michelle" userId="7dbe6026-e9b7-4e33-982d-84db899c07af" providerId="ADAL" clId="{EF67CF67-5A57-4837-8B6D-5BC436F9F621}" dt="2022-07-20T10:44:03.177" v="0" actId="20577"/>
          <ac:spMkLst>
            <pc:docMk/>
            <pc:sldMk cId="3042228720" sldId="285"/>
            <ac:spMk id="9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2E4A6448-7A46-4CC7-B82D-A84C323E29FA}"/>
    <pc:docChg chg="undo custSel modSld">
      <pc:chgData name="Baeriswyl Michelle" userId="7dbe6026-e9b7-4e33-982d-84db899c07af" providerId="ADAL" clId="{2E4A6448-7A46-4CC7-B82D-A84C323E29FA}" dt="2023-07-26T11:57:18.080" v="26" actId="20577"/>
      <pc:docMkLst>
        <pc:docMk/>
      </pc:docMkLst>
      <pc:sldChg chg="modSp mod">
        <pc:chgData name="Baeriswyl Michelle" userId="7dbe6026-e9b7-4e33-982d-84db899c07af" providerId="ADAL" clId="{2E4A6448-7A46-4CC7-B82D-A84C323E29FA}" dt="2023-07-26T11:57:18.080" v="26" actId="20577"/>
        <pc:sldMkLst>
          <pc:docMk/>
          <pc:sldMk cId="3042228720" sldId="285"/>
        </pc:sldMkLst>
        <pc:spChg chg="mod">
          <ac:chgData name="Baeriswyl Michelle" userId="7dbe6026-e9b7-4e33-982d-84db899c07af" providerId="ADAL" clId="{2E4A6448-7A46-4CC7-B82D-A84C323E29FA}" dt="2023-07-26T11:57:18.080" v="26" actId="20577"/>
          <ac:spMkLst>
            <pc:docMk/>
            <pc:sldMk cId="3042228720" sldId="285"/>
            <ac:spMk id="11" creationId="{00000000-0000-0000-0000-000000000000}"/>
          </ac:spMkLst>
        </pc:spChg>
        <pc:spChg chg="mod">
          <ac:chgData name="Baeriswyl Michelle" userId="7dbe6026-e9b7-4e33-982d-84db899c07af" providerId="ADAL" clId="{2E4A6448-7A46-4CC7-B82D-A84C323E29FA}" dt="2023-07-26T11:57:03.740" v="24" actId="1076"/>
          <ac:spMkLst>
            <pc:docMk/>
            <pc:sldMk cId="3042228720" sldId="285"/>
            <ac:spMk id="1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PBxqouias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681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176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535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0251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pPr marL="271145" lvl="1" indent="-271145" algn="l">
              <a:buNone/>
            </a:pPr>
            <a:r>
              <a:rPr lang="de-CH" dirty="0">
                <a:ea typeface="+mn-lt"/>
                <a:cs typeface="+mn-lt"/>
                <a:hlinkClick r:id="rId3"/>
              </a:rPr>
              <a:t>https://youtu.be/5PBxqouiass</a:t>
            </a:r>
            <a:r>
              <a:rPr lang="de-CH" dirty="0">
                <a:ea typeface="+mn-lt"/>
                <a:cs typeface="+mn-lt"/>
              </a:rPr>
              <a:t> 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938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0545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2252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1454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735138" y="377825"/>
            <a:ext cx="8482013" cy="4770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4154576" y="13496978"/>
            <a:ext cx="378275" cy="270274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940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159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96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660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934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1443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376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172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rekking-sicuro.ch/it/cosa-devi-portare-con-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PBxqouias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fu.ch/it/servizi/ordinare-scaricare-materiali?q=%5B%7B%22key%22:%22filter-publication-language%22,%22values%22:%5B%22IT%22,%22IT%22%5D,%22isTabFilter%22:true%7D%5D&amp;sk=0&amp;st=Trekking20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hyperlink" Target="http://www.upi.ch/" TargetMode="External"/><Relationship Id="rId4" Type="http://schemas.openxmlformats.org/officeDocument/2006/relationships/hyperlink" Target="http://www.trekking-sicuro.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ekking-sicuro.ch/it/autovalutazio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trekking non è una passeggiata.</a:t>
            </a:r>
            <a:endParaRPr lang="it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Nome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23861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giusto equipaggiamento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208911" cy="4692179"/>
          </a:xfrm>
        </p:spPr>
        <p:txBody>
          <a:bodyPr/>
          <a:lstStyle/>
          <a:p>
            <a:pPr lvl="1"/>
            <a:r>
              <a:rPr lang="it-IT" sz="2200"/>
              <a:t>Scarpe da montagna con suola in gomma profilata</a:t>
            </a:r>
          </a:p>
          <a:p>
            <a:pPr lvl="1"/>
            <a:r>
              <a:rPr lang="it-IT" sz="2200"/>
              <a:t>Indumenti caldi da indossare «a cipolla»: maglia, giacca a vento impermeabile, ev. berretto e guanti</a:t>
            </a:r>
          </a:p>
          <a:p>
            <a:pPr lvl="1"/>
            <a:r>
              <a:rPr lang="it-IT" sz="2200"/>
              <a:t>Occhiali da sole, cappellino e crema solare</a:t>
            </a:r>
          </a:p>
          <a:p>
            <a:pPr lvl="1"/>
            <a:r>
              <a:rPr lang="it-IT" sz="2200"/>
              <a:t>Cartine aggiornate</a:t>
            </a:r>
          </a:p>
          <a:p>
            <a:pPr lvl="1"/>
            <a:r>
              <a:rPr lang="it-IT" sz="2200"/>
              <a:t>Provviste, bibite, coltellino</a:t>
            </a:r>
          </a:p>
          <a:p>
            <a:pPr lvl="1"/>
            <a:r>
              <a:rPr lang="it-IT" sz="2200"/>
              <a:t>Eventualmente bastoncini da trekking</a:t>
            </a:r>
          </a:p>
          <a:p>
            <a:pPr lvl="1"/>
            <a:r>
              <a:rPr lang="it-IT" sz="2200"/>
              <a:t>Per le emergenze: kit di pronto soccorso, coperta isotermica, cellulare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70" y="1461742"/>
            <a:ext cx="2724355" cy="40849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 txBox="1">
            <a:spLocks/>
          </p:cNvSpPr>
          <p:nvPr/>
        </p:nvSpPr>
        <p:spPr>
          <a:xfrm>
            <a:off x="479376" y="5844058"/>
            <a:ext cx="10729191" cy="6384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it-IT" sz="2200" dirty="0"/>
              <a:t>→ </a:t>
            </a:r>
            <a:r>
              <a:rPr lang="it-IT" sz="2200" dirty="0" err="1"/>
              <a:t>Checklist</a:t>
            </a:r>
            <a:r>
              <a:rPr lang="it-IT" sz="2200" dirty="0"/>
              <a:t> </a:t>
            </a:r>
            <a:r>
              <a:rPr lang="it-IT" sz="2200" dirty="0">
                <a:hlinkClick r:id="rId4"/>
              </a:rPr>
              <a:t>https://trekking-sicuro.ch/it/cosa-devi-portare-con-te</a:t>
            </a:r>
            <a:r>
              <a:rPr lang="it-IT" sz="2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2231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Sicurezza ad ogni passo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305255" cy="4692179"/>
          </a:xfrm>
        </p:spPr>
        <p:txBody>
          <a:bodyPr/>
          <a:lstStyle/>
          <a:p>
            <a:pPr lvl="1"/>
            <a:r>
              <a:rPr lang="it-IT" dirty="0"/>
              <a:t>La stanchezza rende il passo incerto. Bevi, mangia e fai delle soste a intervalli regolari per rimanere in forma e concentrata/o.</a:t>
            </a:r>
          </a:p>
          <a:p>
            <a:pPr lvl="1"/>
            <a:r>
              <a:rPr lang="it-IT" dirty="0"/>
              <a:t>Tieni sempre d’occhio la tabella di marcia e le condizioni meteo.</a:t>
            </a:r>
          </a:p>
          <a:p>
            <a:pPr lvl="1"/>
            <a:r>
              <a:rPr lang="it-IT" dirty="0"/>
              <a:t>Non allontanarti dai sentieri segnalati: i percorsi alternativi e le scorciatoie possono nascondere insidie.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3594505"/>
            <a:ext cx="4331964" cy="28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Sicurezza ad ogni passo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dirty="0"/>
              <a:t>Se il tempo peggiora e compaiono nubi minacciose, non esitare a tornare indietro o a cercare un riparo.</a:t>
            </a:r>
          </a:p>
          <a:p>
            <a:pPr lvl="1"/>
            <a:r>
              <a:rPr lang="it-IT" dirty="0"/>
              <a:t>Tu e il tuo gruppo vi siete persi? Restate uniti e tornate tutti insieme all’ultimo punto conosciuto. In caso di nebbia, aspettate che la visibilità migliori. Evitate di avventurarvi su un terreno che non conoscete.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910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 vert="horz" lIns="0" tIns="0" rIns="0" bIns="0" rtlCol="0" anchor="t">
            <a:noAutofit/>
          </a:bodyPr>
          <a:lstStyle/>
          <a:p>
            <a:pPr marL="0" lvl="1" indent="0" algn="ctr">
              <a:buNone/>
            </a:pPr>
            <a:r>
              <a:rPr lang="it-IT" dirty="0">
                <a:solidFill>
                  <a:prstClr val="black"/>
                </a:solidFill>
              </a:rPr>
              <a:t>Video «</a:t>
            </a:r>
            <a:r>
              <a:rPr lang="it-IT" dirty="0">
                <a:solidFill>
                  <a:prstClr val="black"/>
                </a:solidFill>
                <a:hlinkClick r:id="rId3"/>
              </a:rPr>
              <a:t>Vivere la montagna in sicurezza</a:t>
            </a:r>
            <a:r>
              <a:rPr lang="it-IT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6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Domande di controllo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b="1" dirty="0"/>
              <a:t>Pianificazione</a:t>
            </a:r>
            <a:br>
              <a:rPr lang="it-IT" dirty="0"/>
            </a:br>
            <a:r>
              <a:rPr lang="it-IT" dirty="0"/>
              <a:t>Cosa voglio fare?</a:t>
            </a:r>
          </a:p>
          <a:p>
            <a:pPr lvl="1"/>
            <a:r>
              <a:rPr lang="it-IT" b="1" dirty="0"/>
              <a:t>Valutazione</a:t>
            </a:r>
            <a:br>
              <a:rPr lang="it-IT" dirty="0"/>
            </a:br>
            <a:r>
              <a:rPr lang="it-IT" dirty="0"/>
              <a:t>L’escursione è adatta alle mie capacità? </a:t>
            </a:r>
          </a:p>
          <a:p>
            <a:pPr lvl="1"/>
            <a:r>
              <a:rPr lang="it-IT" b="1" dirty="0"/>
              <a:t>Equipaggiamento</a:t>
            </a:r>
            <a:br>
              <a:rPr lang="it-IT" dirty="0"/>
            </a:br>
            <a:r>
              <a:rPr lang="it-IT" dirty="0"/>
              <a:t>Ho preso tutto il necessario?</a:t>
            </a:r>
          </a:p>
          <a:p>
            <a:pPr lvl="1"/>
            <a:r>
              <a:rPr lang="it-IT" b="1" dirty="0"/>
              <a:t>Controllo</a:t>
            </a:r>
            <a:br>
              <a:rPr lang="it-IT" dirty="0"/>
            </a:br>
            <a:r>
              <a:rPr lang="it-IT" dirty="0"/>
              <a:t>È ancora tutto ok?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393741"/>
            <a:ext cx="4403972" cy="29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0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 caso di emergenza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/>
              <a:t>Presta i primi soccorsi alle persone ferite.</a:t>
            </a:r>
          </a:p>
          <a:p>
            <a:pPr lvl="1"/>
            <a:r>
              <a:rPr lang="it-IT"/>
              <a:t>Allerta i servizi di soccorso il più rapidamente possibile componendo il numero d’emergenza europeo 112 (disponibile su tutte le reti di telefonia mobile, anche se il cellulare è bloccato) o utilizzando un’app di emergenza.</a:t>
            </a:r>
          </a:p>
          <a:p>
            <a:pPr lvl="1"/>
            <a:r>
              <a:rPr lang="it-IT"/>
              <a:t>Non lasciare da soli i feriti.</a:t>
            </a:r>
          </a:p>
          <a:p>
            <a:pPr lvl="1"/>
            <a:r>
              <a:rPr lang="it-IT"/>
              <a:t>Pensa alla tua sicurezza.</a:t>
            </a:r>
          </a:p>
          <a:p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253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632849" cy="4692179"/>
          </a:xfrm>
        </p:spPr>
        <p:txBody>
          <a:bodyPr>
            <a:noAutofit/>
          </a:bodyPr>
          <a:lstStyle/>
          <a:p>
            <a:r>
              <a:rPr lang="it-IT" dirty="0"/>
              <a:t>Per maggiori informazioni consultare l’opuscolo UPI «Trekking» (n. art. 3.010).</a:t>
            </a:r>
          </a:p>
          <a:p>
            <a:pPr>
              <a:spcBef>
                <a:spcPts val="1200"/>
              </a:spcBef>
            </a:pPr>
            <a:r>
              <a:rPr lang="it-IT" dirty="0"/>
              <a:t>L’opuscolo è gratuito e può essere ordinato al link </a:t>
            </a:r>
            <a:r>
              <a:rPr lang="it-IT" dirty="0">
                <a:hlinkClick r:id="rId3"/>
              </a:rPr>
              <a:t>https://www.bfu.ch/it/servizi/ordinare-scaricare-materiali.</a:t>
            </a:r>
          </a:p>
          <a:p>
            <a:pPr>
              <a:spcBef>
                <a:spcPts val="1200"/>
              </a:spcBef>
            </a:pPr>
            <a:r>
              <a:rPr lang="it-IT" dirty="0"/>
              <a:t>Per maggiori informazioni consultare il sito della campagna </a:t>
            </a:r>
            <a:r>
              <a:rPr lang="it-IT" dirty="0">
                <a:solidFill>
                  <a:srgbClr val="FF0000"/>
                </a:solidFill>
                <a:hlinkClick r:id="rId4"/>
              </a:rPr>
              <a:t>trekking-sicuro.ch.</a:t>
            </a:r>
            <a:br>
              <a:rPr lang="it-IT" dirty="0">
                <a:solidFill>
                  <a:srgbClr val="FF0000"/>
                </a:solidFill>
                <a:hlinkClick r:id="rId4"/>
              </a:rPr>
            </a:br>
            <a:endParaRPr lang="it-IT" dirty="0">
              <a:solidFill>
                <a:srgbClr val="FF0000"/>
              </a:solidFill>
              <a:hlinkClick r:id="rId4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Sul sito </a:t>
            </a:r>
            <a:r>
              <a:rPr lang="it-IT" dirty="0">
                <a:hlinkClick r:id="rId5"/>
              </a:rPr>
              <a:t>upi.ch</a:t>
            </a:r>
            <a:r>
              <a:rPr lang="it-IT" dirty="0"/>
              <a:t> trovate altri suggerimenti per prevenire gli infortuni.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1BCE7F-55C1-4F04-B448-3131036D1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00" y="1465432"/>
            <a:ext cx="2606266" cy="37569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300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60F080-C5D5-4F1E-9C6A-16F39DA9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6528048" y="2060848"/>
            <a:ext cx="5472608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3000" dirty="0">
                <a:solidFill>
                  <a:srgbClr val="286078"/>
                </a:solidFill>
              </a:rPr>
              <a:t>Oltre</a:t>
            </a:r>
          </a:p>
          <a:p>
            <a:r>
              <a:rPr lang="it-IT" sz="7200" b="1" dirty="0">
                <a:solidFill>
                  <a:srgbClr val="286078"/>
                </a:solidFill>
              </a:rPr>
              <a:t>40 </a:t>
            </a:r>
          </a:p>
          <a:p>
            <a:r>
              <a:rPr lang="it-IT" sz="3000" dirty="0">
                <a:solidFill>
                  <a:srgbClr val="286078"/>
                </a:solidFill>
              </a:rPr>
              <a:t>escursioniste ed escursionisti (svizzere/i) perdono la vita ogni anno in media.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16605" y="3712279"/>
            <a:ext cx="5374779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7200" b="1" dirty="0">
                <a:solidFill>
                  <a:schemeClr val="accent6"/>
                </a:solidFill>
              </a:rPr>
              <a:t>5000</a:t>
            </a:r>
          </a:p>
          <a:p>
            <a:r>
              <a:rPr lang="it-IT" sz="3000" dirty="0">
                <a:solidFill>
                  <a:schemeClr val="accent6"/>
                </a:solidFill>
              </a:rPr>
              <a:t>persone riportano ferite gravi o medio-gravi in montagna (popolazione Svizzera).</a:t>
            </a:r>
            <a:endParaRPr lang="de-CH" sz="3000" dirty="0">
              <a:solidFill>
                <a:schemeClr val="accent6"/>
              </a:solidFill>
            </a:endParaRPr>
          </a:p>
          <a:p>
            <a:endParaRPr lang="it-IT" sz="3000" dirty="0">
              <a:solidFill>
                <a:schemeClr val="accent6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3392" y="840194"/>
            <a:ext cx="511261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dirty="0">
                <a:solidFill>
                  <a:schemeClr val="accent2"/>
                </a:solidFill>
              </a:rPr>
              <a:t>La Svizzera vanta ben</a:t>
            </a:r>
          </a:p>
          <a:p>
            <a:r>
              <a:rPr lang="it-IT" sz="7200" b="1" dirty="0">
                <a:solidFill>
                  <a:schemeClr val="accent2"/>
                </a:solidFill>
              </a:rPr>
              <a:t>24 000 km</a:t>
            </a:r>
          </a:p>
          <a:p>
            <a:r>
              <a:rPr lang="it-IT" sz="2400" dirty="0">
                <a:solidFill>
                  <a:schemeClr val="accent2"/>
                </a:solidFill>
              </a:rPr>
              <a:t>di sentieri di montagna segnalati e sottoposti a regolare manutenzione.</a:t>
            </a:r>
          </a:p>
        </p:txBody>
      </p:sp>
    </p:spTree>
    <p:extLst>
      <p:ext uri="{BB962C8B-B14F-4D97-AF65-F5344CB8AC3E}">
        <p14:creationId xmlns:p14="http://schemas.microsoft.com/office/powerpoint/2010/main" val="304222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Pianifica ogni dettaglio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233249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IT" dirty="0"/>
              <a:t>Consulta cartine, guide di montagna o siti web per pianificare l’</a:t>
            </a:r>
            <a:r>
              <a:rPr lang="it-IT" b="1" dirty="0"/>
              <a:t>itinerario</a:t>
            </a:r>
            <a:r>
              <a:rPr lang="it-IT" dirty="0"/>
              <a:t>, calcolare il </a:t>
            </a:r>
            <a:r>
              <a:rPr lang="it-IT" b="1" dirty="0"/>
              <a:t>tempo di marcia</a:t>
            </a:r>
            <a:r>
              <a:rPr lang="it-IT" dirty="0"/>
              <a:t> (più un margine per gli imprevisti) e individuare </a:t>
            </a:r>
            <a:r>
              <a:rPr lang="it-IT" b="1" dirty="0"/>
              <a:t>percorsi alternativi</a:t>
            </a:r>
            <a:r>
              <a:rPr lang="it-IT" dirty="0"/>
              <a:t>.</a:t>
            </a:r>
          </a:p>
          <a:p>
            <a:pPr marL="271145" lvl="1" indent="-271145"/>
            <a:r>
              <a:rPr lang="it-IT" dirty="0"/>
              <a:t>Tieni conto del </a:t>
            </a:r>
            <a:r>
              <a:rPr lang="it-IT" b="1" dirty="0"/>
              <a:t>grado di difficoltà</a:t>
            </a:r>
            <a:r>
              <a:rPr lang="it-IT" dirty="0"/>
              <a:t> (categoria di sentiero, pendenza, passaggi esposti), delle </a:t>
            </a:r>
            <a:r>
              <a:rPr lang="it-IT" b="1" dirty="0"/>
              <a:t>condizioni del sentiero</a:t>
            </a:r>
            <a:r>
              <a:rPr lang="it-IT" dirty="0"/>
              <a:t> (p. es. nevai a inizio estate) e della </a:t>
            </a:r>
            <a:r>
              <a:rPr lang="it-IT" b="1" dirty="0"/>
              <a:t>meteo</a:t>
            </a:r>
            <a:r>
              <a:rPr lang="it-IT" dirty="0"/>
              <a:t>.</a:t>
            </a:r>
          </a:p>
          <a:p>
            <a:pPr marL="271145" lvl="1" indent="-271145"/>
            <a:r>
              <a:rPr lang="it-IT" dirty="0"/>
              <a:t>Valuta in modo realistico la </a:t>
            </a:r>
            <a:r>
              <a:rPr lang="it-IT" b="1" dirty="0"/>
              <a:t>tua</a:t>
            </a:r>
            <a:r>
              <a:rPr lang="it-IT" dirty="0"/>
              <a:t> </a:t>
            </a:r>
            <a:r>
              <a:rPr lang="it-IT" b="1" dirty="0"/>
              <a:t>condizione e le tue capacità fisiche </a:t>
            </a:r>
            <a:r>
              <a:rPr lang="it-IT" dirty="0"/>
              <a:t>e quelle del gruppo, pianifica l’escursione tenendo conto della condizione e delle capacità fisiche della/del partecipante più debole.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3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principali requisiti fisici per un’escursione in montagna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199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IT" dirty="0"/>
              <a:t>Buona condizione</a:t>
            </a:r>
          </a:p>
          <a:p>
            <a:pPr marL="271145" lvl="1" indent="-271145"/>
            <a:r>
              <a:rPr lang="it-IT" dirty="0"/>
              <a:t>Passo sicuro</a:t>
            </a:r>
          </a:p>
          <a:p>
            <a:pPr marL="271145" lvl="1" indent="-271145"/>
            <a:r>
              <a:rPr lang="it-IT" dirty="0"/>
              <a:t>Assenza di vertigini</a:t>
            </a:r>
          </a:p>
          <a:p>
            <a:pPr marL="271145" lvl="1" indent="-271145"/>
            <a:endParaRPr lang="de-CH" dirty="0"/>
          </a:p>
          <a:p>
            <a:pPr marL="356870" lvl="1" indent="-356870">
              <a:buNone/>
            </a:pPr>
            <a:r>
              <a:rPr lang="it-IT" dirty="0"/>
              <a:t>→ 	Sei in forma per i sentieri di montagna? Fai il test di autovalutazione </a:t>
            </a:r>
            <a:r>
              <a:rPr lang="it-IT" dirty="0">
                <a:ea typeface="+mn-lt"/>
                <a:cs typeface="+mn-lt"/>
                <a:hlinkClick r:id="rId3"/>
              </a:rPr>
              <a:t>https://trekking-sicuro.ch/it/autovalutazione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  <a:p>
            <a:pPr marL="356870" lvl="1" indent="-356870">
              <a:buNone/>
            </a:pPr>
            <a:endParaRPr lang="de-CH" dirty="0">
              <a:ea typeface="+mn-lt"/>
              <a:cs typeface="+mn-lt"/>
              <a:hlinkClick r:id="rId3"/>
            </a:endParaRP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582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Pianifica ogni dettaglio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593287" cy="4692179"/>
          </a:xfrm>
        </p:spPr>
        <p:txBody>
          <a:bodyPr/>
          <a:lstStyle/>
          <a:p>
            <a:pPr lvl="1"/>
            <a:r>
              <a:rPr lang="it-IT" dirty="0"/>
              <a:t>Non intraprendere mai da sola/o un’escursione difficile che non conosci. Se parti da sola/o, scegli piuttosto un itinerario più semplice in una zona non troppo isolata.</a:t>
            </a:r>
          </a:p>
          <a:p>
            <a:pPr lvl="1"/>
            <a:r>
              <a:rPr lang="it-IT" b="1" dirty="0"/>
              <a:t>Comunica a un’altra persona</a:t>
            </a:r>
            <a:r>
              <a:rPr lang="it-IT" dirty="0"/>
              <a:t> l’itinerario, specialmente se parti da sola/o. </a:t>
            </a:r>
          </a:p>
          <a:p>
            <a:pPr lvl="1"/>
            <a:endParaRPr lang="de-CH" dirty="0"/>
          </a:p>
          <a:p>
            <a:pPr marL="357188" lvl="1" indent="-357188">
              <a:buNone/>
            </a:pPr>
            <a:r>
              <a:rPr lang="it-IT" sz="2200" dirty="0"/>
              <a:t>→ </a:t>
            </a:r>
            <a:r>
              <a:rPr lang="it-IT" sz="2200" dirty="0" err="1"/>
              <a:t>Checklist</a:t>
            </a:r>
            <a:r>
              <a:rPr lang="it-IT" sz="2200" dirty="0"/>
              <a:t> per pianificare un’escursione al sito trekking-sicuro.ch</a:t>
            </a:r>
          </a:p>
          <a:p>
            <a:pPr marL="357188" lvl="1" indent="-357188">
              <a:buNone/>
            </a:pPr>
            <a:r>
              <a:rPr lang="it-IT" sz="2200" dirty="0"/>
              <a:t>→ Proposte di escursioni sui siti sentierisvizzeri.ch, svizzeramobile.ch e myswitzerland.com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736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Regola per calcolare il tempo di marcia (senza pause)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8136903" cy="4692179"/>
          </a:xfrm>
        </p:spPr>
        <p:txBody>
          <a:bodyPr/>
          <a:lstStyle/>
          <a:p>
            <a:pPr fontAlgn="base">
              <a:spcAft>
                <a:spcPts val="0"/>
              </a:spcAft>
            </a:pPr>
            <a:r>
              <a:rPr lang="it-IT" b="1" dirty="0"/>
              <a:t>In salita</a:t>
            </a:r>
          </a:p>
          <a:p>
            <a:pPr fontAlgn="base"/>
            <a:r>
              <a:rPr lang="it-IT" dirty="0"/>
              <a:t>15 minuti per 100 metri di dislivello più 15 minuti per chilometro di distanza orizzontale</a:t>
            </a:r>
            <a:br>
              <a:rPr lang="it-IT" dirty="0"/>
            </a:br>
            <a:endParaRPr lang="it-IT" dirty="0"/>
          </a:p>
          <a:p>
            <a:pPr fontAlgn="base">
              <a:spcAft>
                <a:spcPts val="0"/>
              </a:spcAft>
            </a:pPr>
            <a:r>
              <a:rPr lang="it-IT" b="1" dirty="0"/>
              <a:t>In discesa</a:t>
            </a:r>
          </a:p>
          <a:p>
            <a:pPr fontAlgn="base"/>
            <a:r>
              <a:rPr lang="it-IT" dirty="0"/>
              <a:t>15 minuti per 200 metri di dislivello più 15 minuti per chilometro di distanza orizzontale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63" y="1484784"/>
            <a:ext cx="2678262" cy="40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Regola per calcolare il tempo di marcia (senza pause)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it-IT" dirty="0"/>
              <a:t>Esempio di calcolo</a:t>
            </a:r>
            <a:br>
              <a:rPr lang="it-IT" dirty="0"/>
            </a:br>
            <a:r>
              <a:rPr lang="it-IT" dirty="0"/>
              <a:t>Escursione di 6 chilometri con 800 metri di dislivello in salita e 800 in discesa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9989A0-CEBD-445D-9A6E-B935C44F3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22" y="2376104"/>
            <a:ext cx="9798055" cy="38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5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Categorie di sentieri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433048" cy="4896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sz="1900" b="1" dirty="0"/>
              <a:t>Sentieri escursionistici</a:t>
            </a:r>
            <a:br>
              <a:rPr lang="it-IT" sz="1900" dirty="0"/>
            </a:br>
            <a:r>
              <a:rPr lang="it-IT" sz="1900" dirty="0"/>
              <a:t>Segnalati in giallo, sono per lo più larghi, anche se in alcuni punti possono restringersi e diventare accidentati. Oltre alla normale attenzione e prudenza, non richiedono conoscenze e abilità particolari.</a:t>
            </a:r>
            <a:br>
              <a:rPr lang="it-IT" sz="1900" dirty="0"/>
            </a:br>
            <a:r>
              <a:rPr lang="it-IT" sz="1900" dirty="0"/>
              <a:t>Si consigliano scarponi robusti con suola ben scolpita e un equipaggiamento adeguato alle condizioni meteo.	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br>
              <a:rPr lang="it-IT" sz="1900" dirty="0"/>
            </a:br>
            <a:r>
              <a:rPr lang="it-IT" sz="1900" b="1" dirty="0"/>
              <a:t>Sentieri di montagna</a:t>
            </a:r>
            <a:br>
              <a:rPr lang="it-IT" sz="1900" dirty="0"/>
            </a:br>
            <a:r>
              <a:rPr lang="it-IT" sz="1900" dirty="0"/>
              <a:t>Segnalati in giallo con punta in bianco-rosso-bianco, sono per lo più scoscesi, stretti e in parte esposti. Questi sentieri richiedono un passo sicuro, assenza di vertigini e una buona condizione fisica, oltre alla conoscenza dei pericoli in montagna. In più di scarponi robusti con suola ben scolpita e di un equipaggiamento adeguato alle condizioni meteo, è utile portare con sé una cartina.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7924"/>
          <a:stretch/>
        </p:blipFill>
        <p:spPr>
          <a:xfrm>
            <a:off x="198937" y="1484808"/>
            <a:ext cx="1709400" cy="58173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37" y="3429000"/>
            <a:ext cx="1748250" cy="65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Categorie di sentieri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484784"/>
            <a:ext cx="9505056" cy="489654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it-IT" sz="1900" b="1" dirty="0"/>
              <a:t>Sentieri alpini</a:t>
            </a:r>
            <a:br>
              <a:rPr lang="it-IT" sz="1900" dirty="0"/>
            </a:br>
            <a:r>
              <a:rPr lang="it-IT" sz="1900" dirty="0"/>
              <a:t>Segnalati in blu con punta in bianco-blu-bianco, possono comportare l’attraversamento di nevai, ghiacciai o ghiaioni e brevi passaggi rocciosi di arrampicata. In certi punti possono essere senza tracciato. </a:t>
            </a:r>
          </a:p>
          <a:p>
            <a:pPr>
              <a:spcAft>
                <a:spcPts val="0"/>
              </a:spcAft>
            </a:pPr>
            <a:r>
              <a:rPr lang="it-IT" sz="1900" dirty="0"/>
              <a:t>Questi sentieri richiedono un passo sicuro, assenza di vertigini e una buona condizione fisica, oltre alla conoscenza dei pericoli in montagna. In aggiunta all’equipaggiamento per i sentieri di montagna, a seconda dell’itinerario possono servire bussola, corda, piccozza e ramponi.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412776"/>
            <a:ext cx="1709400" cy="6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5954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B4C03377-D068-4A93-9043-12FDF98FA847}" vid="{A469706B-F2AE-45D7-BD11-3236737D3DC7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14F61293-5DDD-4DB4-B31C-0C5A948A9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DF06B6-E4EA-40AE-875B-3204303ED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3D3ADF-BA98-4C7A-B46D-25EE32777ACB}">
  <ds:schemaRefs>
    <ds:schemaRef ds:uri="28b27246-006c-4c52-ba09-a14edd98252a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bb4941f2-48be-4bb0-a3d9-a0ff0057a96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980</Words>
  <Application>Microsoft Office PowerPoint</Application>
  <PresentationFormat>Breitbild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Suisse Int'l</vt:lpstr>
      <vt:lpstr>Design bfu</vt:lpstr>
      <vt:lpstr>Il trekking non è una passeggiata.</vt:lpstr>
      <vt:lpstr>PowerPoint-Präsentation</vt:lpstr>
      <vt:lpstr>Pianifica ogni dettaglio</vt:lpstr>
      <vt:lpstr>I principali requisiti fisici per un’escursione in montagna</vt:lpstr>
      <vt:lpstr>Pianifica ogni dettaglio</vt:lpstr>
      <vt:lpstr>Regola per calcolare il tempo di marcia (senza pause)</vt:lpstr>
      <vt:lpstr>Regola per calcolare il tempo di marcia (senza pause)</vt:lpstr>
      <vt:lpstr>Categorie di sentieri</vt:lpstr>
      <vt:lpstr>Categorie di sentieri</vt:lpstr>
      <vt:lpstr>Il giusto equipaggiamento</vt:lpstr>
      <vt:lpstr>Sicurezza ad ogni passo</vt:lpstr>
      <vt:lpstr>Sicurezza ad ogni passo</vt:lpstr>
      <vt:lpstr>PowerPoint-Präsentation</vt:lpstr>
      <vt:lpstr>Domande di controllo</vt:lpstr>
      <vt:lpstr>In caso di emergenza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Bergwandern ist kein Spaziergang.</dc:title>
  <dc:creator>Baeriswyl Michelle</dc:creator>
  <cp:lastModifiedBy>Baeriswyl Michelle</cp:lastModifiedBy>
  <cp:revision>85</cp:revision>
  <cp:lastPrinted>2019-03-22T15:02:17Z</cp:lastPrinted>
  <dcterms:created xsi:type="dcterms:W3CDTF">2020-05-11T11:41:14Z</dcterms:created>
  <dcterms:modified xsi:type="dcterms:W3CDTF">2023-07-26T11:57:23Z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