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7"/>
  </p:notesMasterIdLst>
  <p:handoutMasterIdLst>
    <p:handoutMasterId r:id="rId18"/>
  </p:handoutMasterIdLst>
  <p:sldIdLst>
    <p:sldId id="262" r:id="rId5"/>
    <p:sldId id="274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ACF9E0-FF0E-49F9-B0D3-89000319C8B7}" v="1" dt="2021-07-21T12:09:55.851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78604" autoAdjust="0"/>
  </p:normalViewPr>
  <p:slideViewPr>
    <p:cSldViewPr showGuides="1">
      <p:cViewPr varScale="1">
        <p:scale>
          <a:sx n="124" d="100"/>
          <a:sy n="124" d="100"/>
        </p:scale>
        <p:origin x="288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A3ACF9E0-FF0E-49F9-B0D3-89000319C8B7}"/>
    <pc:docChg chg="custSel modSld">
      <pc:chgData name="Baeriswyl Michelle" userId="7dbe6026-e9b7-4e33-982d-84db899c07af" providerId="ADAL" clId="{A3ACF9E0-FF0E-49F9-B0D3-89000319C8B7}" dt="2021-07-21T12:10:09.956" v="9" actId="6549"/>
      <pc:docMkLst>
        <pc:docMk/>
      </pc:docMkLst>
      <pc:sldChg chg="modSp mod">
        <pc:chgData name="Baeriswyl Michelle" userId="7dbe6026-e9b7-4e33-982d-84db899c07af" providerId="ADAL" clId="{A3ACF9E0-FF0E-49F9-B0D3-89000319C8B7}" dt="2021-07-21T12:10:09.956" v="9" actId="6549"/>
        <pc:sldMkLst>
          <pc:docMk/>
          <pc:sldMk cId="4093740165" sldId="270"/>
        </pc:sldMkLst>
        <pc:spChg chg="mod">
          <ac:chgData name="Baeriswyl Michelle" userId="7dbe6026-e9b7-4e33-982d-84db899c07af" providerId="ADAL" clId="{A3ACF9E0-FF0E-49F9-B0D3-89000319C8B7}" dt="2021-07-21T12:10:09.956" v="9" actId="6549"/>
          <ac:spMkLst>
            <pc:docMk/>
            <pc:sldMk cId="4093740165" sldId="270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A3ACF9E0-FF0E-49F9-B0D3-89000319C8B7}" dt="2021-07-12T12:21:55.756" v="2" actId="6549"/>
        <pc:sldMkLst>
          <pc:docMk/>
          <pc:sldMk cId="1354435787" sldId="273"/>
        </pc:sldMkLst>
        <pc:spChg chg="mod">
          <ac:chgData name="Baeriswyl Michelle" userId="7dbe6026-e9b7-4e33-982d-84db899c07af" providerId="ADAL" clId="{A3ACF9E0-FF0E-49F9-B0D3-89000319C8B7}" dt="2021-07-12T12:21:55.756" v="2" actId="6549"/>
          <ac:spMkLst>
            <pc:docMk/>
            <pc:sldMk cId="1354435787" sldId="273"/>
            <ac:spMk id="3" creationId="{00000000-0000-0000-0000-000000000000}"/>
          </ac:spMkLst>
        </pc:spChg>
      </pc:sldChg>
      <pc:sldChg chg="addSp delSp modSp mod">
        <pc:chgData name="Baeriswyl Michelle" userId="7dbe6026-e9b7-4e33-982d-84db899c07af" providerId="ADAL" clId="{A3ACF9E0-FF0E-49F9-B0D3-89000319C8B7}" dt="2021-07-21T12:09:59.626" v="8" actId="20577"/>
        <pc:sldMkLst>
          <pc:docMk/>
          <pc:sldMk cId="1199244592" sldId="274"/>
        </pc:sldMkLst>
        <pc:spChg chg="mod">
          <ac:chgData name="Baeriswyl Michelle" userId="7dbe6026-e9b7-4e33-982d-84db899c07af" providerId="ADAL" clId="{A3ACF9E0-FF0E-49F9-B0D3-89000319C8B7}" dt="2021-07-21T12:09:59.626" v="8" actId="20577"/>
          <ac:spMkLst>
            <pc:docMk/>
            <pc:sldMk cId="1199244592" sldId="274"/>
            <ac:spMk id="2" creationId="{2DD8B9DB-CFD3-4DCC-B6F9-0A67AC893E46}"/>
          </ac:spMkLst>
        </pc:spChg>
        <pc:graphicFrameChg chg="add mod">
          <ac:chgData name="Baeriswyl Michelle" userId="7dbe6026-e9b7-4e33-982d-84db899c07af" providerId="ADAL" clId="{A3ACF9E0-FF0E-49F9-B0D3-89000319C8B7}" dt="2021-07-21T12:09:55.851" v="4"/>
          <ac:graphicFrameMkLst>
            <pc:docMk/>
            <pc:sldMk cId="1199244592" sldId="274"/>
            <ac:graphicFrameMk id="8" creationId="{4E4B661F-38E9-4133-B067-A758A36B34EB}"/>
          </ac:graphicFrameMkLst>
        </pc:graphicFrameChg>
        <pc:picChg chg="del">
          <ac:chgData name="Baeriswyl Michelle" userId="7dbe6026-e9b7-4e33-982d-84db899c07af" providerId="ADAL" clId="{A3ACF9E0-FF0E-49F9-B0D3-89000319C8B7}" dt="2021-07-21T12:09:55.476" v="3" actId="478"/>
          <ac:picMkLst>
            <pc:docMk/>
            <pc:sldMk cId="1199244592" sldId="274"/>
            <ac:picMk id="7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BB-4776-B6A4-57FF358DE3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BB-4776-B6A4-57FF358DE38D}"/>
              </c:ext>
            </c:extLst>
          </c:dPt>
          <c:dPt>
            <c:idx val="2"/>
            <c:bubble3D val="0"/>
            <c:spPr>
              <a:solidFill>
                <a:schemeClr val="accent2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BB-4776-B6A4-57FF358DE38D}"/>
              </c:ext>
            </c:extLst>
          </c:dPt>
          <c:dLbls>
            <c:dLbl>
              <c:idx val="0"/>
              <c:layout>
                <c:manualLayout>
                  <c:x val="-0.13505000823455576"/>
                  <c:y val="-8.01504480410854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BB-4776-B6A4-57FF358DE38D}"/>
                </c:ext>
              </c:extLst>
            </c:dLbl>
            <c:dLbl>
              <c:idx val="1"/>
              <c:layout>
                <c:manualLayout>
                  <c:x val="3.8518581163787459E-2"/>
                  <c:y val="-9.41808999179569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BB-4776-B6A4-57FF358DE38D}"/>
                </c:ext>
              </c:extLst>
            </c:dLbl>
            <c:dLbl>
              <c:idx val="2"/>
              <c:layout>
                <c:manualLayout>
                  <c:x val="0.13205298602796189"/>
                  <c:y val="0.116045304891692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BB-4776-B6A4-57FF358DE3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Tabelle1!$A$1:$A$3</c:f>
              <c:strCache>
                <c:ptCount val="3"/>
                <c:pt idx="0">
                  <c:v>Haus und Freizeit</c:v>
                </c:pt>
                <c:pt idx="1">
                  <c:v>Strassenverkehr</c:v>
                </c:pt>
                <c:pt idx="2">
                  <c:v>Sport</c:v>
                </c:pt>
              </c:strCache>
            </c:strRef>
          </c:cat>
          <c:val>
            <c:numRef>
              <c:f>Tabelle1!$B$1:$B$3</c:f>
              <c:numCache>
                <c:formatCode>General</c:formatCode>
                <c:ptCount val="3"/>
                <c:pt idx="0">
                  <c:v>573000</c:v>
                </c:pt>
                <c:pt idx="1">
                  <c:v>82000</c:v>
                </c:pt>
                <c:pt idx="2">
                  <c:v>437000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BB-4776-B6A4-57FF358DE38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0.3873</cdr:x>
      <cdr:y>0.4891</cdr:y>
    </cdr:from>
    <cdr:to>
      <cdr:x>0.61541</cdr:x>
      <cdr:y>0.85055</cdr:y>
    </cdr:to>
    <cdr:grpSp>
      <cdr:nvGrpSpPr>
        <cdr:cNvPr id="2" name="Gruppieren 1">
          <a:extLst xmlns:a="http://schemas.openxmlformats.org/drawingml/2006/main">
            <a:ext uri="{FF2B5EF4-FFF2-40B4-BE49-F238E27FC236}">
              <a16:creationId xmlns:a16="http://schemas.microsoft.com/office/drawing/2014/main" id="{63D1ED88-70AF-48E0-AF5C-097410656F13}"/>
            </a:ext>
          </a:extLst>
        </cdr:cNvPr>
        <cdr:cNvGrpSpPr/>
      </cdr:nvGrpSpPr>
      <cdr:grpSpPr>
        <a:xfrm xmlns:a="http://schemas.openxmlformats.org/drawingml/2006/main">
          <a:off x="4350599" y="2295175"/>
          <a:ext cx="2562394" cy="1696158"/>
          <a:chOff x="4350599" y="2295175"/>
          <a:chExt cx="2562448" cy="1696158"/>
        </a:xfrm>
      </cdr:grpSpPr>
      <cdr:pic>
        <cdr:nvPicPr>
          <cdr:cNvPr id="3" name="Grafik 2">
            <a:extLst xmlns:a="http://schemas.openxmlformats.org/drawingml/2006/main">
              <a:ext uri="{FF2B5EF4-FFF2-40B4-BE49-F238E27FC236}">
                <a16:creationId xmlns:a16="http://schemas.microsoft.com/office/drawing/2014/main" id="{CDDF7AEE-498D-4894-8B07-BEAED86F5448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4702534" y="3745720"/>
            <a:ext cx="378894" cy="245613"/>
          </a:xfrm>
          <a:prstGeom xmlns:a="http://schemas.openxmlformats.org/drawingml/2006/main" prst="rect">
            <a:avLst/>
          </a:prstGeom>
        </cdr:spPr>
      </cdr:pic>
      <cdr:pic>
        <cdr:nvPicPr>
          <cdr:cNvPr id="5" name="Grafik 4">
            <a:extLst xmlns:a="http://schemas.openxmlformats.org/drawingml/2006/main">
              <a:ext uri="{FF2B5EF4-FFF2-40B4-BE49-F238E27FC236}">
                <a16:creationId xmlns:a16="http://schemas.microsoft.com/office/drawing/2014/main" id="{1CA8FB5C-4364-442C-9550-826FC8C627E7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4350599" y="2295175"/>
            <a:ext cx="325761" cy="285642"/>
          </a:xfrm>
          <a:prstGeom xmlns:a="http://schemas.openxmlformats.org/drawingml/2006/main" prst="rect">
            <a:avLst/>
          </a:prstGeom>
        </cdr:spPr>
      </cdr:pic>
      <cdr:pic>
        <cdr:nvPicPr>
          <cdr:cNvPr id="4" name="Grafik 3">
            <a:extLst xmlns:a="http://schemas.openxmlformats.org/drawingml/2006/main">
              <a:ext uri="{FF2B5EF4-FFF2-40B4-BE49-F238E27FC236}">
                <a16:creationId xmlns:a16="http://schemas.microsoft.com/office/drawing/2014/main" id="{D7D3BC57-FC03-405C-B6AB-3FD5BD985AD8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6552728" y="2309065"/>
            <a:ext cx="360319" cy="304715"/>
          </a:xfrm>
          <a:prstGeom xmlns:a="http://schemas.openxmlformats.org/drawingml/2006/main" prst="rect">
            <a:avLst/>
          </a:prstGeom>
        </cdr:spPr>
      </cdr:pic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aseline="0" dirty="0">
                <a:ea typeface="ヒラギノ角ゴ Pro W3"/>
              </a:rPr>
              <a:t>Caffeine can boost alertness, but only has a short-term effect</a:t>
            </a:r>
          </a:p>
          <a:p>
            <a:pPr marL="0" indent="0">
              <a:buFontTx/>
              <a:buNone/>
            </a:pPr>
            <a:r>
              <a:rPr lang="en-GB" baseline="0" dirty="0">
                <a:ea typeface="ヒラギノ角ゴ Pro W3"/>
              </a:rPr>
              <a:t>Tricks </a:t>
            </a:r>
            <a:r>
              <a:rPr lang="en-GB" dirty="0">
                <a:ea typeface="ヒラギノ角ゴ Pro W3"/>
              </a:rPr>
              <a:t>such as opening a window or turning up the music are virtually ineffective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89699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609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291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157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80515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9943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330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11787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5721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87479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270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Datum, </a:t>
            </a:r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en-GB" noProof="0" smtClean="0"/>
              <a:t>July 21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 err="1"/>
              <a:t>Optionale</a:t>
            </a:r>
            <a:r>
              <a:rPr lang="en-GB" noProof="0" dirty="0"/>
              <a:t> </a:t>
            </a:r>
            <a:r>
              <a:rPr lang="en-GB" noProof="0" dirty="0" err="1"/>
              <a:t>Bildquelle</a:t>
            </a:r>
            <a:r>
              <a:rPr lang="en-GB" noProof="0" dirty="0"/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Legende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en-GB" noProof="0" smtClean="0"/>
              <a:t>July 21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 err="1"/>
              <a:t>Optionale</a:t>
            </a:r>
            <a:r>
              <a:rPr lang="en-GB" noProof="0" dirty="0"/>
              <a:t> </a:t>
            </a:r>
            <a:r>
              <a:rPr lang="en-GB" noProof="0" dirty="0" err="1"/>
              <a:t>Bildquelle</a:t>
            </a:r>
            <a:r>
              <a:rPr lang="en-GB" noProof="0" dirty="0"/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Legende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Juli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Juli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Juli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Juli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en-GB" noProof="0" smtClean="0"/>
              <a:t>July 21</a:t>
            </a:fld>
            <a:endParaRPr lang="en-GB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en-GB" noProof="0" smtClean="0"/>
              <a:t>July 21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, Datum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Schlusstext</a:t>
            </a:r>
            <a:endParaRPr lang="en-GB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Datum, </a:t>
            </a:r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tx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tx1"/>
                </a:solidFill>
              </a:rPr>
              <a:t>Accident</a:t>
            </a:r>
            <a:r>
              <a:rPr lang="de-CH" sz="1000" spc="19" baseline="0" dirty="0">
                <a:solidFill>
                  <a:schemeClr val="tx1"/>
                </a:solidFill>
              </a:rPr>
              <a:t> </a:t>
            </a:r>
            <a:r>
              <a:rPr lang="en-GB" sz="1000" spc="19" baseline="0" noProof="0" dirty="0">
                <a:solidFill>
                  <a:schemeClr val="tx1"/>
                </a:solidFill>
              </a:rPr>
              <a:t>Prevention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tx1"/>
                </a:solidFill>
              </a:rPr>
              <a:t>info@bfu.ch</a:t>
            </a:r>
            <a:r>
              <a:rPr lang="nb-NO" sz="1000" spc="19" baseline="0" dirty="0">
                <a:solidFill>
                  <a:schemeClr val="tx1"/>
                </a:solidFill>
              </a:rPr>
              <a:t>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/>
              <a:t>Keyword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Leadtext</a:t>
            </a:r>
            <a:r>
              <a:rPr lang="en-GB" noProof="0" dirty="0"/>
              <a:t> </a:t>
            </a:r>
            <a:r>
              <a:rPr lang="en-GB" noProof="0" dirty="0" err="1"/>
              <a:t>hinzufügen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en-GB" noProof="0" smtClean="0"/>
              <a:t>July 21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en-GB" noProof="0" smtClean="0"/>
              <a:t>July 21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en-GB" noProof="0" smtClean="0"/>
              <a:t>July 21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en-GB" noProof="0" smtClean="0"/>
              <a:t>July 21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SEE%20YOU%20-%20mach%20dich%20sichtbar!%20(Video%20de)_Mpeg4%20H264_238540.wm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It’s time for a 15-minute power nap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Company, Event, Date</a:t>
            </a:r>
          </a:p>
          <a:p>
            <a:endParaRPr lang="de-DE" sz="11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false?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124744"/>
            <a:ext cx="11089231" cy="5052219"/>
          </a:xfrm>
        </p:spPr>
        <p:txBody>
          <a:bodyPr/>
          <a:lstStyle/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GB" sz="2200" dirty="0"/>
              <a:t>I make more errors when I’m tired.  </a:t>
            </a:r>
          </a:p>
          <a:p>
            <a:pPr marL="1795463" indent="-1795463">
              <a:lnSpc>
                <a:spcPct val="100000"/>
              </a:lnSpc>
              <a:spcAft>
                <a:spcPts val="0"/>
              </a:spcAft>
            </a:pPr>
            <a:r>
              <a:rPr lang="en-GB" sz="2200" dirty="0"/>
              <a:t>	True </a:t>
            </a:r>
            <a:r>
              <a:rPr lang="en-GB" sz="2200" dirty="0">
                <a:sym typeface="Wingdings"/>
              </a:rPr>
              <a:t> 		False </a:t>
            </a:r>
            <a:endParaRPr lang="en-GB" sz="22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sz="2200" dirty="0"/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GB" sz="2200" dirty="0"/>
              <a:t>Alcohol causes drowsiness.</a:t>
            </a:r>
          </a:p>
          <a:p>
            <a:pPr marL="1795463" indent="-1795463">
              <a:lnSpc>
                <a:spcPct val="100000"/>
              </a:lnSpc>
              <a:spcAft>
                <a:spcPts val="0"/>
              </a:spcAft>
            </a:pPr>
            <a:r>
              <a:rPr lang="en-GB" sz="2200" dirty="0"/>
              <a:t>	True </a:t>
            </a:r>
            <a:r>
              <a:rPr lang="en-GB" sz="2200" dirty="0">
                <a:sym typeface="Wingdings"/>
              </a:rPr>
              <a:t> 		False </a:t>
            </a:r>
            <a:endParaRPr lang="en-GB" sz="22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sz="2200" dirty="0"/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2200" dirty="0"/>
              <a:t>Coffee or energy drinks can be used to permanently overcome fatigue.</a:t>
            </a:r>
          </a:p>
          <a:p>
            <a:pPr marL="1262063" lvl="3" indent="0">
              <a:spcAft>
                <a:spcPts val="0"/>
              </a:spcAft>
              <a:buNone/>
            </a:pPr>
            <a:r>
              <a:rPr lang="en-US" sz="2200" dirty="0"/>
              <a:t>	</a:t>
            </a:r>
            <a:r>
              <a:rPr lang="en-GB" sz="2200" dirty="0"/>
              <a:t>True </a:t>
            </a:r>
            <a:r>
              <a:rPr lang="en-GB" sz="2200" dirty="0">
                <a:sym typeface="Wingdings"/>
              </a:rPr>
              <a:t>			False 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sz="2200" dirty="0">
              <a:sym typeface="Wingdings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GB" sz="2200" dirty="0">
                <a:sym typeface="Wingdings"/>
              </a:rPr>
              <a:t>Listening to the radio on loud or opening a window help against over-tiredness.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2200" dirty="0"/>
              <a:t>		True </a:t>
            </a:r>
            <a:r>
              <a:rPr lang="en-GB" sz="2200" dirty="0">
                <a:sym typeface="Wingdings"/>
              </a:rPr>
              <a:t>			False 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sz="2200" dirty="0"/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GB" sz="2200" dirty="0"/>
              <a:t>A power nap is the only effective measure against drowsiness at the wheel. 	</a:t>
            </a:r>
          </a:p>
          <a:p>
            <a:pPr marL="420688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200" dirty="0"/>
              <a:t>		True </a:t>
            </a:r>
            <a:r>
              <a:rPr lang="en-GB" sz="2200" dirty="0">
                <a:sym typeface="Wingdings"/>
              </a:rPr>
              <a:t> 		False </a:t>
            </a:r>
            <a:endParaRPr lang="en-GB" sz="22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03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Video «Drowsiness at the wheel»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12" name="Grafik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8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information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35760" y="1484784"/>
            <a:ext cx="8064895" cy="4692179"/>
          </a:xfrm>
        </p:spPr>
        <p:txBody>
          <a:bodyPr>
            <a:noAutofit/>
          </a:bodyPr>
          <a:lstStyle/>
          <a:p>
            <a:r>
              <a:rPr lang="en-GB" dirty="0"/>
              <a:t>Find out more on this topic in our free BFU brochures (available in French, German and Italian):</a:t>
            </a:r>
          </a:p>
          <a:p>
            <a:pPr marL="266700" indent="-266700">
              <a:spcAft>
                <a:spcPts val="0"/>
              </a:spcAft>
              <a:buClrTx/>
              <a:buFontTx/>
              <a:buChar char="-"/>
              <a:tabLst>
                <a:tab pos="2420938" algn="l"/>
              </a:tabLst>
            </a:pPr>
            <a:r>
              <a:rPr lang="en-GB" dirty="0"/>
              <a:t>«</a:t>
            </a:r>
            <a:r>
              <a:rPr lang="en-GB" dirty="0" err="1"/>
              <a:t>Müdigkeit</a:t>
            </a:r>
            <a:r>
              <a:rPr lang="en-GB" dirty="0"/>
              <a:t> am </a:t>
            </a:r>
            <a:r>
              <a:rPr lang="en-GB" dirty="0" err="1"/>
              <a:t>Steuer</a:t>
            </a:r>
            <a:r>
              <a:rPr lang="en-GB" dirty="0"/>
              <a:t> – </a:t>
            </a:r>
            <a:r>
              <a:rPr lang="en-GB" dirty="0" err="1"/>
              <a:t>Wach</a:t>
            </a:r>
            <a:r>
              <a:rPr lang="en-GB" dirty="0"/>
              <a:t> </a:t>
            </a:r>
            <a:r>
              <a:rPr lang="en-GB" dirty="0" err="1"/>
              <a:t>ans</a:t>
            </a:r>
            <a:r>
              <a:rPr lang="en-GB" dirty="0"/>
              <a:t> </a:t>
            </a:r>
            <a:r>
              <a:rPr lang="en-GB" dirty="0" err="1"/>
              <a:t>Ziel</a:t>
            </a:r>
            <a:r>
              <a:rPr lang="en-GB" dirty="0"/>
              <a:t>» </a:t>
            </a:r>
            <a:r>
              <a:rPr lang="en-GB" sz="1800" dirty="0"/>
              <a:t>(Art.-Nr. 3.013)</a:t>
            </a:r>
          </a:p>
          <a:p>
            <a:pPr marL="266700" indent="-266700">
              <a:lnSpc>
                <a:spcPct val="100000"/>
              </a:lnSpc>
              <a:spcAft>
                <a:spcPts val="0"/>
              </a:spcAft>
              <a:buClrTx/>
              <a:buFontTx/>
              <a:buChar char="-"/>
              <a:tabLst>
                <a:tab pos="2514600" algn="l"/>
              </a:tabLst>
            </a:pPr>
            <a:r>
              <a:rPr lang="en-GB" dirty="0"/>
              <a:t>«</a:t>
            </a:r>
            <a:r>
              <a:rPr lang="en-GB" dirty="0" err="1"/>
              <a:t>Müdigkeit</a:t>
            </a:r>
            <a:r>
              <a:rPr lang="en-GB" dirty="0"/>
              <a:t> am </a:t>
            </a:r>
            <a:r>
              <a:rPr lang="en-GB" dirty="0" err="1"/>
              <a:t>Steuer</a:t>
            </a:r>
            <a:r>
              <a:rPr lang="en-GB" dirty="0"/>
              <a:t> – </a:t>
            </a:r>
            <a:r>
              <a:rPr lang="en-GB" dirty="0" err="1"/>
              <a:t>Auch</a:t>
            </a:r>
            <a:r>
              <a:rPr lang="en-GB" dirty="0"/>
              <a:t> </a:t>
            </a:r>
            <a:r>
              <a:rPr lang="en-GB" dirty="0" err="1"/>
              <a:t>tagsüber</a:t>
            </a:r>
            <a:r>
              <a:rPr lang="en-GB" dirty="0"/>
              <a:t> </a:t>
            </a:r>
            <a:r>
              <a:rPr lang="en-GB" dirty="0" err="1"/>
              <a:t>wach</a:t>
            </a:r>
            <a:r>
              <a:rPr lang="en-GB" dirty="0"/>
              <a:t> und </a:t>
            </a:r>
            <a:r>
              <a:rPr lang="en-GB" dirty="0" err="1"/>
              <a:t>sicher</a:t>
            </a:r>
            <a:r>
              <a:rPr lang="en-GB" dirty="0"/>
              <a:t> </a:t>
            </a:r>
            <a:r>
              <a:rPr lang="en-GB" dirty="0" err="1"/>
              <a:t>ankommen</a:t>
            </a:r>
            <a:r>
              <a:rPr lang="en-GB" dirty="0"/>
              <a:t>» </a:t>
            </a:r>
            <a:r>
              <a:rPr lang="en-GB" sz="1800" dirty="0"/>
              <a:t>(Art.-</a:t>
            </a:r>
            <a:r>
              <a:rPr lang="en-GB" sz="1800" dirty="0" err="1"/>
              <a:t>Nr</a:t>
            </a:r>
            <a:r>
              <a:rPr lang="en-GB" sz="1800" dirty="0"/>
              <a:t>. 3.133)</a:t>
            </a:r>
          </a:p>
          <a:p>
            <a:pPr>
              <a:spcBef>
                <a:spcPts val="1800"/>
              </a:spcBef>
            </a:pPr>
            <a:br>
              <a:rPr lang="en-GB" dirty="0"/>
            </a:br>
            <a:r>
              <a:rPr lang="en-GB" dirty="0"/>
              <a:t>Order at bestellen.bfu.ch </a:t>
            </a:r>
            <a:endParaRPr lang="en-GB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GB" dirty="0"/>
              <a:t>Find even more accident prevention tips at bfu.ch.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52" y="1547898"/>
            <a:ext cx="1886881" cy="268659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110" y="3068960"/>
            <a:ext cx="1879445" cy="266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3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8B9DB-CFD3-4DCC-B6F9-0A67AC89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Non-occupational accidents in Switzerland</a:t>
            </a:r>
            <a:r>
              <a:rPr lang="de-CH" dirty="0"/>
              <a:t>, 2018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409F7B-4ED8-4620-AAED-F94AD025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5445224"/>
            <a:ext cx="11233248" cy="731739"/>
          </a:xfrm>
        </p:spPr>
        <p:txBody>
          <a:bodyPr/>
          <a:lstStyle/>
          <a:p>
            <a:r>
              <a:rPr lang="en-GB" dirty="0"/>
              <a:t>Every year, more than one million people are injured on the roads, when doing sport and physical activities as well as in and around the house.</a:t>
            </a:r>
          </a:p>
        </p:txBody>
      </p:sp>
      <p:graphicFrame>
        <p:nvGraphicFramePr>
          <p:cNvPr id="8" name="Inhaltsplatzhalter 23">
            <a:extLst>
              <a:ext uri="{FF2B5EF4-FFF2-40B4-BE49-F238E27FC236}">
                <a16:creationId xmlns:a16="http://schemas.microsoft.com/office/drawing/2014/main" id="{4E4B661F-38E9-4133-B067-A758A36B3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747260"/>
              </p:ext>
            </p:extLst>
          </p:nvPr>
        </p:nvGraphicFramePr>
        <p:xfrm>
          <a:off x="263352" y="759895"/>
          <a:ext cx="11233150" cy="469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924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Drowsiness at the wheel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Around 10 % of serious accidents are caused by overtired drivers. </a:t>
            </a:r>
          </a:p>
          <a:p>
            <a:r>
              <a:rPr lang="en-GB" dirty="0"/>
              <a:t>Not only is nodding off at the wheel – known as </a:t>
            </a:r>
            <a:r>
              <a:rPr lang="en-GB" dirty="0" err="1"/>
              <a:t>microsleeping</a:t>
            </a:r>
            <a:r>
              <a:rPr lang="en-GB" dirty="0"/>
              <a:t> – dangerous, even the preceding drowsiness and impaired performance can lead to serious accidents.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372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causes drowsiness at the wheel?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dirty="0"/>
              <a:t>Too little sleep or a sleep deficiency lasting days or weeks</a:t>
            </a:r>
          </a:p>
          <a:p>
            <a:pPr lvl="1"/>
            <a:r>
              <a:rPr lang="en-GB" dirty="0"/>
              <a:t>Driving at night or in the early morning hours when you would normally be sleeping</a:t>
            </a:r>
          </a:p>
          <a:p>
            <a:pPr lvl="1"/>
            <a:r>
              <a:rPr lang="en-GB" dirty="0"/>
              <a:t>Long waking periods (e.g. after going out in the evening)</a:t>
            </a:r>
          </a:p>
          <a:p>
            <a:pPr lvl="1"/>
            <a:r>
              <a:rPr lang="en-GB" dirty="0"/>
              <a:t>Too long journeys without rest breaks</a:t>
            </a:r>
          </a:p>
          <a:p>
            <a:pPr lvl="1"/>
            <a:r>
              <a:rPr lang="en-GB" dirty="0"/>
              <a:t>Irregular sleep patterns (e.g. from shift work)</a:t>
            </a:r>
          </a:p>
          <a:p>
            <a:pPr lvl="1"/>
            <a:r>
              <a:rPr lang="en-GB" dirty="0"/>
              <a:t>Illnesses that can impair sleep and cause daytime drowsiness: sleep </a:t>
            </a:r>
            <a:r>
              <a:rPr lang="en-GB" dirty="0" err="1"/>
              <a:t>apnea</a:t>
            </a:r>
            <a:r>
              <a:rPr lang="en-GB" dirty="0"/>
              <a:t> (interrupted breathing during sleep) or depression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4145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effects of driving while drowsy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Drowsy drivers:</a:t>
            </a:r>
          </a:p>
          <a:p>
            <a:pPr lvl="1"/>
            <a:r>
              <a:rPr lang="en-GB" dirty="0"/>
              <a:t>misjudge speed,</a:t>
            </a:r>
          </a:p>
          <a:p>
            <a:pPr lvl="1"/>
            <a:r>
              <a:rPr lang="en-GB" dirty="0"/>
              <a:t>have poor concentration,</a:t>
            </a:r>
          </a:p>
          <a:p>
            <a:pPr lvl="1"/>
            <a:r>
              <a:rPr lang="en-GB" dirty="0"/>
              <a:t>react similarly slowly as after drinking alcohol,</a:t>
            </a:r>
          </a:p>
          <a:p>
            <a:pPr lvl="1"/>
            <a:r>
              <a:rPr lang="en-GB" dirty="0"/>
              <a:t>can nod off in a worst-case scenario (so-called </a:t>
            </a:r>
            <a:r>
              <a:rPr lang="en-GB" dirty="0" err="1"/>
              <a:t>microsleep</a:t>
            </a:r>
            <a:r>
              <a:rPr lang="en-GB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896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out for the alarm signals: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dirty="0"/>
              <a:t>Burning eyes</a:t>
            </a:r>
          </a:p>
          <a:p>
            <a:pPr lvl="1"/>
            <a:r>
              <a:rPr lang="en-GB" dirty="0"/>
              <a:t>Heavy eyelids</a:t>
            </a:r>
          </a:p>
          <a:p>
            <a:pPr lvl="1"/>
            <a:r>
              <a:rPr lang="en-GB" dirty="0"/>
              <a:t>Frequent yawning</a:t>
            </a:r>
          </a:p>
          <a:p>
            <a:pPr lvl="1"/>
            <a:r>
              <a:rPr lang="en-GB" dirty="0"/>
              <a:t>Blurred vision</a:t>
            </a:r>
          </a:p>
          <a:p>
            <a:pPr lvl="1"/>
            <a:r>
              <a:rPr lang="en-GB" dirty="0"/>
              <a:t>Dry mouth</a:t>
            </a:r>
          </a:p>
          <a:p>
            <a:pPr lvl="1"/>
            <a:r>
              <a:rPr lang="en-GB" dirty="0"/>
              <a:t>Being startled for no apparent reason</a:t>
            </a:r>
          </a:p>
          <a:p>
            <a:pPr lvl="1"/>
            <a:r>
              <a:rPr lang="en-GB" dirty="0"/>
              <a:t>Chills</a:t>
            </a:r>
          </a:p>
          <a:p>
            <a:pPr lvl="1"/>
            <a:r>
              <a:rPr lang="en-GB" dirty="0"/>
              <a:t>Driving errors</a:t>
            </a:r>
            <a:br>
              <a:rPr lang="en-GB" dirty="0"/>
            </a:br>
            <a:br>
              <a:rPr lang="de-CH" dirty="0"/>
            </a:br>
            <a:endParaRPr lang="de-CH" b="1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683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you start to feel drowsy while driving: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7056783" cy="469217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Stop at the next opportunity and take a </a:t>
            </a:r>
            <a:br>
              <a:rPr lang="en-GB" dirty="0"/>
            </a:br>
            <a:r>
              <a:rPr lang="en-GB" b="1" dirty="0"/>
              <a:t>15-minute power nap. </a:t>
            </a:r>
            <a:r>
              <a:rPr lang="en-GB" dirty="0"/>
              <a:t>Make sure you don’t sleep for longer than 30 minutes; waking up after half an hour is difficult.  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In addition </a:t>
            </a:r>
            <a:r>
              <a:rPr lang="en-GB" dirty="0"/>
              <a:t>to a power nap, </a:t>
            </a:r>
            <a:r>
              <a:rPr lang="en-GB" b="1" dirty="0"/>
              <a:t>two cups of coffee </a:t>
            </a:r>
            <a:r>
              <a:rPr lang="en-GB" dirty="0"/>
              <a:t>can provide fast, short-term help against fatigue. Drink it before you fall asleep. The effect kicks in after around</a:t>
            </a:r>
            <a:br>
              <a:rPr lang="en-GB" dirty="0"/>
            </a:br>
            <a:r>
              <a:rPr lang="en-GB" dirty="0"/>
              <a:t>15 minutes. </a:t>
            </a:r>
            <a:br>
              <a:rPr lang="de-CH" dirty="0"/>
            </a:br>
            <a:br>
              <a:rPr lang="de-CH" dirty="0"/>
            </a:br>
            <a:r>
              <a:rPr lang="en-GB" dirty="0"/>
              <a:t>Don’t forget: engine off, remove keys from ignition!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t="6372"/>
          <a:stretch/>
        </p:blipFill>
        <p:spPr>
          <a:xfrm>
            <a:off x="8184232" y="1484784"/>
            <a:ext cx="3297194" cy="436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get there safely: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dirty="0"/>
              <a:t>Only drive if you are well-rested and healthy. </a:t>
            </a:r>
          </a:p>
          <a:p>
            <a:pPr lvl="1"/>
            <a:r>
              <a:rPr lang="en-GB" dirty="0"/>
              <a:t>See a doctor if you suffer from sleep </a:t>
            </a:r>
            <a:r>
              <a:rPr lang="en-GB" dirty="0" err="1"/>
              <a:t>apnea</a:t>
            </a:r>
            <a:r>
              <a:rPr lang="en-GB" dirty="0"/>
              <a:t> or any another sleeping disorder. </a:t>
            </a:r>
          </a:p>
          <a:p>
            <a:pPr lvl="1"/>
            <a:r>
              <a:rPr lang="en-GB" dirty="0"/>
              <a:t>Do not drive if you know in advance that it’s going to be a late night. Make alternative sleeping arrangements or plan to get home by public transport or taxi.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7169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get there safely</a:t>
            </a:r>
            <a:r>
              <a:rPr lang="de-CH" dirty="0"/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dirty="0"/>
              <a:t>Alcohol exacerbates fatigue. It’s best to go without. </a:t>
            </a:r>
          </a:p>
          <a:p>
            <a:pPr lvl="1"/>
            <a:r>
              <a:rPr lang="en-GB" dirty="0"/>
              <a:t>Medications may also impact your ability to drive – especially in combination with alcohol</a:t>
            </a:r>
            <a:r>
              <a:rPr lang="en-GB"/>
              <a:t>. </a:t>
            </a:r>
            <a:endParaRPr lang="en-GB" dirty="0"/>
          </a:p>
          <a:p>
            <a:pPr lvl="1"/>
            <a:r>
              <a:rPr lang="en-GB" dirty="0"/>
              <a:t>Be aware:</a:t>
            </a:r>
            <a:br>
              <a:rPr lang="en-GB" dirty="0"/>
            </a:br>
            <a:r>
              <a:rPr lang="en-GB" dirty="0"/>
              <a:t>Tricks such as opening a window or turning up the music are virtually ineffective against drowsiness at the wheel.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93740165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en.potx" id="{F42F0704-61CE-42C5-8B08-84A83BB7ED88}" vid="{FF0E305F-8EB0-4160-A358-DAD92A2F3073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9" ma:contentTypeDescription="Ein neues Dokument erstellen." ma:contentTypeScope="" ma:versionID="bdc04268341d45f3ac8fecab084898de">
  <xsd:schema xmlns:xsd="http://www.w3.org/2001/XMLSchema" xmlns:xs="http://www.w3.org/2001/XMLSchema" xmlns:p="http://schemas.microsoft.com/office/2006/metadata/properties" xmlns:ns2="bb4941f2-48be-4bb0-a3d9-a0ff0057a962" targetNamespace="http://schemas.microsoft.com/office/2006/metadata/properties" ma:root="true" ma:fieldsID="b790e1df7cbfac17060d3a90942bc9ec" ns2:_="">
    <xsd:import namespace="bb4941f2-48be-4bb0-a3d9-a0ff0057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9C8D33-619B-4290-8A4E-95BE1D4F7584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01D6FB8-D8DC-4600-A978-7CF4E44EE8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EC65B3-B313-46C9-AABF-91C00C1F47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Praesentation_BFU_en</Template>
  <TotalTime>0</TotalTime>
  <Words>682</Words>
  <Application>Microsoft Office PowerPoint</Application>
  <PresentationFormat>Breitbild</PresentationFormat>
  <Paragraphs>90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BFU Suisse</vt:lpstr>
      <vt:lpstr>BFU Suisse </vt:lpstr>
      <vt:lpstr>BFU Suisse Medium</vt:lpstr>
      <vt:lpstr>Suisse Int'l</vt:lpstr>
      <vt:lpstr>Wingdings</vt:lpstr>
      <vt:lpstr>Design bfu</vt:lpstr>
      <vt:lpstr>It’s time for a 15-minute power nap</vt:lpstr>
      <vt:lpstr>Non-occupational accidents in Switzerland, 2018</vt:lpstr>
      <vt:lpstr>Drowsiness at the wheel</vt:lpstr>
      <vt:lpstr>What causes drowsiness at the wheel?</vt:lpstr>
      <vt:lpstr>The effects of driving while drowsy</vt:lpstr>
      <vt:lpstr>Look out for the alarm signals:</vt:lpstr>
      <vt:lpstr>If you start to feel drowsy while driving:</vt:lpstr>
      <vt:lpstr>How to get there safely:</vt:lpstr>
      <vt:lpstr>How to get there safely:</vt:lpstr>
      <vt:lpstr>True or false?</vt:lpstr>
      <vt:lpstr>PowerPoint-Präsentation</vt:lpstr>
      <vt:lpstr>Further information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time for a 15-minute power nap</dc:title>
  <dc:creator>Baeriswyl Michelle</dc:creator>
  <cp:lastModifiedBy>Baeriswyl Michelle</cp:lastModifiedBy>
  <cp:revision>6</cp:revision>
  <cp:lastPrinted>2019-03-22T15:02:17Z</cp:lastPrinted>
  <dcterms:created xsi:type="dcterms:W3CDTF">2019-07-22T10:56:47Z</dcterms:created>
  <dcterms:modified xsi:type="dcterms:W3CDTF">2021-07-21T12:10:12Z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264300</vt:r8>
  </property>
</Properties>
</file>