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7376" r:id="rId5"/>
    <p:sldId id="7536" r:id="rId6"/>
    <p:sldId id="273" r:id="rId7"/>
    <p:sldId id="7538" r:id="rId8"/>
    <p:sldId id="284" r:id="rId9"/>
    <p:sldId id="7541" r:id="rId10"/>
    <p:sldId id="7542" r:id="rId11"/>
    <p:sldId id="7544" r:id="rId12"/>
    <p:sldId id="7543" r:id="rId13"/>
  </p:sldIdLst>
  <p:sldSz cx="12192000" cy="6858000"/>
  <p:notesSz cx="6858000" cy="9144000"/>
  <p:defaultTextStyle>
    <a:defPPr>
      <a:defRPr lang="de-DE"/>
    </a:defPPr>
    <a:lvl1pPr marL="0" indent="0" algn="l" defTabSz="914488" rtl="0" eaLnBrk="1" latinLnBrk="0" hangingPunct="1">
      <a:lnSpc>
        <a:spcPct val="105000"/>
      </a:lnSpc>
      <a:spcBef>
        <a:spcPts val="0"/>
      </a:spcBef>
      <a:spcAft>
        <a:spcPts val="120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271489" indent="-271489" algn="l" defTabSz="914488" rtl="0" eaLnBrk="1" latinLnBrk="0" hangingPunct="1">
      <a:lnSpc>
        <a:spcPct val="105000"/>
      </a:lnSpc>
      <a:spcBef>
        <a:spcPts val="0"/>
      </a:spcBef>
      <a:spcAft>
        <a:spcPts val="1200"/>
      </a:spcAft>
      <a:buClr>
        <a:schemeClr val="accent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533451" indent="-261964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accent1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806450" indent="-271463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bg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074738" indent="-268288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bg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514844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2089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334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579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BE4"/>
    <a:srgbClr val="004E50"/>
    <a:srgbClr val="99E0DD"/>
    <a:srgbClr val="D1D1D1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tandard BFU 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4233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 b="on">
        <a:fontRef idx="minor"/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>
        <a:fontRef idx="major"/>
        <a:schemeClr val="dk1"/>
      </a:tcTxStyle>
      <a:tcStyle>
        <a:tcBdr>
          <a:top>
            <a:ln>
              <a:noFill/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CA20E951-F767-40FB-8981-BDCADE0C3651}" styleName="Standard BFU 2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3175" cmpd="sng">
              <a:solidFill>
                <a:schemeClr val="dk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 b="on">
        <a:fontRef idx="minor"/>
        <a:schemeClr val="dk1"/>
      </a:tcTxStyle>
      <a:tcStyle>
        <a:tcBdr>
          <a:top>
            <a:ln w="9525" cmpd="sng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>
        <a:fontRef idx="major"/>
        <a:schemeClr val="dk1"/>
      </a:tcTxStyle>
      <a:tcStyle>
        <a:tcBdr>
          <a:top>
            <a:ln>
              <a:noFill/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52"/>
    <p:restoredTop sz="84202" autoAdjust="0"/>
  </p:normalViewPr>
  <p:slideViewPr>
    <p:cSldViewPr snapToGrid="0" showGuides="1">
      <p:cViewPr varScale="1">
        <p:scale>
          <a:sx n="113" d="100"/>
          <a:sy n="113" d="100"/>
        </p:scale>
        <p:origin x="436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tler Sybille" userId="5eb44cb4-0e0b-4373-8e30-070fd6750656" providerId="ADAL" clId="{53A9F62B-5D00-4190-9849-0227DCA5815D}"/>
    <pc:docChg chg="modSld">
      <pc:chgData name="Bettler Sybille" userId="5eb44cb4-0e0b-4373-8e30-070fd6750656" providerId="ADAL" clId="{53A9F62B-5D00-4190-9849-0227DCA5815D}" dt="2026-04-24T10:11:26.024" v="24" actId="20577"/>
      <pc:docMkLst>
        <pc:docMk/>
      </pc:docMkLst>
      <pc:sldChg chg="modSp mod">
        <pc:chgData name="Bettler Sybille" userId="5eb44cb4-0e0b-4373-8e30-070fd6750656" providerId="ADAL" clId="{53A9F62B-5D00-4190-9849-0227DCA5815D}" dt="2026-04-24T10:11:26.024" v="24" actId="20577"/>
        <pc:sldMkLst>
          <pc:docMk/>
          <pc:sldMk cId="2580133059" sldId="7543"/>
        </pc:sldMkLst>
        <pc:spChg chg="mod">
          <ac:chgData name="Bettler Sybille" userId="5eb44cb4-0e0b-4373-8e30-070fd6750656" providerId="ADAL" clId="{53A9F62B-5D00-4190-9849-0227DCA5815D}" dt="2026-04-24T10:11:26.024" v="24" actId="20577"/>
          <ac:spMkLst>
            <pc:docMk/>
            <pc:sldMk cId="2580133059" sldId="7543"/>
            <ac:spMk id="3" creationId="{F8D15B61-8F3C-0762-FC2B-C393B40CB24D}"/>
          </ac:spMkLst>
        </pc:spChg>
      </pc:sldChg>
    </pc:docChg>
  </pc:docChgLst>
  <pc:docChgLst>
    <pc:chgData name="Baeriswyl Michelle" userId="7dbe6026-e9b7-4e33-982d-84db899c07af" providerId="ADAL" clId="{6F7E7AC7-34B7-43BF-B7F4-05516CFA563E}"/>
    <pc:docChg chg="custSel modSld">
      <pc:chgData name="Baeriswyl Michelle" userId="7dbe6026-e9b7-4e33-982d-84db899c07af" providerId="ADAL" clId="{6F7E7AC7-34B7-43BF-B7F4-05516CFA563E}" dt="2026-04-27T06:20:39.748" v="98" actId="1037"/>
      <pc:docMkLst>
        <pc:docMk/>
      </pc:docMkLst>
      <pc:sldChg chg="modSp mod">
        <pc:chgData name="Baeriswyl Michelle" userId="7dbe6026-e9b7-4e33-982d-84db899c07af" providerId="ADAL" clId="{6F7E7AC7-34B7-43BF-B7F4-05516CFA563E}" dt="2026-04-27T06:16:30.284" v="24" actId="20577"/>
        <pc:sldMkLst>
          <pc:docMk/>
          <pc:sldMk cId="2787934272" sldId="284"/>
        </pc:sldMkLst>
        <pc:spChg chg="mod">
          <ac:chgData name="Baeriswyl Michelle" userId="7dbe6026-e9b7-4e33-982d-84db899c07af" providerId="ADAL" clId="{6F7E7AC7-34B7-43BF-B7F4-05516CFA563E}" dt="2026-04-27T06:16:30.284" v="24" actId="20577"/>
          <ac:spMkLst>
            <pc:docMk/>
            <pc:sldMk cId="2787934272" sldId="284"/>
            <ac:spMk id="7" creationId="{09439E8A-483F-83E6-F2A0-89AC8F62378D}"/>
          </ac:spMkLst>
        </pc:spChg>
      </pc:sldChg>
      <pc:sldChg chg="modSp mod">
        <pc:chgData name="Baeriswyl Michelle" userId="7dbe6026-e9b7-4e33-982d-84db899c07af" providerId="ADAL" clId="{6F7E7AC7-34B7-43BF-B7F4-05516CFA563E}" dt="2026-04-27T06:14:37.666" v="9" actId="20577"/>
        <pc:sldMkLst>
          <pc:docMk/>
          <pc:sldMk cId="2277627019" sldId="7376"/>
        </pc:sldMkLst>
        <pc:spChg chg="mod">
          <ac:chgData name="Baeriswyl Michelle" userId="7dbe6026-e9b7-4e33-982d-84db899c07af" providerId="ADAL" clId="{6F7E7AC7-34B7-43BF-B7F4-05516CFA563E}" dt="2026-04-27T06:14:37.666" v="9" actId="20577"/>
          <ac:spMkLst>
            <pc:docMk/>
            <pc:sldMk cId="2277627019" sldId="7376"/>
            <ac:spMk id="2" creationId="{765F80C4-1FA0-4CEC-8959-A9D88B669BED}"/>
          </ac:spMkLst>
        </pc:spChg>
      </pc:sldChg>
      <pc:sldChg chg="modSp mod">
        <pc:chgData name="Baeriswyl Michelle" userId="7dbe6026-e9b7-4e33-982d-84db899c07af" providerId="ADAL" clId="{6F7E7AC7-34B7-43BF-B7F4-05516CFA563E}" dt="2026-04-27T06:16:11.902" v="22" actId="20577"/>
        <pc:sldMkLst>
          <pc:docMk/>
          <pc:sldMk cId="3577520550" sldId="7538"/>
        </pc:sldMkLst>
        <pc:spChg chg="mod">
          <ac:chgData name="Baeriswyl Michelle" userId="7dbe6026-e9b7-4e33-982d-84db899c07af" providerId="ADAL" clId="{6F7E7AC7-34B7-43BF-B7F4-05516CFA563E}" dt="2026-04-27T06:16:11.902" v="22" actId="20577"/>
          <ac:spMkLst>
            <pc:docMk/>
            <pc:sldMk cId="3577520550" sldId="7538"/>
            <ac:spMk id="3" creationId="{295FDF5C-8DF1-A072-D0A5-69FCF5E62398}"/>
          </ac:spMkLst>
        </pc:spChg>
      </pc:sldChg>
      <pc:sldChg chg="modSp mod">
        <pc:chgData name="Baeriswyl Michelle" userId="7dbe6026-e9b7-4e33-982d-84db899c07af" providerId="ADAL" clId="{6F7E7AC7-34B7-43BF-B7F4-05516CFA563E}" dt="2026-04-27T06:16:53.283" v="28" actId="20577"/>
        <pc:sldMkLst>
          <pc:docMk/>
          <pc:sldMk cId="2915795671" sldId="7541"/>
        </pc:sldMkLst>
        <pc:spChg chg="mod">
          <ac:chgData name="Baeriswyl Michelle" userId="7dbe6026-e9b7-4e33-982d-84db899c07af" providerId="ADAL" clId="{6F7E7AC7-34B7-43BF-B7F4-05516CFA563E}" dt="2026-04-27T06:16:53.283" v="28" actId="20577"/>
          <ac:spMkLst>
            <pc:docMk/>
            <pc:sldMk cId="2915795671" sldId="7541"/>
            <ac:spMk id="3" creationId="{92F11B6C-605C-5151-B589-510A89DB2DAB}"/>
          </ac:spMkLst>
        </pc:spChg>
      </pc:sldChg>
      <pc:sldChg chg="modSp mod">
        <pc:chgData name="Baeriswyl Michelle" userId="7dbe6026-e9b7-4e33-982d-84db899c07af" providerId="ADAL" clId="{6F7E7AC7-34B7-43BF-B7F4-05516CFA563E}" dt="2026-04-27T06:17:03.748" v="29" actId="20577"/>
        <pc:sldMkLst>
          <pc:docMk/>
          <pc:sldMk cId="1700789823" sldId="7542"/>
        </pc:sldMkLst>
        <pc:spChg chg="mod">
          <ac:chgData name="Baeriswyl Michelle" userId="7dbe6026-e9b7-4e33-982d-84db899c07af" providerId="ADAL" clId="{6F7E7AC7-34B7-43BF-B7F4-05516CFA563E}" dt="2026-04-27T06:17:03.748" v="29" actId="20577"/>
          <ac:spMkLst>
            <pc:docMk/>
            <pc:sldMk cId="1700789823" sldId="7542"/>
            <ac:spMk id="13" creationId="{0714D0C9-6E87-3FCE-384B-9E4082F84738}"/>
          </ac:spMkLst>
        </pc:spChg>
      </pc:sldChg>
      <pc:sldChg chg="addSp delSp modSp mod">
        <pc:chgData name="Baeriswyl Michelle" userId="7dbe6026-e9b7-4e33-982d-84db899c07af" providerId="ADAL" clId="{6F7E7AC7-34B7-43BF-B7F4-05516CFA563E}" dt="2026-04-27T06:20:39.748" v="98" actId="1037"/>
        <pc:sldMkLst>
          <pc:docMk/>
          <pc:sldMk cId="654243664" sldId="7544"/>
        </pc:sldMkLst>
        <pc:spChg chg="mod">
          <ac:chgData name="Baeriswyl Michelle" userId="7dbe6026-e9b7-4e33-982d-84db899c07af" providerId="ADAL" clId="{6F7E7AC7-34B7-43BF-B7F4-05516CFA563E}" dt="2026-04-27T06:17:42.282" v="31" actId="20577"/>
          <ac:spMkLst>
            <pc:docMk/>
            <pc:sldMk cId="654243664" sldId="7544"/>
            <ac:spMk id="3" creationId="{3F5870B9-8735-9F48-9A3F-5C8B188D1028}"/>
          </ac:spMkLst>
        </pc:spChg>
        <pc:picChg chg="del">
          <ac:chgData name="Baeriswyl Michelle" userId="7dbe6026-e9b7-4e33-982d-84db899c07af" providerId="ADAL" clId="{6F7E7AC7-34B7-43BF-B7F4-05516CFA563E}" dt="2026-04-27T06:20:32.187" v="37" actId="478"/>
          <ac:picMkLst>
            <pc:docMk/>
            <pc:sldMk cId="654243664" sldId="7544"/>
            <ac:picMk id="6" creationId="{3AB0494F-B629-2E8A-3D92-EA38FE118B1A}"/>
          </ac:picMkLst>
        </pc:picChg>
        <pc:picChg chg="mod">
          <ac:chgData name="Baeriswyl Michelle" userId="7dbe6026-e9b7-4e33-982d-84db899c07af" providerId="ADAL" clId="{6F7E7AC7-34B7-43BF-B7F4-05516CFA563E}" dt="2026-04-27T06:20:23.967" v="32" actId="1076"/>
          <ac:picMkLst>
            <pc:docMk/>
            <pc:sldMk cId="654243664" sldId="7544"/>
            <ac:picMk id="7" creationId="{0776C4AE-6E7C-E598-A28A-1445DEC65B49}"/>
          </ac:picMkLst>
        </pc:picChg>
        <pc:picChg chg="add mod">
          <ac:chgData name="Baeriswyl Michelle" userId="7dbe6026-e9b7-4e33-982d-84db899c07af" providerId="ADAL" clId="{6F7E7AC7-34B7-43BF-B7F4-05516CFA563E}" dt="2026-04-27T06:20:39.748" v="98" actId="1037"/>
          <ac:picMkLst>
            <pc:docMk/>
            <pc:sldMk cId="654243664" sldId="7544"/>
            <ac:picMk id="9" creationId="{C1BFB416-14C8-8442-7FE8-650C51242C7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71450"/>
            <a:ext cx="3856037" cy="2170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99098" y="6138803"/>
            <a:ext cx="355015" cy="122928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941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71450"/>
            <a:ext cx="3856037" cy="2170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483" indent="-116483" defTabSz="621243">
              <a:spcAft>
                <a:spcPts val="408"/>
              </a:spcAft>
              <a:buFont typeface="Arial" panose="020B0604020202020204" pitchFamily="34" charset="0"/>
              <a:buChar char="•"/>
              <a:defRPr/>
            </a:pPr>
            <a:r>
              <a:rPr lang="de-DE"/>
              <a:t>Und ein Viertel aller Sportunfälle passieren im Spielsport.</a:t>
            </a:r>
          </a:p>
          <a:p>
            <a:pPr defTabSz="621243">
              <a:spcAft>
                <a:spcPts val="408"/>
              </a:spcAft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770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446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C82D2-4C91-51E7-FD23-C39FA2B27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002368A-C5BC-2209-32A0-5777CD1CA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1B62864-6FC8-2F98-6F35-8AFB1E226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51A029-5A6D-6D78-BACF-02AE2DB26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91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620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7BE99-E177-BDCE-AD3F-32F2286B1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4FC077A-BE80-8A0A-39B8-687729C0C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2627E7F-C468-3343-B2F2-FA4B4225D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CH" sz="1600"/>
              <a:t>(ein- bis zweimal pro Woche)</a:t>
            </a:r>
          </a:p>
          <a:p>
            <a:pPr lvl="1"/>
            <a:endParaRPr lang="de-CH" sz="1600"/>
          </a:p>
          <a:p>
            <a:pPr lvl="1"/>
            <a:r>
              <a:rPr lang="de-CH"/>
              <a:t>Qualität vor Quantität)</a:t>
            </a:r>
          </a:p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10CB3-EC48-89C4-033E-FE9BB5DEC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0926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63783-8704-0119-1A0C-E40034664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FB9888B-AC5B-8000-CC6E-100720CF1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D4E5994-D737-9520-962C-7FF99E4ED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DCE058-6077-5E75-2E5C-BD0D9D1BD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1066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F521C-63C1-203C-133A-BB4D7B305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99FC186-6F0F-CD8B-8F8E-8B92B70E6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872F8EB-8D98-6189-DD5D-73815F75C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4EF81C-E661-D0C2-4603-F5B20CD49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688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3200" y="2088000"/>
            <a:ext cx="9288512" cy="15444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3646800"/>
            <a:ext cx="9288512" cy="936000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00" y="5022000"/>
            <a:ext cx="9288512" cy="216495"/>
          </a:xfrm>
        </p:spPr>
        <p:txBody>
          <a:bodyPr/>
          <a:lstStyle>
            <a:lvl1pPr>
              <a:defRPr sz="1600" b="0">
                <a:solidFill>
                  <a:srgbClr val="99E0DD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00" y="4762800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tx2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02727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bg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70837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accent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104597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C5246E3C-42DD-8C7F-9469-D98520F423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32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bg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26570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6" y="1484784"/>
            <a:ext cx="5472610" cy="473504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967" y="1484784"/>
            <a:ext cx="5472610" cy="473504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5457600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9684" y="253496"/>
            <a:ext cx="4437521" cy="6347329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tabLst>
                <a:tab pos="896938" algn="l"/>
              </a:tabLs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Kampagnenmotiv durch Klicken </a:t>
            </a:r>
            <a:br>
              <a:rPr lang="de-CH"/>
            </a:br>
            <a:r>
              <a:rPr lang="de-CH"/>
              <a:t>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6" y="365126"/>
            <a:ext cx="5457600" cy="315911"/>
          </a:xfrm>
        </p:spPr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400" y="6484913"/>
            <a:ext cx="4920965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7D324E64-DBA1-1745-C432-7BA7211AD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7" y="733377"/>
            <a:ext cx="5457599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143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lein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tabLst>
                <a:tab pos="1701800" algn="l"/>
              </a:tabLst>
              <a:defRPr sz="1600" b="0">
                <a:solidFill>
                  <a:srgbClr val="99E0DD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E26EEB-CC2B-D6FD-CAB5-347A8C7A4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9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5362314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53496"/>
            <a:ext cx="5841206" cy="6347329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365126"/>
            <a:ext cx="5362265" cy="315911"/>
          </a:xfrm>
        </p:spPr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5362314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202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3456125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2414" y="253496"/>
            <a:ext cx="7874792" cy="6347329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365126"/>
            <a:ext cx="3456383" cy="315911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3456383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3537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3456126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800" y="890338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Kampagnenmotiv durch Klicken </a:t>
            </a:r>
            <a:br>
              <a:rPr lang="de-CH"/>
            </a:br>
            <a:r>
              <a:rPr lang="de-CH"/>
              <a:t>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5" y="365126"/>
            <a:ext cx="11239549" cy="315911"/>
          </a:xfrm>
        </p:spPr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4071" y="890338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Kampagnenmotiv durch Klicken </a:t>
            </a:r>
            <a:br>
              <a:rPr lang="de-CH"/>
            </a:br>
            <a:r>
              <a:rPr lang="de-CH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46680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800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4071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C0B3911A-C6B0-B63F-4353-4F3818D2D6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54401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65686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96600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1109461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72715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2" name="Bildplatzhalter 4">
            <a:extLst>
              <a:ext uri="{FF2B5EF4-FFF2-40B4-BE49-F238E27FC236}">
                <a16:creationId xmlns:a16="http://schemas.microsoft.com/office/drawing/2014/main" id="{3223A2AA-C136-CF00-1D23-DAB0057282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28197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0844318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91707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96200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C0B3911A-C6B0-B63F-4353-4F3818D2D6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3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5678680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Kampagnenmotiv durch Klicken auf Symbol hinzufügen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Kampagnenmotiv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45024"/>
            <a:ext cx="10956926" cy="936104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FCA6EC-0232-D13F-3C51-C6372DC0C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9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3000" y="762000"/>
            <a:ext cx="5716800" cy="55872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5600" y="762000"/>
            <a:ext cx="5718176" cy="55872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229982"/>
            <a:ext cx="5502323" cy="3168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Bildtitel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2281" y="229982"/>
            <a:ext cx="5230294" cy="3168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/>
              <a:t>Bildtitel hinzufügen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2400" y="6482544"/>
            <a:ext cx="4952443" cy="180000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4620" y="6482480"/>
            <a:ext cx="5244306" cy="180000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5169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6388" y="358627"/>
            <a:ext cx="5713200" cy="3045600"/>
          </a:xfrm>
          <a:solidFill>
            <a:schemeClr val="bg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9477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 Emeral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600" y="3429000"/>
            <a:ext cx="5713200" cy="3045600"/>
          </a:xfrm>
          <a:solidFill>
            <a:schemeClr val="accent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8340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Dunkel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6388" y="3429000"/>
            <a:ext cx="5713200" cy="3045600"/>
          </a:xfrm>
          <a:solidFill>
            <a:srgbClr val="004E50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325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969" y="358627"/>
            <a:ext cx="5713200" cy="3045600"/>
          </a:xfrm>
          <a:solidFill>
            <a:schemeClr val="tx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4107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April 26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lein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tabLst>
                <a:tab pos="1701800" algn="l"/>
              </a:tabLst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E26EEB-CC2B-D6FD-CAB5-347A8C7A4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38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06" y="1883594"/>
            <a:ext cx="3556800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666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52011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7462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0829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Schlusstext hinzufügen</a:t>
            </a:r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06822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rgbClr val="A3EBE4"/>
                </a:solidFill>
                <a:latin typeface="+mj-lt"/>
              </a:defRPr>
            </a:lvl1pPr>
          </a:lstStyle>
          <a:p>
            <a:pPr lvl="0"/>
            <a:r>
              <a:rPr lang="de-DE"/>
              <a:t>Schlusstext hinzufügen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D18626-D519-ABF0-E2E7-77C4331A7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97011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Schlusstext hinzufügen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D18626-D519-ABF0-E2E7-77C4331A7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4933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276871"/>
            <a:ext cx="9288512" cy="1362621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995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Weis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3646800"/>
            <a:ext cx="10958400" cy="936000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00" y="2088000"/>
            <a:ext cx="10958400" cy="15444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00" y="5022000"/>
            <a:ext cx="10958400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00" y="4762800"/>
            <a:ext cx="10958400" cy="216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FD3E8D50-82CF-66FB-C8A3-ACF72506AA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279576" y="360363"/>
            <a:ext cx="1779077" cy="730500"/>
          </a:xfrm>
        </p:spPr>
        <p:txBody>
          <a:bodyPr tIns="63000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optionales Zusatzlogo einfügen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lein Weis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A610CF-DE4A-59EE-92E9-0326D58BBE3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279576" y="360363"/>
            <a:ext cx="1779077" cy="730500"/>
          </a:xfrm>
        </p:spPr>
        <p:txBody>
          <a:bodyPr tIns="63000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optionales Zusatzlogo einfügen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9935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6800"/>
            <a:ext cx="11239550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Optionaler Zwischentitel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600" y="1486800"/>
            <a:ext cx="11239550" cy="21456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5024"/>
            <a:ext cx="11239550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Optionaler Zwischentitel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075" y="1483200"/>
            <a:ext cx="11239550" cy="21456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2ED00712-F7DE-DDA7-4F38-FEA7B108D2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solidFill>
            <a:schemeClr val="bg2"/>
          </a:solidFill>
        </p:spPr>
        <p:txBody>
          <a:bodyPr lIns="108000" tIns="648000" rIns="108000" bIns="72000" anchor="t" anchorCtr="0"/>
          <a:lstStyle>
            <a:lvl1pPr algn="ctr">
              <a:defRPr sz="1400" b="0"/>
            </a:lvl1pPr>
          </a:lstStyle>
          <a:p>
            <a:r>
              <a:rPr lang="de-DE"/>
              <a:t>Bild durch «Drag &amp; Drop» in den Bildplatzhalter ziehen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BA4E1F2-796F-40C0-BB84-8CAE7EECD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3661135" y="3293998"/>
            <a:ext cx="6858000" cy="270000"/>
          </a:xfrm>
          <a:solidFill>
            <a:schemeClr val="tx1">
              <a:alpha val="30000"/>
            </a:schemeClr>
          </a:solidFill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/>
              <a:t>Bei Bedarf die dunkle Fläche nach rechts über das Bild ziehen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5024"/>
            <a:ext cx="11239550" cy="1612776"/>
          </a:xfrm>
          <a:noFill/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Optionaler Zwischentitel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075" y="1482725"/>
            <a:ext cx="11239549" cy="2146837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583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noProof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73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694832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noFill/>
              </a:defRPr>
            </a:lvl1pPr>
          </a:lstStyle>
          <a:p>
            <a:fld id="{B9719855-836E-480C-8398-54A1D2A2AEA1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694831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noFill/>
              </a:defRPr>
            </a:lvl1pPr>
          </a:lstStyle>
          <a:p>
            <a:r>
              <a:rPr lang="de-CH"/>
              <a:t>Titel der Präsentation - Fusszeile (einfügen über «Einfügen &gt; Kopf- und Fusszeile»)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3075" y="6482481"/>
            <a:ext cx="403472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B69C4C-84B1-8D28-FEAF-B135FA15F1B6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01" r:id="rId2"/>
    <p:sldLayoutId id="2147483702" r:id="rId3"/>
    <p:sldLayoutId id="2147483703" r:id="rId4"/>
    <p:sldLayoutId id="2147483695" r:id="rId5"/>
    <p:sldLayoutId id="2147483699" r:id="rId6"/>
    <p:sldLayoutId id="2147483666" r:id="rId7"/>
    <p:sldLayoutId id="2147483694" r:id="rId8"/>
    <p:sldLayoutId id="2147483706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59" r:id="rId15"/>
    <p:sldLayoutId id="2147483671" r:id="rId16"/>
    <p:sldLayoutId id="2147483687" r:id="rId17"/>
    <p:sldLayoutId id="2147483688" r:id="rId18"/>
    <p:sldLayoutId id="2147483717" r:id="rId19"/>
    <p:sldLayoutId id="2147483715" r:id="rId20"/>
    <p:sldLayoutId id="2147483714" r:id="rId21"/>
    <p:sldLayoutId id="2147483718" r:id="rId22"/>
    <p:sldLayoutId id="2147483719" r:id="rId23"/>
    <p:sldLayoutId id="2147483732" r:id="rId24"/>
    <p:sldLayoutId id="2147483733" r:id="rId25"/>
    <p:sldLayoutId id="2147483720" r:id="rId26"/>
    <p:sldLayoutId id="2147483683" r:id="rId27"/>
    <p:sldLayoutId id="2147483684" r:id="rId28"/>
    <p:sldLayoutId id="2147483685" r:id="rId29"/>
    <p:sldLayoutId id="2147483716" r:id="rId30"/>
    <p:sldLayoutId id="2147483686" r:id="rId31"/>
    <p:sldLayoutId id="2147483722" r:id="rId32"/>
    <p:sldLayoutId id="2147483723" r:id="rId33"/>
    <p:sldLayoutId id="2147483724" r:id="rId34"/>
    <p:sldLayoutId id="2147483721" r:id="rId35"/>
    <p:sldLayoutId id="2147483697" r:id="rId36"/>
    <p:sldLayoutId id="2147483664" r:id="rId37"/>
    <p:sldLayoutId id="2147483663" r:id="rId38"/>
    <p:sldLayoutId id="2147483689" r:id="rId39"/>
    <p:sldLayoutId id="2147483728" r:id="rId40"/>
    <p:sldLayoutId id="2147483729" r:id="rId41"/>
    <p:sldLayoutId id="2147483730" r:id="rId42"/>
    <p:sldLayoutId id="2147483731" r:id="rId43"/>
    <p:sldLayoutId id="2147483725" r:id="rId44"/>
    <p:sldLayoutId id="2147483726" r:id="rId45"/>
    <p:sldLayoutId id="2147483727" r:id="rId46"/>
    <p:sldLayoutId id="2147483734" r:id="rId47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8" userDrawn="1">
          <p15:clr>
            <a:srgbClr val="A4A3A4"/>
          </p15:clr>
        </p15:guide>
        <p15:guide id="2" pos="7382" userDrawn="1">
          <p15:clr>
            <a:srgbClr val="A4A3A4"/>
          </p15:clr>
        </p15:guide>
        <p15:guide id="3" orient="horz" pos="217" userDrawn="1">
          <p15:clr>
            <a:srgbClr val="A4A3A4"/>
          </p15:clr>
        </p15:guide>
        <p15:guide id="4" orient="horz" pos="3918" userDrawn="1">
          <p15:clr>
            <a:srgbClr val="A4A3A4"/>
          </p15:clr>
        </p15:guide>
        <p15:guide id="5" orient="horz" pos="93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96D67ED-7E1F-157A-561D-3DA94F714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" y="0"/>
            <a:ext cx="12187200" cy="686070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80CD2B4-F50C-0BB4-49EF-3A87C661D67F}"/>
              </a:ext>
            </a:extLst>
          </p:cNvPr>
          <p:cNvSpPr/>
          <p:nvPr/>
        </p:nvSpPr>
        <p:spPr>
          <a:xfrm rot="5400000" flipH="1">
            <a:off x="2163307" y="-2163306"/>
            <a:ext cx="7424468" cy="1175107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8000">
                <a:schemeClr val="tx1">
                  <a:tint val="23500"/>
                  <a:satMod val="160000"/>
                  <a:alpha val="0"/>
                  <a:lumMod val="11472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919" y="2195841"/>
            <a:ext cx="8352928" cy="3744416"/>
          </a:xfrm>
        </p:spPr>
        <p:txBody>
          <a:bodyPr/>
          <a:lstStyle/>
          <a:p>
            <a:r>
              <a:rPr lang="fr-CH" sz="5400" dirty="0"/>
              <a:t>Football, volleyball</a:t>
            </a:r>
            <a:br>
              <a:rPr lang="fr-CH" sz="5400" dirty="0"/>
            </a:br>
            <a:r>
              <a:rPr lang="fr-CH" sz="5400" dirty="0"/>
              <a:t>handball, basketball, </a:t>
            </a:r>
            <a:br>
              <a:rPr lang="fr-CH" sz="5400" dirty="0"/>
            </a:br>
            <a:r>
              <a:rPr lang="fr-CH" sz="5400" dirty="0"/>
              <a:t>unihockey ou tennis: </a:t>
            </a:r>
            <a:br>
              <a:rPr lang="fr-CH" sz="5400" dirty="0"/>
            </a:br>
            <a:r>
              <a:rPr lang="fr-CH" sz="5400" dirty="0"/>
              <a:t>les sports de balle</a:t>
            </a:r>
            <a:br>
              <a:rPr lang="fr-CH" sz="5400" dirty="0"/>
            </a:br>
            <a:r>
              <a:rPr lang="fr-CH" sz="5400" dirty="0"/>
              <a:t>ont la cote.</a:t>
            </a:r>
            <a:br>
              <a:rPr lang="fr-CH" sz="5400" dirty="0"/>
            </a:br>
            <a:r>
              <a:rPr lang="fr-CH" sz="5400" dirty="0"/>
              <a:t> </a:t>
            </a:r>
            <a:br>
              <a:rPr lang="fr-CH" sz="5400" dirty="0"/>
            </a:br>
            <a:endParaRPr lang="de-CH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2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038664F-1766-84B0-8BA5-84F6901BE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200155" cy="6858000"/>
          </a:xfrm>
          <a:solidFill>
            <a:schemeClr val="accent4">
              <a:alpha val="33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59E366-F2A3-748D-EBB7-EFA16DA666EF}"/>
              </a:ext>
            </a:extLst>
          </p:cNvPr>
          <p:cNvSpPr/>
          <p:nvPr/>
        </p:nvSpPr>
        <p:spPr>
          <a:xfrm>
            <a:off x="408689" y="1390153"/>
            <a:ext cx="4712563" cy="4712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75DFA9-D157-DA49-35FD-8E8BC259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Hélas, les accidents ne sont pas rares.</a:t>
            </a:r>
            <a:endParaRPr lang="de-DE" dirty="0">
              <a:solidFill>
                <a:schemeClr val="accent4"/>
              </a:solidFill>
            </a:endParaRPr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4DCF83AA-4A82-7BA3-80D7-C7614FFCB887}"/>
              </a:ext>
            </a:extLst>
          </p:cNvPr>
          <p:cNvCxnSpPr>
            <a:cxnSpLocks/>
          </p:cNvCxnSpPr>
          <p:nvPr/>
        </p:nvCxnSpPr>
        <p:spPr>
          <a:xfrm>
            <a:off x="4230947" y="1918320"/>
            <a:ext cx="21641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6B779C35-4F46-D72D-2A4D-7B29E82E7CEC}"/>
              </a:ext>
            </a:extLst>
          </p:cNvPr>
          <p:cNvCxnSpPr>
            <a:cxnSpLocks/>
          </p:cNvCxnSpPr>
          <p:nvPr/>
        </p:nvCxnSpPr>
        <p:spPr>
          <a:xfrm>
            <a:off x="5121252" y="3702174"/>
            <a:ext cx="12737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82D2191-0227-01A0-B476-FE232DA74FC6}"/>
              </a:ext>
            </a:extLst>
          </p:cNvPr>
          <p:cNvCxnSpPr>
            <a:cxnSpLocks/>
          </p:cNvCxnSpPr>
          <p:nvPr/>
        </p:nvCxnSpPr>
        <p:spPr>
          <a:xfrm>
            <a:off x="2807755" y="3702174"/>
            <a:ext cx="231349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70A8E5B5-9C35-3EAD-2415-C9FDEEE9EEA8}"/>
              </a:ext>
            </a:extLst>
          </p:cNvPr>
          <p:cNvSpPr txBox="1"/>
          <p:nvPr/>
        </p:nvSpPr>
        <p:spPr>
          <a:xfrm>
            <a:off x="6708571" y="4559309"/>
            <a:ext cx="4289962" cy="379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H"/>
              <a:t>personnes blessées dans les sports de balle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F97E84-7009-3B70-3002-C2FA50F264A0}"/>
              </a:ext>
            </a:extLst>
          </p:cNvPr>
          <p:cNvSpPr txBox="1"/>
          <p:nvPr/>
        </p:nvSpPr>
        <p:spPr>
          <a:xfrm>
            <a:off x="6567819" y="3244638"/>
            <a:ext cx="5360661" cy="1391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H" sz="8800">
                <a:solidFill>
                  <a:srgbClr val="F86852"/>
                </a:solidFill>
                <a:latin typeface="+mj-lt"/>
                <a:sym typeface="BFU Suisse Medium"/>
              </a:rPr>
              <a:t>132 000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4D556D-2417-1BD2-2D2F-27BCA5E668C2}"/>
              </a:ext>
            </a:extLst>
          </p:cNvPr>
          <p:cNvSpPr txBox="1"/>
          <p:nvPr/>
        </p:nvSpPr>
        <p:spPr>
          <a:xfrm>
            <a:off x="6567819" y="2085122"/>
            <a:ext cx="3869272" cy="767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H" dirty="0"/>
              <a:t>personnes blessées dans la pratique d’un sport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DE80550-44F3-0D2E-A78B-3D780DEF524B}"/>
              </a:ext>
            </a:extLst>
          </p:cNvPr>
          <p:cNvSpPr txBox="1"/>
          <p:nvPr/>
        </p:nvSpPr>
        <p:spPr>
          <a:xfrm>
            <a:off x="6567819" y="1390153"/>
            <a:ext cx="3019004" cy="7114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H" sz="4500">
                <a:solidFill>
                  <a:srgbClr val="286078"/>
                </a:solidFill>
                <a:latin typeface="+mj-lt"/>
                <a:sym typeface="BFU Suisse Medium"/>
              </a:rPr>
              <a:t>448 000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D10F9EB-FBBD-359C-802E-2867B861046E}"/>
              </a:ext>
            </a:extLst>
          </p:cNvPr>
          <p:cNvSpPr txBox="1"/>
          <p:nvPr/>
        </p:nvSpPr>
        <p:spPr>
          <a:xfrm>
            <a:off x="8266545" y="6290147"/>
            <a:ext cx="3753473" cy="2213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CH" sz="1400" dirty="0">
                <a:solidFill>
                  <a:schemeClr val="bg1">
                    <a:lumMod val="50000"/>
                  </a:schemeClr>
                </a:solidFill>
              </a:rPr>
              <a:t>Source: </a:t>
            </a:r>
            <a:r>
              <a:rPr lang="fr-CH" sz="1400" dirty="0" err="1">
                <a:solidFill>
                  <a:schemeClr val="bg1">
                    <a:lumMod val="50000"/>
                  </a:schemeClr>
                </a:solidFill>
              </a:rPr>
              <a:t>Status</a:t>
            </a:r>
            <a:r>
              <a:rPr lang="fr-CH" sz="1400" dirty="0">
                <a:solidFill>
                  <a:schemeClr val="bg1">
                    <a:lumMod val="50000"/>
                  </a:schemeClr>
                </a:solidFill>
              </a:rPr>
              <a:t> 2025; statistique LAA 2022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5AD684-E95F-1DC9-0708-B73374715D74}"/>
              </a:ext>
            </a:extLst>
          </p:cNvPr>
          <p:cNvSpPr/>
          <p:nvPr/>
        </p:nvSpPr>
        <p:spPr>
          <a:xfrm>
            <a:off x="1636258" y="2601278"/>
            <a:ext cx="2280285" cy="2280285"/>
          </a:xfrm>
          <a:prstGeom prst="ellipse">
            <a:avLst/>
          </a:prstGeom>
          <a:solidFill>
            <a:srgbClr val="F8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leidung, Person, Wand, Schuhwerk enthält.  KI-generierte Inhalte können fehlerhaft sein.">
            <a:extLst>
              <a:ext uri="{FF2B5EF4-FFF2-40B4-BE49-F238E27FC236}">
                <a16:creationId xmlns:a16="http://schemas.microsoft.com/office/drawing/2014/main" id="{77D5DD61-2DE8-B875-9765-AAA6749D9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" y="0"/>
            <a:ext cx="12187201" cy="68607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FF3592-08F2-476C-849B-F92F38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Personnes blessées par discipline sportive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697268"/>
              </p:ext>
            </p:extLst>
          </p:nvPr>
        </p:nvGraphicFramePr>
        <p:xfrm>
          <a:off x="674811" y="1052737"/>
          <a:ext cx="4622994" cy="4724969"/>
        </p:xfrm>
        <a:graphic>
          <a:graphicData uri="http://schemas.openxmlformats.org/drawingml/2006/table">
            <a:tbl>
              <a:tblPr lastRow="1">
                <a:tableStyleId>{CA20E951-F767-40FB-8981-BDCADE0C3650}</a:tableStyleId>
              </a:tblPr>
              <a:tblGrid>
                <a:gridCol w="3185744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437250">
                  <a:extLst>
                    <a:ext uri="{9D8B030D-6E8A-4147-A177-3AD203B41FA5}">
                      <a16:colId xmlns:a16="http://schemas.microsoft.com/office/drawing/2014/main" val="3882438201"/>
                    </a:ext>
                  </a:extLst>
                </a:gridCol>
              </a:tblGrid>
              <a:tr h="303742">
                <a:tc>
                  <a:txBody>
                    <a:bodyPr/>
                    <a:lstStyle/>
                    <a:p>
                      <a:r>
                        <a:rPr lang="fr-CH" sz="1200">
                          <a:solidFill>
                            <a:schemeClr val="accent1"/>
                          </a:solidFill>
                        </a:rPr>
                        <a:t>Discipline sportive</a:t>
                      </a:r>
                      <a:endParaRPr lang="de-CH" sz="12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72000" marB="720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200">
                          <a:solidFill>
                            <a:schemeClr val="accent1"/>
                          </a:solidFill>
                        </a:rPr>
                        <a:t>Personnes blessées</a:t>
                      </a:r>
                      <a:endParaRPr lang="de-CH" sz="1200" b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72000" marB="72000" anchor="b"/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fr-CH" sz="1600"/>
                        <a:t>Football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600"/>
                        <a:t>80 000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2905389574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fr-CH" sz="1600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Basketball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600"/>
                        <a:t>10 000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fr-CH" sz="1600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Volleyball</a:t>
                      </a:r>
                      <a:endParaRPr kumimoji="0" lang="de-CH" sz="1600" b="0" u="none" strike="noStrike" kern="1200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600">
                          <a:solidFill>
                            <a:schemeClr val="tx1"/>
                          </a:solidFill>
                        </a:rPr>
                        <a:t>9500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fr-CH" sz="1600" spc="0" normalizeH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Hockey sur gazon, rink-hockey, unihockey</a:t>
                      </a:r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600">
                          <a:solidFill>
                            <a:schemeClr val="tx1"/>
                          </a:solidFill>
                        </a:rPr>
                        <a:t>9000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fr-CH" sz="1600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Tennis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600">
                          <a:solidFill>
                            <a:schemeClr val="tx1"/>
                          </a:solidFill>
                        </a:rPr>
                        <a:t>6000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fr-CH" sz="1600"/>
                        <a:t>Handball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600">
                          <a:solidFill>
                            <a:schemeClr val="tx1"/>
                          </a:solidFill>
                        </a:rPr>
                        <a:t>5500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1173070278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fr-CH" sz="1600"/>
                        <a:t>Badminton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60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1688478781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fr-CH" sz="1600"/>
                        <a:t>Squash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60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447347160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fr-CH" sz="1600"/>
                        <a:t>Autres sports de balle</a:t>
                      </a:r>
                      <a:endParaRPr lang="de-CH" sz="1600" dirty="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600">
                          <a:solidFill>
                            <a:schemeClr val="tx1"/>
                          </a:solidFill>
                        </a:rPr>
                        <a:t>9500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3431783258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fr-CH" sz="1600" b="1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600" b="1">
                          <a:solidFill>
                            <a:schemeClr val="tx1"/>
                          </a:solidFill>
                        </a:rPr>
                        <a:t>132 000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333764018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511333-C200-4C70-994F-E56CA7A2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55E0A5-7935-202D-43E8-C552A2F5354F}"/>
              </a:ext>
            </a:extLst>
          </p:cNvPr>
          <p:cNvSpPr txBox="1"/>
          <p:nvPr/>
        </p:nvSpPr>
        <p:spPr>
          <a:xfrm>
            <a:off x="674810" y="6064843"/>
            <a:ext cx="5565205" cy="158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H" sz="1000"/>
              <a:t>Source: STATUS 2025, LAA 2022 / Getty Images «Tom Werner/DigitalDivison»</a:t>
            </a:r>
          </a:p>
        </p:txBody>
      </p:sp>
    </p:spTree>
    <p:extLst>
      <p:ext uri="{BB962C8B-B14F-4D97-AF65-F5344CB8AC3E}">
        <p14:creationId xmlns:p14="http://schemas.microsoft.com/office/powerpoint/2010/main" val="124400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F290C-BEF5-1F9A-48EA-BA2B35BE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Handgelenk, Nagel, Finger enthält.  KI-generierte Inhalte können fehlerhaft sein.">
            <a:extLst>
              <a:ext uri="{FF2B5EF4-FFF2-40B4-BE49-F238E27FC236}">
                <a16:creationId xmlns:a16="http://schemas.microsoft.com/office/drawing/2014/main" id="{F5A99B4D-2FF9-63AB-6C12-3F399D295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8E46F3-6D0B-9A1B-C349-EE1764E8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Équipement approprié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5FDF5C-8DF1-A072-D0A5-69FCF5E62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CH" dirty="0"/>
              <a:t>Éléments de protection adaptés au sport: </a:t>
            </a:r>
            <a:br>
              <a:rPr lang="fr-CH" dirty="0"/>
            </a:br>
            <a:r>
              <a:rPr lang="fr-CH" dirty="0"/>
              <a:t>protège-tibias avec </a:t>
            </a:r>
            <a:r>
              <a:rPr lang="fr-CH" dirty="0" err="1"/>
              <a:t>chevillères</a:t>
            </a:r>
            <a:r>
              <a:rPr lang="fr-CH" dirty="0"/>
              <a:t>, genouillères, lunettes de sport</a:t>
            </a:r>
          </a:p>
          <a:p>
            <a:pPr lvl="1"/>
            <a:r>
              <a:rPr lang="fr-CH" dirty="0"/>
              <a:t>Chaussures: bonne tenue, maintien latéral, semelles </a:t>
            </a:r>
            <a:br>
              <a:rPr lang="fr-CH" dirty="0"/>
            </a:br>
            <a:r>
              <a:rPr lang="fr-CH" dirty="0"/>
              <a:t>antidérapantes, amortissement suffisant</a:t>
            </a:r>
          </a:p>
          <a:p>
            <a:pPr lvl="1"/>
            <a:r>
              <a:rPr lang="fr-CH" dirty="0"/>
              <a:t>Gardiennes et gardiens de but: équipement complet </a:t>
            </a:r>
            <a:br>
              <a:rPr lang="fr-CH" dirty="0"/>
            </a:br>
            <a:r>
              <a:rPr lang="fr-CH" dirty="0"/>
              <a:t>et intact (casque indispensable)</a:t>
            </a:r>
          </a:p>
          <a:p>
            <a:pPr lvl="1"/>
            <a:r>
              <a:rPr lang="fr-CH" dirty="0"/>
              <a:t>Sports avec du matériel spécifique (p. ex. dans </a:t>
            </a:r>
            <a:br>
              <a:rPr lang="fr-CH" dirty="0"/>
            </a:br>
            <a:r>
              <a:rPr lang="fr-CH" dirty="0"/>
              <a:t>le tennis): conseil professionnel quant à la taille </a:t>
            </a:r>
            <a:br>
              <a:rPr lang="fr-CH" dirty="0"/>
            </a:br>
            <a:r>
              <a:rPr lang="fr-CH" dirty="0"/>
              <a:t>de la raquette, la tension de cordage </a:t>
            </a:r>
            <a:br>
              <a:rPr lang="fr-CH" dirty="0"/>
            </a:br>
            <a:r>
              <a:rPr lang="fr-CH" dirty="0"/>
              <a:t>et les chaussures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D49D69-3666-FA8E-9772-35A7456B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08206A-F3D2-7F32-D37D-C27290F2742E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000"/>
            </a:lvl1pPr>
          </a:lstStyle>
          <a:p>
            <a:r>
              <a:rPr lang="fr-CH"/>
              <a:t>Getty Images «Nicolas Ospina/iStock»</a:t>
            </a:r>
          </a:p>
        </p:txBody>
      </p:sp>
    </p:spTree>
    <p:extLst>
      <p:ext uri="{BB962C8B-B14F-4D97-AF65-F5344CB8AC3E}">
        <p14:creationId xmlns:p14="http://schemas.microsoft.com/office/powerpoint/2010/main" val="357752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5580596-0E1A-7379-51DA-88509E116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" y="-2980"/>
            <a:ext cx="12186706" cy="68609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Échauffement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Avant de jouer ou de s’entraîner, un </a:t>
            </a:r>
            <a:br>
              <a:rPr lang="fr-CH" dirty="0"/>
            </a:br>
            <a:r>
              <a:rPr lang="fr-CH" dirty="0"/>
              <a:t>échauffement complet est indispensable:</a:t>
            </a:r>
          </a:p>
          <a:p>
            <a:pPr lvl="1"/>
            <a:r>
              <a:rPr lang="fr-CH" dirty="0"/>
              <a:t>Mobilisation dynamique</a:t>
            </a:r>
          </a:p>
          <a:p>
            <a:pPr lvl="1"/>
            <a:r>
              <a:rPr lang="fr-CH" dirty="0"/>
              <a:t>Activation de la musculature du tronc</a:t>
            </a:r>
          </a:p>
          <a:p>
            <a:pPr lvl="1"/>
            <a:r>
              <a:rPr lang="fr-CH" dirty="0"/>
              <a:t>Exercices de stabilisation de la cheville, </a:t>
            </a:r>
            <a:br>
              <a:rPr lang="fr-CH" dirty="0"/>
            </a:br>
            <a:r>
              <a:rPr lang="fr-CH" dirty="0"/>
              <a:t>du genou, de la hanche et de l’épaule </a:t>
            </a:r>
            <a:br>
              <a:rPr lang="fr-CH" dirty="0"/>
            </a:br>
            <a:r>
              <a:rPr lang="fr-CH" dirty="0"/>
              <a:t>spécifiques à chaque sport</a:t>
            </a:r>
          </a:p>
          <a:p>
            <a:pPr lvl="1"/>
            <a:r>
              <a:rPr lang="fr-CH" dirty="0"/>
              <a:t>Intégration de la puissance, </a:t>
            </a:r>
            <a:br>
              <a:rPr lang="fr-CH" dirty="0"/>
            </a:br>
            <a:r>
              <a:rPr lang="fr-CH" dirty="0"/>
              <a:t>la vitesse et l’explosivité</a:t>
            </a:r>
          </a:p>
          <a:p>
            <a:pPr marL="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DD20E3-F283-44E8-6599-3B0AD397C18D}"/>
              </a:ext>
            </a:extLst>
          </p:cNvPr>
          <p:cNvSpPr/>
          <p:nvPr/>
        </p:nvSpPr>
        <p:spPr>
          <a:xfrm rot="348405">
            <a:off x="9010693" y="165717"/>
            <a:ext cx="2492854" cy="24928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439E8A-483F-83E6-F2A0-89AC8F62378D}"/>
              </a:ext>
            </a:extLst>
          </p:cNvPr>
          <p:cNvSpPr txBox="1"/>
          <p:nvPr/>
        </p:nvSpPr>
        <p:spPr>
          <a:xfrm rot="496468">
            <a:off x="9000391" y="632140"/>
            <a:ext cx="2498477" cy="1701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fr-CH" sz="2000" dirty="0" err="1">
                <a:solidFill>
                  <a:schemeClr val="bg1"/>
                </a:solidFill>
              </a:rPr>
              <a:t>Joueur·euses</a:t>
            </a:r>
            <a:r>
              <a:rPr lang="fr-CH" sz="2000" dirty="0">
                <a:solidFill>
                  <a:schemeClr val="bg1"/>
                </a:solidFill>
              </a:rPr>
              <a:t> de remplacement: </a:t>
            </a:r>
            <a:br>
              <a:rPr lang="fr-CH" sz="2000" dirty="0">
                <a:solidFill>
                  <a:schemeClr val="bg1"/>
                </a:solidFill>
              </a:rPr>
            </a:br>
            <a:r>
              <a:rPr lang="fr-CH" sz="2000" dirty="0">
                <a:solidFill>
                  <a:schemeClr val="bg1"/>
                </a:solidFill>
              </a:rPr>
              <a:t>s’échauffer avant d’entrer sur le terrain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A0BA728-B9D4-AFB9-51E3-D91B7E0A4C38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000"/>
              <a:t>Getty Images «Anchiy/E+»</a:t>
            </a:r>
          </a:p>
        </p:txBody>
      </p:sp>
    </p:spTree>
    <p:extLst>
      <p:ext uri="{BB962C8B-B14F-4D97-AF65-F5344CB8AC3E}">
        <p14:creationId xmlns:p14="http://schemas.microsoft.com/office/powerpoint/2010/main" val="278793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3139A-CEDA-2E22-ECA7-CB47BA9AA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ECFF6D4-75E1-16B3-B017-1285E5D97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00" cy="68607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13CB93-D3CF-34D4-F185-E619E58F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Entraînement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F11B6C-605C-5151-B589-510A89DB2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fr-CH" dirty="0"/>
              <a:t>Exercices de renforcement musculaire et d’équilibre </a:t>
            </a:r>
            <a:br>
              <a:rPr lang="fr-CH" dirty="0"/>
            </a:br>
            <a:r>
              <a:rPr lang="fr-CH" dirty="0"/>
              <a:t>du haut du corps et des jambes </a:t>
            </a:r>
            <a:endParaRPr lang="en-US" dirty="0"/>
          </a:p>
          <a:p>
            <a:pPr marL="271145" lvl="1" indent="-271145"/>
            <a:r>
              <a:rPr lang="fr-CH" dirty="0"/>
              <a:t>Entraînement à la coordination, au saut et </a:t>
            </a:r>
            <a:br>
              <a:rPr lang="fr-CH" dirty="0"/>
            </a:br>
            <a:r>
              <a:rPr lang="fr-CH" dirty="0"/>
              <a:t>à la réception avec une technique irréprochable</a:t>
            </a:r>
          </a:p>
          <a:p>
            <a:pPr marL="271145" lvl="1" indent="-271145"/>
            <a:r>
              <a:rPr lang="fr-CH" dirty="0"/>
              <a:t>Intensification progressive des éléments </a:t>
            </a:r>
            <a:br>
              <a:rPr lang="fr-CH" dirty="0"/>
            </a:br>
            <a:r>
              <a:rPr lang="fr-CH" dirty="0"/>
              <a:t>techniques et tactiques </a:t>
            </a:r>
          </a:p>
          <a:p>
            <a:pPr marL="271145" lvl="1" indent="-271145"/>
            <a:r>
              <a:rPr lang="fr-CH" dirty="0"/>
              <a:t>Pauses régulières et hydratation suffisante</a:t>
            </a:r>
          </a:p>
          <a:p>
            <a:pPr marL="271145" lvl="1" indent="-271145"/>
            <a:r>
              <a:rPr lang="fr-CH" dirty="0"/>
              <a:t>Gestion réaliste de la charge d’entraînement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FE48-1819-2030-2199-C56319AA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546920-0722-FEB7-5CD4-0B80C1B1CB95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000"/>
              <a:t>Getty Images «The Good Brigade/DigitalVision»</a:t>
            </a:r>
          </a:p>
        </p:txBody>
      </p:sp>
    </p:spTree>
    <p:extLst>
      <p:ext uri="{BB962C8B-B14F-4D97-AF65-F5344CB8AC3E}">
        <p14:creationId xmlns:p14="http://schemas.microsoft.com/office/powerpoint/2010/main" val="291579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99973-CCCD-0DE6-042E-D94E31018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4530114-74FE-7240-C322-BFFA572734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6FFBC6-D71E-EF12-5E06-1FE63015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Terrain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83053E-92CA-1D13-FBA3-39A907A1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714D0C9-6E87-3FCE-384B-9E4082F84738}"/>
              </a:ext>
            </a:extLst>
          </p:cNvPr>
          <p:cNvSpPr txBox="1">
            <a:spLocks/>
          </p:cNvSpPr>
          <p:nvPr/>
        </p:nvSpPr>
        <p:spPr>
          <a:xfrm>
            <a:off x="479377" y="1484784"/>
            <a:ext cx="11233248" cy="473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CH" dirty="0"/>
              <a:t>Ne jouez pas sur un sol mouillé ou glissant.</a:t>
            </a:r>
          </a:p>
          <a:p>
            <a:pPr lvl="1"/>
            <a:r>
              <a:rPr lang="fr-CH" dirty="0"/>
              <a:t>Ne laissez pas traîner de balles sur le terrain.</a:t>
            </a:r>
          </a:p>
          <a:p>
            <a:pPr lvl="1"/>
            <a:r>
              <a:rPr lang="fr-CH" dirty="0"/>
              <a:t>Communiquez clairement au sein de l’équipe.</a:t>
            </a:r>
          </a:p>
          <a:p>
            <a:pPr lvl="1"/>
            <a:r>
              <a:rPr lang="fr-CH" dirty="0"/>
              <a:t>Faites preuve de respect lors des duels.</a:t>
            </a:r>
          </a:p>
          <a:p>
            <a:pPr lvl="1"/>
            <a:r>
              <a:rPr lang="fr-CH" dirty="0"/>
              <a:t>Soyez toujours fair-play.</a:t>
            </a:r>
          </a:p>
          <a:p>
            <a:pPr marL="0" lvl="1" indent="0">
              <a:buFont typeface="Suisse Int'l" panose="020B0504000000000000" pitchFamily="34" charset="0"/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78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4330C-55D8-361A-8769-FBD0876F6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leidung, Schuh, Knöchel, Person enthält.  KI-generierte Inhalte können fehlerhaft sein.">
            <a:extLst>
              <a:ext uri="{FF2B5EF4-FFF2-40B4-BE49-F238E27FC236}">
                <a16:creationId xmlns:a16="http://schemas.microsoft.com/office/drawing/2014/main" id="{0776C4AE-6E7C-E598-A28A-1445DEC65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283" y="-2702"/>
            <a:ext cx="12187201" cy="68607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15C3D4-D61F-D906-AD90-EC9F7A2C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Retour à l’entraînement après une blessure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5870B9-8735-9F48-9A3F-5C8B188D1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CH" dirty="0"/>
              <a:t>Le retour s’effectue progressivement, idéalement </a:t>
            </a:r>
            <a:br>
              <a:rPr lang="fr-CH" dirty="0"/>
            </a:br>
            <a:r>
              <a:rPr lang="fr-CH" dirty="0"/>
              <a:t>accompagné de mesures spécifiques «Return to Play».</a:t>
            </a:r>
          </a:p>
          <a:p>
            <a:pPr lvl="1"/>
            <a:r>
              <a:rPr lang="fr-CH" dirty="0"/>
              <a:t>Porter une protection est fortement recommandé </a:t>
            </a:r>
            <a:br>
              <a:rPr lang="fr-CH" dirty="0"/>
            </a:br>
            <a:r>
              <a:rPr lang="fr-CH" dirty="0"/>
              <a:t>après une blessure à la cheville (p. ex. attelle ou tape).</a:t>
            </a:r>
          </a:p>
          <a:p>
            <a:pPr lvl="1"/>
            <a:r>
              <a:rPr lang="fr-CH" dirty="0"/>
              <a:t>En cas de douleur, de gonflement ou d’une </a:t>
            </a:r>
            <a:br>
              <a:rPr lang="fr-CH" dirty="0"/>
            </a:br>
            <a:r>
              <a:rPr lang="fr-CH" dirty="0"/>
              <a:t>instabilité, réduisez la charge, consultez une </a:t>
            </a:r>
            <a:br>
              <a:rPr lang="fr-CH" dirty="0"/>
            </a:br>
            <a:r>
              <a:rPr lang="fr-CH" dirty="0"/>
              <a:t>ou un spécialiste si nécessaire.</a:t>
            </a: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81ABC-FC39-709D-76A9-21B7D272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12EC1B7-4AE1-8542-6D1B-8F02D9EC2019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000"/>
              <a:t>Getty Images «Marc Calleja Lopez/iStock»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1BFB416-14C8-8442-7FE8-650C51242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72" y="4760503"/>
            <a:ext cx="1194195" cy="11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4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208AA3-BE47-1E3D-47F9-CA153EDB12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H" dirty="0"/>
              <a:t>bpa.ch</a:t>
            </a:r>
            <a:endParaRPr lang="de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D15B61-8F3C-0762-FC2B-C393B40CB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Retrouvez plus de conseils en matière de prévention sur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3305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 ne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00B2AA"/>
      </a:accent1>
      <a:accent2>
        <a:srgbClr val="00848E"/>
      </a:accent2>
      <a:accent3>
        <a:srgbClr val="20566E"/>
      </a:accent3>
      <a:accent4>
        <a:srgbClr val="BCD6E0"/>
      </a:accent4>
      <a:accent5>
        <a:srgbClr val="605CB2"/>
      </a:accent5>
      <a:accent6>
        <a:srgbClr val="88D2FF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custClrLst>
    <a:custClr>
      <a:srgbClr val="FFDA00"/>
    </a:custClr>
    <a:custClr>
      <a:srgbClr val="FFC4AA"/>
    </a:custClr>
    <a:custClr>
      <a:srgbClr val="F86852"/>
    </a:custClr>
    <a:custClr>
      <a:srgbClr val="962A26"/>
    </a:custClr>
  </a:custClrLst>
  <a:extLst>
    <a:ext uri="{05A4C25C-085E-4340-85A3-A5531E510DB2}">
      <thm15:themeFamily xmlns:thm15="http://schemas.microsoft.com/office/thememl/2012/main" name="Praesentation_BFU_2025_de V5.potx" id="{CBCB9134-221D-49D3-BC60-98C98317C3C4}" vid="{73387A0C-4CC2-43CB-BFBC-80F67C1216FC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7" ma:contentTypeDescription="Ein neues Dokument erstellen." ma:contentTypeScope="" ma:versionID="acf32b4f58ba9cb679002be200990884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4ecabaa6d3fa7a74e051f772071f162b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9E3B8F-347B-4949-B126-F2D16E374F3C}">
  <ds:schemaRefs>
    <ds:schemaRef ds:uri="28b27246-006c-4c52-ba09-a14edd98252a"/>
    <ds:schemaRef ds:uri="bb4941f2-48be-4bb0-a3d9-a0ff0057a9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5CCD1C-4A97-445A-824E-C9514D6D8C58}">
  <ds:schemaRefs>
    <ds:schemaRef ds:uri="28b27246-006c-4c52-ba09-a14edd98252a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bb4941f2-48be-4bb0-a3d9-a0ff0057a962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F652FB-2EE2-4A99-88EB-2CB896743B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E7DCD512</Template>
  <TotalTime>0</TotalTime>
  <Words>506</Words>
  <Application>Microsoft Office PowerPoint</Application>
  <PresentationFormat>Breitbild</PresentationFormat>
  <Paragraphs>84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BFU Suisse</vt:lpstr>
      <vt:lpstr>BFU Suisse </vt:lpstr>
      <vt:lpstr>BFU Suisse Medium</vt:lpstr>
      <vt:lpstr>Suisse Int'l</vt:lpstr>
      <vt:lpstr>Design bfu</vt:lpstr>
      <vt:lpstr>Football, volleyball handball, basketball,  unihockey ou tennis:  les sports de balle ont la cote.   </vt:lpstr>
      <vt:lpstr>Hélas, les accidents ne sont pas rares.</vt:lpstr>
      <vt:lpstr>Personnes blessées par discipline sportive</vt:lpstr>
      <vt:lpstr>Équipement approprié </vt:lpstr>
      <vt:lpstr>Échauffement</vt:lpstr>
      <vt:lpstr>Entraînement</vt:lpstr>
      <vt:lpstr>Terrain</vt:lpstr>
      <vt:lpstr>Retour à l’entraînement après une blessure</vt:lpstr>
      <vt:lpstr>Retrouvez plus de conseils en matière de prévention sur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Baeriswyl Michelle</dc:creator>
  <cp:lastModifiedBy>Baeriswyl Michelle</cp:lastModifiedBy>
  <cp:revision>6</cp:revision>
  <cp:lastPrinted>2019-03-22T15:02:17Z</cp:lastPrinted>
  <dcterms:created xsi:type="dcterms:W3CDTF">2025-12-03T07:05:14Z</dcterms:created>
  <dcterms:modified xsi:type="dcterms:W3CDTF">2026-04-27T06:20:43Z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