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59" r:id="rId6"/>
    <p:sldId id="265" r:id="rId7"/>
    <p:sldId id="266" r:id="rId8"/>
    <p:sldId id="267" r:id="rId9"/>
    <p:sldId id="268" r:id="rId10"/>
    <p:sldId id="269" r:id="rId11"/>
    <p:sldId id="276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12" autoAdjust="0"/>
  </p:normalViewPr>
  <p:slideViewPr>
    <p:cSldViewPr showGuides="1">
      <p:cViewPr varScale="1">
        <p:scale>
          <a:sx n="159" d="100"/>
          <a:sy n="159" d="100"/>
        </p:scale>
        <p:origin x="243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271EF30F-6E57-4F6C-95EC-06C22C8D9B8B}"/>
    <pc:docChg chg="modSld">
      <pc:chgData name="Baeriswyl Michelle" userId="7dbe6026-e9b7-4e33-982d-84db899c07af" providerId="ADAL" clId="{271EF30F-6E57-4F6C-95EC-06C22C8D9B8B}" dt="2021-09-01T07:59:45.545" v="0" actId="6549"/>
      <pc:docMkLst>
        <pc:docMk/>
      </pc:docMkLst>
      <pc:sldChg chg="modSp mod">
        <pc:chgData name="Baeriswyl Michelle" userId="7dbe6026-e9b7-4e33-982d-84db899c07af" providerId="ADAL" clId="{271EF30F-6E57-4F6C-95EC-06C22C8D9B8B}" dt="2021-09-01T07:59:45.545" v="0" actId="6549"/>
        <pc:sldMkLst>
          <pc:docMk/>
          <pc:sldMk cId="3363101455" sldId="265"/>
        </pc:sldMkLst>
        <pc:spChg chg="mod">
          <ac:chgData name="Baeriswyl Michelle" userId="7dbe6026-e9b7-4e33-982d-84db899c07af" providerId="ADAL" clId="{271EF30F-6E57-4F6C-95EC-06C22C8D9B8B}" dt="2021-09-01T07:59:45.545" v="0" actId="6549"/>
          <ac:spMkLst>
            <pc:docMk/>
            <pc:sldMk cId="3363101455" sldId="265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82C30205-33CC-406B-ACA1-94B39734CB86}"/>
    <pc:docChg chg="modSld">
      <pc:chgData name="Baeriswyl Michelle" userId="7dbe6026-e9b7-4e33-982d-84db899c07af" providerId="ADAL" clId="{82C30205-33CC-406B-ACA1-94B39734CB86}" dt="2021-07-20T04:45:47.845" v="2" actId="207"/>
      <pc:docMkLst>
        <pc:docMk/>
      </pc:docMkLst>
      <pc:sldChg chg="modSp mod">
        <pc:chgData name="Baeriswyl Michelle" userId="7dbe6026-e9b7-4e33-982d-84db899c07af" providerId="ADAL" clId="{82C30205-33CC-406B-ACA1-94B39734CB86}" dt="2021-07-20T04:44:41.336" v="1" actId="207"/>
        <pc:sldMkLst>
          <pc:docMk/>
          <pc:sldMk cId="2851244902" sldId="259"/>
        </pc:sldMkLst>
        <pc:spChg chg="mod">
          <ac:chgData name="Baeriswyl Michelle" userId="7dbe6026-e9b7-4e33-982d-84db899c07af" providerId="ADAL" clId="{82C30205-33CC-406B-ACA1-94B39734CB86}" dt="2021-07-20T04:44:38.753" v="0" actId="207"/>
          <ac:spMkLst>
            <pc:docMk/>
            <pc:sldMk cId="2851244902" sldId="259"/>
            <ac:spMk id="2" creationId="{00000000-0000-0000-0000-000000000000}"/>
          </ac:spMkLst>
        </pc:spChg>
        <pc:spChg chg="mod">
          <ac:chgData name="Baeriswyl Michelle" userId="7dbe6026-e9b7-4e33-982d-84db899c07af" providerId="ADAL" clId="{82C30205-33CC-406B-ACA1-94B39734CB86}" dt="2021-07-20T04:44:41.336" v="1" actId="207"/>
          <ac:spMkLst>
            <pc:docMk/>
            <pc:sldMk cId="2851244902" sldId="25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82C30205-33CC-406B-ACA1-94B39734CB86}" dt="2021-07-20T04:45:47.845" v="2" actId="207"/>
        <pc:sldMkLst>
          <pc:docMk/>
          <pc:sldMk cId="695340691" sldId="276"/>
        </pc:sldMkLst>
        <pc:spChg chg="mod">
          <ac:chgData name="Baeriswyl Michelle" userId="7dbe6026-e9b7-4e33-982d-84db899c07af" providerId="ADAL" clId="{82C30205-33CC-406B-ACA1-94B39734CB86}" dt="2021-07-20T04:45:47.845" v="2" actId="207"/>
          <ac:spMkLst>
            <pc:docMk/>
            <pc:sldMk cId="695340691" sldId="27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1436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393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703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164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149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3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452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16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970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075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045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928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751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577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September 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http://www.bfu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288512" cy="864096"/>
          </a:xfrm>
        </p:spPr>
        <p:txBody>
          <a:bodyPr/>
          <a:lstStyle/>
          <a:p>
            <a:r>
              <a:rPr lang="de-CH" dirty="0"/>
              <a:t>DIY </a:t>
            </a:r>
            <a:r>
              <a:rPr lang="de-CH" dirty="0" err="1"/>
              <a:t>the</a:t>
            </a:r>
            <a:r>
              <a:rPr lang="de-CH" dirty="0"/>
              <a:t> smart </a:t>
            </a:r>
            <a:r>
              <a:rPr lang="de-CH" dirty="0" err="1"/>
              <a:t>way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Angle grinder (flex)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00799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Wear closed safety glasses, ear defenders, protective gloves and, where appropriate, a dust mask.</a:t>
            </a:r>
          </a:p>
          <a:p>
            <a:pPr lvl="1"/>
            <a:r>
              <a:rPr lang="en-GB" dirty="0"/>
              <a:t>Cover your arms.</a:t>
            </a:r>
          </a:p>
          <a:p>
            <a:pPr lvl="1"/>
            <a:r>
              <a:rPr lang="en-GB" dirty="0"/>
              <a:t>Only used manufacturer-approved accessories. </a:t>
            </a:r>
          </a:p>
          <a:p>
            <a:pPr lvl="1"/>
            <a:r>
              <a:rPr lang="en-GB" dirty="0"/>
              <a:t>Hold the angle grinder firmly in both hands.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2" y="1916832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9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Angle grinder (flex)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Clamp the work piece securely.</a:t>
            </a:r>
          </a:p>
          <a:p>
            <a:pPr lvl="1"/>
            <a:r>
              <a:rPr lang="en-GB" dirty="0"/>
              <a:t>Don’t let your power tool run while you are carrying it around.</a:t>
            </a:r>
          </a:p>
          <a:p>
            <a:pPr lvl="1"/>
            <a:r>
              <a:rPr lang="en-GB" dirty="0"/>
              <a:t>Pay attention to the direction of flying sparks (fire hazard).</a:t>
            </a:r>
          </a:p>
          <a:p>
            <a:pPr lvl="1"/>
            <a:r>
              <a:rPr lang="en-GB" dirty="0"/>
              <a:t>Pay attention to the expiry date stamped on the discs (details at the centre of the disc).  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9423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Jigsaw / Hand saw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Wear safety glasses and ear defenders. </a:t>
            </a:r>
          </a:p>
          <a:p>
            <a:pPr lvl="1"/>
            <a:r>
              <a:rPr lang="en-GB" dirty="0"/>
              <a:t>Clamp the work piece securely.</a:t>
            </a:r>
          </a:p>
          <a:p>
            <a:pPr lvl="1"/>
            <a:r>
              <a:rPr lang="en-GB" dirty="0"/>
              <a:t>Switch the jigsaw on before applying it to the work piece. </a:t>
            </a:r>
          </a:p>
          <a:p>
            <a:pPr lvl="1"/>
            <a:r>
              <a:rPr lang="en-GB" dirty="0"/>
              <a:t>Keep your hands away from the sawing area. Do not reach beneath the work piece. </a:t>
            </a:r>
          </a:p>
          <a:p>
            <a:pPr lvl="1"/>
            <a:r>
              <a:rPr lang="en-GB" dirty="0"/>
              <a:t>Guide the jigsaw with both hands.</a:t>
            </a:r>
          </a:p>
          <a:p>
            <a:pPr lvl="1"/>
            <a:r>
              <a:rPr lang="en-GB" dirty="0"/>
              <a:t>Do not remove the jigsaw from the work piece until it has stopped moving.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6" y="1700808"/>
            <a:ext cx="2903189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High-pressure cleaner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Wear protective glasses, gloves and long trousers.</a:t>
            </a:r>
          </a:p>
          <a:p>
            <a:pPr lvl="1"/>
            <a:r>
              <a:rPr lang="en-GB" dirty="0"/>
              <a:t>Never point the appliance at people, animals or electrical devices.  </a:t>
            </a:r>
          </a:p>
          <a:p>
            <a:pPr lvl="1"/>
            <a:r>
              <a:rPr lang="en-GB" dirty="0"/>
              <a:t>Connect the appliance only to sockets equipped with a residual current circuit breaker (RCD).</a:t>
            </a:r>
          </a:p>
          <a:p>
            <a:pPr lvl="1"/>
            <a:r>
              <a:rPr lang="en-GB" dirty="0"/>
              <a:t>Make sure that the high-pressure hose is not damaged (risk of bursting). </a:t>
            </a:r>
            <a:r>
              <a:rPr lang="de-CH" dirty="0"/>
              <a:t>	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35" y="1484784"/>
            <a:ext cx="2903190" cy="38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High-pressure cleaner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8923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Never suction solvent-containing fluids, undiluted acids and solvents.</a:t>
            </a:r>
          </a:p>
          <a:p>
            <a:pPr lvl="1"/>
            <a:r>
              <a:rPr lang="en-GB" dirty="0"/>
              <a:t>Do not clamp the trigger lever of the power washing nozzle during operation. </a:t>
            </a:r>
          </a:p>
          <a:p>
            <a:pPr lvl="1"/>
            <a:r>
              <a:rPr lang="en-GB" dirty="0"/>
              <a:t>Keep a distance of at least 30 cm between the nozzle and the surface being cleaned.</a:t>
            </a:r>
          </a:p>
          <a:p>
            <a:pPr lvl="1"/>
            <a:r>
              <a:rPr lang="en-GB" dirty="0"/>
              <a:t>Never leave the appliance unattended while the machine is running. </a:t>
            </a:r>
          </a:p>
          <a:p>
            <a:pPr lvl="1"/>
            <a:r>
              <a:rPr lang="en-GB" dirty="0"/>
              <a:t>Remove the spray lance if you leave the appliance unattended.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648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More on this in the BFU’s «</a:t>
            </a:r>
            <a:r>
              <a:rPr lang="de-DE" dirty="0"/>
              <a:t>Checkliste für ein sicheres Zuhause</a:t>
            </a:r>
            <a:r>
              <a:rPr lang="en-GB" dirty="0"/>
              <a:t>» brochure </a:t>
            </a:r>
            <a:r>
              <a:rPr lang="en-GB" sz="1800" dirty="0"/>
              <a:t>(Art. no. 3.026)</a:t>
            </a:r>
            <a:r>
              <a:rPr lang="en-GB" dirty="0"/>
              <a:t>. Available only in German, French and Italian .</a:t>
            </a:r>
          </a:p>
          <a:p>
            <a:pPr>
              <a:spcBef>
                <a:spcPts val="1200"/>
              </a:spcBef>
            </a:pPr>
            <a:r>
              <a:rPr lang="en-GB" dirty="0"/>
              <a:t>Order it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4"/>
              </a:rPr>
              <a:t>bfu.ch</a:t>
            </a:r>
            <a:r>
              <a:rPr lang="en-GB" dirty="0"/>
              <a:t>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B6F139-4038-4C3B-A62C-EBAFA3F3C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556792"/>
            <a:ext cx="2477183" cy="353565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37179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accident causes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r>
              <a:rPr lang="en-GB" dirty="0"/>
              <a:t>Lack of experience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Lack of knowledge in the use of machines and appliances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Inappropriate use of appliances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Time pressure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12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/>
              <a:t>Video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0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safety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>
            <a:noAutofit/>
          </a:bodyPr>
          <a:lstStyle/>
          <a:p>
            <a:pPr lvl="1"/>
            <a:r>
              <a:rPr lang="en-GB" kern="0" dirty="0"/>
              <a:t>Factor in </a:t>
            </a:r>
            <a:r>
              <a:rPr lang="en-GB" b="1" kern="0" dirty="0"/>
              <a:t>sufficient time </a:t>
            </a:r>
            <a:r>
              <a:rPr lang="en-GB" kern="0" dirty="0"/>
              <a:t>and make sure you are well prepared.</a:t>
            </a:r>
          </a:p>
          <a:p>
            <a:pPr lvl="1"/>
            <a:r>
              <a:rPr lang="en-GB" b="1" kern="0" dirty="0"/>
              <a:t>Read</a:t>
            </a:r>
            <a:r>
              <a:rPr lang="en-GB" kern="0" dirty="0"/>
              <a:t> the </a:t>
            </a:r>
            <a:r>
              <a:rPr lang="en-GB" b="1" kern="0" dirty="0"/>
              <a:t>instruction manual </a:t>
            </a:r>
            <a:r>
              <a:rPr lang="en-GB" kern="0" dirty="0"/>
              <a:t>before using an appliance/ equipment and be aware of the possible risks.</a:t>
            </a:r>
          </a:p>
          <a:p>
            <a:pPr lvl="1"/>
            <a:r>
              <a:rPr lang="en-GB" kern="0" dirty="0"/>
              <a:t>Check equipment for safety before use: are the </a:t>
            </a:r>
            <a:r>
              <a:rPr lang="en-GB" b="1" kern="0" dirty="0"/>
              <a:t>cable and plugs intact? </a:t>
            </a:r>
            <a:r>
              <a:rPr lang="en-GB" kern="0" dirty="0"/>
              <a:t>Are your tools properly </a:t>
            </a:r>
            <a:r>
              <a:rPr lang="en-GB" b="1" kern="0" dirty="0"/>
              <a:t>sharpened and clean?</a:t>
            </a:r>
            <a:r>
              <a:rPr lang="en-GB" kern="0" dirty="0"/>
              <a:t> </a:t>
            </a:r>
          </a:p>
          <a:p>
            <a:pPr lvl="1"/>
            <a:r>
              <a:rPr lang="en-US" kern="0" dirty="0"/>
              <a:t>Do not remove the safety catches/devices. </a:t>
            </a:r>
          </a:p>
          <a:p>
            <a:endParaRPr lang="de-CH" kern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27" y="1484784"/>
            <a:ext cx="291429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safety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1864" y="1916832"/>
            <a:ext cx="6840761" cy="2736304"/>
          </a:xfrm>
        </p:spPr>
        <p:txBody>
          <a:bodyPr>
            <a:noAutofit/>
          </a:bodyPr>
          <a:lstStyle/>
          <a:p>
            <a:r>
              <a:rPr lang="en-GB" kern="0" dirty="0"/>
              <a:t>Wear the </a:t>
            </a:r>
            <a:r>
              <a:rPr lang="en-GB" b="1" kern="0" dirty="0"/>
              <a:t>appropriate protective equipment </a:t>
            </a:r>
            <a:r>
              <a:rPr lang="en-GB" kern="0" dirty="0"/>
              <a:t>depending on the work and appliance used.  </a:t>
            </a:r>
          </a:p>
          <a:p>
            <a:r>
              <a:rPr lang="en-GB" kern="0" dirty="0"/>
              <a:t>Do not wear loose clothing, scarves or jewellery. Do wear sturdy, suitable footwear.</a:t>
            </a:r>
          </a:p>
          <a:p>
            <a:r>
              <a:rPr lang="en-GB" kern="0" dirty="0"/>
              <a:t>Tie long hair back.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93870F-22EC-4C7C-A000-C61362EE3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2" y="1097322"/>
            <a:ext cx="3705441" cy="496887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851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safety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873207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Make sure the appliance is switched off before you connect it to the mains power source or battery.  </a:t>
            </a:r>
          </a:p>
          <a:p>
            <a:pPr lvl="1"/>
            <a:r>
              <a:rPr lang="en-GB" dirty="0"/>
              <a:t>Make sure that the cables are routed in such a way that they cannot be tripped over.  </a:t>
            </a:r>
          </a:p>
          <a:p>
            <a:pPr lvl="1"/>
            <a:r>
              <a:rPr lang="en-GB" dirty="0"/>
              <a:t>Do not put the appliance down until the moving parts have stopped rotating completely. </a:t>
            </a:r>
          </a:p>
          <a:p>
            <a:pPr lvl="1"/>
            <a:r>
              <a:rPr lang="en-GB" dirty="0"/>
              <a:t>Remove the plug from the power socket if work has been interrupted or the appliance is being cleaned.   </a:t>
            </a:r>
          </a:p>
          <a:p>
            <a:pPr lvl="1"/>
            <a:r>
              <a:rPr lang="en-GB" dirty="0"/>
              <a:t>Remove the spark-plug from internal combustion engines. 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518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safety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8923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Keep your work area clean and pay attention to good lighting.</a:t>
            </a:r>
          </a:p>
          <a:p>
            <a:pPr lvl="1"/>
            <a:r>
              <a:rPr lang="en-GB" dirty="0"/>
              <a:t>Use a suitable surface when drilling, sawing and grinding. It must be completely stable. </a:t>
            </a:r>
          </a:p>
          <a:p>
            <a:pPr lvl="1"/>
            <a:r>
              <a:rPr lang="en-GB" dirty="0"/>
              <a:t>Make sure you are standing firmly and maintain balance at all times. </a:t>
            </a:r>
          </a:p>
          <a:p>
            <a:pPr lvl="1"/>
            <a:r>
              <a:rPr lang="en-GB" dirty="0"/>
              <a:t>Keep children and other people away from running electrical appliances or make sure they wear the appropriate protective equipment.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069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Residual current circuit breaker (RCD)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5809941" cy="4692179"/>
          </a:xfrm>
        </p:spPr>
        <p:txBody>
          <a:bodyPr>
            <a:noAutofit/>
          </a:bodyPr>
          <a:lstStyle/>
          <a:p>
            <a:r>
              <a:rPr lang="en-GB" kern="0" dirty="0"/>
              <a:t>Make sure that the power socket is protected by a </a:t>
            </a:r>
            <a:r>
              <a:rPr lang="en-GB" b="1" kern="0" dirty="0"/>
              <a:t>residual current circuit breaker (RCD), </a:t>
            </a:r>
            <a:r>
              <a:rPr lang="en-GB" kern="0" dirty="0"/>
              <a:t>particularly when working outdoors.</a:t>
            </a:r>
            <a:r>
              <a:rPr lang="en-GB" b="1" kern="0" dirty="0"/>
              <a:t> </a:t>
            </a:r>
            <a:endParaRPr lang="en-GB" kern="0" dirty="0"/>
          </a:p>
          <a:p>
            <a:r>
              <a:rPr lang="en-GB" kern="0" dirty="0"/>
              <a:t>Check the RCD regularly to ensure that it is working properly.</a:t>
            </a:r>
          </a:p>
          <a:p>
            <a:r>
              <a:rPr lang="en-GB" kern="0" dirty="0"/>
              <a:t>Check the electrical cable for defects and route it in a manner that prevents it from being damaged.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14" y="1844824"/>
            <a:ext cx="2512211" cy="33496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1" y="1844824"/>
            <a:ext cx="2512210" cy="33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Hand-held drill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84887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Wear ear defenders and safety glasses; closed safety glasses if drilling overhead.</a:t>
            </a:r>
          </a:p>
          <a:p>
            <a:pPr lvl="1"/>
            <a:r>
              <a:rPr lang="en-GB" dirty="0"/>
              <a:t>Use the auxiliary handle (usually supplied).</a:t>
            </a:r>
          </a:p>
          <a:p>
            <a:pPr lvl="1"/>
            <a:r>
              <a:rPr lang="en-GB" dirty="0"/>
              <a:t>Do not drill at eye level.</a:t>
            </a:r>
          </a:p>
          <a:p>
            <a:pPr lvl="1"/>
            <a:r>
              <a:rPr lang="en-GB" dirty="0"/>
              <a:t>Remove the chuck key.</a:t>
            </a:r>
          </a:p>
          <a:p>
            <a:pPr lvl="1"/>
            <a:r>
              <a:rPr lang="en-GB" dirty="0"/>
              <a:t>Secure the work piece.</a:t>
            </a:r>
          </a:p>
          <a:p>
            <a:pPr lvl="1"/>
            <a:r>
              <a:rPr lang="en-GB" dirty="0"/>
              <a:t>Do not work on metallic materials with a fitted suction device (fire hazard). </a:t>
            </a:r>
            <a:br>
              <a:rPr lang="de-CH" dirty="0"/>
            </a:br>
            <a:r>
              <a:rPr lang="de-CH" dirty="0"/>
              <a:t>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1" y="1700808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796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5127CE-2F37-471E-B40C-B3FB54F8027B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bb4941f2-48be-4bb0-a3d9-a0ff0057a96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51AF10-FCF6-4FB2-ACEC-75B724453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F47D12-994A-4CAD-9B53-6706E1F93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Praesentation_BFU_en</Template>
  <TotalTime>0</TotalTime>
  <Words>767</Words>
  <Application>Microsoft Office PowerPoint</Application>
  <PresentationFormat>Breitbild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DIY the smart way</vt:lpstr>
      <vt:lpstr>Common accident causes</vt:lpstr>
      <vt:lpstr>PowerPoint-Präsentation</vt:lpstr>
      <vt:lpstr>General safety tips</vt:lpstr>
      <vt:lpstr>General safety tips</vt:lpstr>
      <vt:lpstr>General safety tips</vt:lpstr>
      <vt:lpstr>General safety tips</vt:lpstr>
      <vt:lpstr>Residual current circuit breaker (RCD)</vt:lpstr>
      <vt:lpstr>Hand-held drill</vt:lpstr>
      <vt:lpstr>Angle grinder (flex)</vt:lpstr>
      <vt:lpstr>Angle grinder (flex)</vt:lpstr>
      <vt:lpstr>Jigsaw / Hand saw</vt:lpstr>
      <vt:lpstr>High-pressure cleaner</vt:lpstr>
      <vt:lpstr>High-pressure cleaner</vt:lpstr>
      <vt:lpstr>Further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DIYers protect themselves</dc:title>
  <dc:creator>Baeriswyl Michelle</dc:creator>
  <cp:lastModifiedBy>Baeriswyl Michelle</cp:lastModifiedBy>
  <cp:revision>12</cp:revision>
  <cp:lastPrinted>2019-03-22T15:02:17Z</cp:lastPrinted>
  <dcterms:created xsi:type="dcterms:W3CDTF">2019-08-08T05:57:47Z</dcterms:created>
  <dcterms:modified xsi:type="dcterms:W3CDTF">2021-09-01T07:59:47Z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266600</vt:r8>
  </property>
</Properties>
</file>