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611A3-EF76-492E-B882-F39B0C31F112}" v="1" dt="2023-05-23T07:21:05.31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81" d="100"/>
          <a:sy n="81" d="100"/>
        </p:scale>
        <p:origin x="3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rbach Sven" userId="a5e3dc87-bb69-457e-b112-b7df1aceb03b" providerId="ADAL" clId="{B29CFE41-EBD3-4F04-8773-EB914BBB76CF}"/>
    <pc:docChg chg="modSld">
      <pc:chgData name="Rohrbach Sven" userId="a5e3dc87-bb69-457e-b112-b7df1aceb03b" providerId="ADAL" clId="{B29CFE41-EBD3-4F04-8773-EB914BBB76CF}" dt="2023-05-23T09:32:25.269" v="1" actId="20577"/>
      <pc:docMkLst>
        <pc:docMk/>
      </pc:docMkLst>
      <pc:sldChg chg="modSp mod">
        <pc:chgData name="Rohrbach Sven" userId="a5e3dc87-bb69-457e-b112-b7df1aceb03b" providerId="ADAL" clId="{B29CFE41-EBD3-4F04-8773-EB914BBB76CF}" dt="2023-05-23T09:32:25.269" v="1" actId="20577"/>
        <pc:sldMkLst>
          <pc:docMk/>
          <pc:sldMk cId="2413918040" sldId="286"/>
        </pc:sldMkLst>
        <pc:spChg chg="mod">
          <ac:chgData name="Rohrbach Sven" userId="a5e3dc87-bb69-457e-b112-b7df1aceb03b" providerId="ADAL" clId="{B29CFE41-EBD3-4F04-8773-EB914BBB76CF}" dt="2023-05-23T09:32:25.269" v="1" actId="20577"/>
          <ac:spMkLst>
            <pc:docMk/>
            <pc:sldMk cId="2413918040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A2611A3-EF76-492E-B882-F39B0C31F112}"/>
    <pc:docChg chg="undo custSel modMainMaster">
      <pc:chgData name="Baeriswyl Michelle" userId="7dbe6026-e9b7-4e33-982d-84db899c07af" providerId="ADAL" clId="{1A2611A3-EF76-492E-B882-F39B0C31F112}" dt="2023-05-23T07:22:41.958" v="21" actId="1038"/>
      <pc:docMkLst>
        <pc:docMk/>
      </pc:docMkLst>
      <pc:sldMasterChg chg="modSldLayout">
        <pc:chgData name="Baeriswyl Michelle" userId="7dbe6026-e9b7-4e33-982d-84db899c07af" providerId="ADAL" clId="{1A2611A3-EF76-492E-B882-F39B0C31F112}" dt="2023-05-23T07:22:41.958" v="21" actId="1038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1A2611A3-EF76-492E-B882-F39B0C31F112}" dt="2023-05-23T07:22:41.958" v="21" actId="1038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1A2611A3-EF76-492E-B882-F39B0C31F112}" dt="2023-05-23T07:20:39.914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del">
            <ac:chgData name="Baeriswyl Michelle" userId="7dbe6026-e9b7-4e33-982d-84db899c07af" providerId="ADAL" clId="{1A2611A3-EF76-492E-B882-F39B0C31F112}" dt="2023-05-23T07:20:41.364" v="1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  <pc:picChg chg="add mod">
            <ac:chgData name="Baeriswyl Michelle" userId="7dbe6026-e9b7-4e33-982d-84db899c07af" providerId="ADAL" clId="{1A2611A3-EF76-492E-B882-F39B0C31F112}" dt="2023-05-23T07:22:41.958" v="21" actId="1038"/>
            <ac:picMkLst>
              <pc:docMk/>
              <pc:sldMasterMk cId="1011663896" sldId="2147483657"/>
              <pc:sldLayoutMk cId="3891886669" sldId="2147483658"/>
              <ac:picMk id="7" creationId="{33673F25-AEDC-C51F-437B-274CFCB135B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pic>
        <p:nvPicPr>
          <p:cNvPr id="7" name="Grafik 6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33673F25-AEDC-C51F-437B-274CFCB135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87" y="473325"/>
            <a:ext cx="2246353" cy="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vQuHO0uT8&amp;t=2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584177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Sicheres Velofahren </a:t>
            </a:r>
            <a:br>
              <a:rPr lang="de-DE" dirty="0"/>
            </a:br>
            <a:r>
              <a:rPr lang="de-DE" dirty="0"/>
              <a:t>ist keine Glückssache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Velo richtig ausrüsten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sz="2200" dirty="0"/>
              <a:t>Diese Ausrüstung ist fürs Velo gesetzlich vorgeschrieben:</a:t>
            </a:r>
          </a:p>
          <a:p>
            <a:pPr lvl="1"/>
            <a:r>
              <a:rPr lang="de-CH" sz="2200" dirty="0"/>
              <a:t>Zwei ruhende, nicht blinkende Lichter, vorne weiss, hinten rot, fest angebracht oder abnehmbar und in der Nacht bei guter Witterung auf 100 m Distanz sichtbar.</a:t>
            </a:r>
          </a:p>
          <a:p>
            <a:pPr lvl="1"/>
            <a:r>
              <a:rPr lang="de-CH" sz="2200" dirty="0"/>
              <a:t>Fest angebrachte Rückstrahler oder lichtreflektierende Folien mit einer Leuchtfläche von mindestens 10 </a:t>
            </a:r>
            <a:r>
              <a:rPr lang="de-DE" sz="2200" dirty="0"/>
              <a:t>cm</a:t>
            </a:r>
            <a:r>
              <a:rPr lang="de-DE" sz="2000" baseline="30000" dirty="0"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2</a:t>
            </a:r>
            <a:r>
              <a:rPr lang="de-CH" sz="2200" dirty="0"/>
              <a:t>, vorne weiss und hinten rot, ebenfalls sichtbar auf 100 m.</a:t>
            </a:r>
          </a:p>
          <a:p>
            <a:pPr lvl="1"/>
            <a:r>
              <a:rPr lang="de-CH" sz="2200" dirty="0"/>
              <a:t>Rückstrahler an Pedalen vorne und hinten (ausgenommen sind Rennpedale und Sicherheitspedale).</a:t>
            </a:r>
          </a:p>
          <a:p>
            <a:pPr lvl="1"/>
            <a:r>
              <a:rPr lang="de-CH" sz="2200" dirty="0"/>
              <a:t>Reifen, bei denen das Gewebe nicht sichtbar ist.</a:t>
            </a:r>
          </a:p>
          <a:p>
            <a:pPr lvl="1"/>
            <a:r>
              <a:rPr lang="de-CH" sz="2200" dirty="0"/>
              <a:t>Zwei kräftige Bremsen, je eine für das Vorder- und das Hinterrad.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Sicher Velo fahren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</a:t>
            </a:r>
            <a:r>
              <a:rPr lang="de-CH"/>
              <a:t>.ch.  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pc="10" dirty="0"/>
              <a:t>Über drei Millionen Schweizerinnen und Schweizer sind auf dem Velo unterwegs.</a:t>
            </a:r>
          </a:p>
          <a:p>
            <a:pPr marL="0" lvl="1" indent="0">
              <a:buNone/>
            </a:pPr>
            <a:r>
              <a:rPr lang="de-CH" spc="10" dirty="0"/>
              <a:t>Doch leider fährt auch das Unfallrisiko mit. </a:t>
            </a:r>
          </a:p>
          <a:p>
            <a:pPr marL="0" lvl="1" indent="0">
              <a:buNone/>
            </a:pPr>
            <a:r>
              <a:rPr lang="de-CH" spc="10" dirty="0"/>
              <a:t>So kommen Sie gut an: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Vorausschauend und defensiv fahren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/>
              <a:t>Wer vorausschauend, defensiv und bremsbereit fährt, kann Gefahren rechtzeitig erkennen und hat ausreichend Zeit</a:t>
            </a:r>
            <a:r>
              <a:rPr lang="de-DE" dirty="0"/>
              <a:t>,</a:t>
            </a:r>
            <a:r>
              <a:rPr lang="de-DE"/>
              <a:t> um richtig zu reagieren.</a:t>
            </a:r>
          </a:p>
          <a:p>
            <a:pPr marL="0" lvl="1" indent="0">
              <a:buNone/>
            </a:pPr>
            <a:endParaRPr lang="de-CH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Im Kreisel in der Mitte fahren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Im Kreisel in der Mitte der Fahrbahn fahren. Hier gilt das Rechtsfahrgebot nicht. Dadurch werden Konflikte mit überholenden Motorfahrzeugen vermieden.</a:t>
            </a:r>
            <a:endParaRPr lang="de-CH" spc="10" dirty="0">
              <a:effectLst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4D8166-277E-755B-D59B-D062FDAE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61" y="1484784"/>
            <a:ext cx="5456022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Sich sichtbar machen – auch am Tag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76D60-5DB9-E2AD-41BC-25D02BA6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18" y="1484784"/>
            <a:ext cx="3284525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1EB74D9-BAC3-4A5B-3992-14DC14E51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de-DE" sz="2200"/>
              <a:t>Wer leuchtet, wird besser und früher gesehen. Das gilt nicht nur bei schlechtem Wetter, bei Dämmerung und in der Nacht, sondern auch am Tag.</a:t>
            </a:r>
          </a:p>
          <a:p>
            <a:pPr lvl="1">
              <a:lnSpc>
                <a:spcPct val="95000"/>
              </a:lnSpc>
            </a:pPr>
            <a:r>
              <a:rPr lang="de-DE" sz="2200"/>
              <a:t>Helle oder signalfarbige Kleidung tragen – idealerweise eine Leuchtweste.</a:t>
            </a:r>
          </a:p>
          <a:p>
            <a:pPr lvl="1">
              <a:lnSpc>
                <a:spcPct val="95000"/>
              </a:lnSpc>
            </a:pPr>
            <a:r>
              <a:rPr lang="de-DE" sz="2200" i="0">
                <a:effectLst/>
              </a:rPr>
              <a:t>Nachts zusätzlich reflektierendes Material tragen, vor </a:t>
            </a:r>
            <a:r>
              <a:rPr lang="de-CH" sz="2200"/>
              <a:t>allem an Körperteilen, </a:t>
            </a:r>
            <a:r>
              <a:rPr lang="de-CH" sz="2200" dirty="0"/>
              <a:t>die</a:t>
            </a:r>
            <a:r>
              <a:rPr lang="de-CH" sz="2200"/>
              <a:t> stets in Bewegung sind.</a:t>
            </a:r>
            <a:endParaRPr lang="de-DE" sz="2200" i="0">
              <a:effectLst/>
            </a:endParaRPr>
          </a:p>
          <a:p>
            <a:pPr lvl="1">
              <a:lnSpc>
                <a:spcPct val="95000"/>
              </a:lnSpc>
            </a:pPr>
            <a:r>
              <a:rPr lang="de-DE" sz="2200" i="0">
                <a:effectLst/>
              </a:rPr>
              <a:t>Speichenreflektoren oder reflektierende Pneus machen von der Seite sichtbar.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Nur mit Helm losfahren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lnSpcReduction="10000"/>
          </a:bodyPr>
          <a:lstStyle/>
          <a:p>
            <a:pPr lvl="1"/>
            <a:r>
              <a:rPr lang="de-CH" dirty="0"/>
              <a:t>Velohelm mit der Norm EN 1078 tragen.</a:t>
            </a:r>
          </a:p>
          <a:p>
            <a:pPr lvl="1"/>
            <a:r>
              <a:rPr lang="de-CH" dirty="0"/>
              <a:t>Beim Kauf den Helm anprobieren – er soll gut sitzen, nicht drücken und nicht wackeln.</a:t>
            </a:r>
          </a:p>
          <a:p>
            <a:pPr lvl="1"/>
            <a:r>
              <a:rPr lang="de-DE" dirty="0"/>
              <a:t>Beim Helm auch auf die Sichtbarkeit achten.</a:t>
            </a:r>
          </a:p>
          <a:p>
            <a:pPr lvl="1"/>
            <a:r>
              <a:rPr lang="de-DE" dirty="0"/>
              <a:t>Reinigen: mit Wasser und Seife</a:t>
            </a:r>
          </a:p>
          <a:p>
            <a:pPr lvl="1"/>
            <a:r>
              <a:rPr lang="de-DE" dirty="0"/>
              <a:t>Helm ersetzen, wenn er einen starken Schlag erlitten hat, oder </a:t>
            </a:r>
            <a:r>
              <a:rPr lang="de-DE" dirty="0" err="1"/>
              <a:t>gemäss</a:t>
            </a:r>
            <a:r>
              <a:rPr lang="de-DE" dirty="0"/>
              <a:t> Hinweisen des Herstellers.</a:t>
            </a:r>
            <a:endParaRPr lang="de-CH" dirty="0"/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Den Helm hinten mit dem </a:t>
            </a:r>
            <a:r>
              <a:rPr lang="de-DE" dirty="0" err="1"/>
              <a:t>Verstellrad</a:t>
            </a:r>
            <a:r>
              <a:rPr lang="de-DE" dirty="0"/>
              <a:t> anziehen, bis er bei geöffnetem </a:t>
            </a:r>
            <a:r>
              <a:rPr lang="de-DE" dirty="0" err="1"/>
              <a:t>Kinnband</a:t>
            </a:r>
            <a:r>
              <a:rPr lang="de-DE" dirty="0"/>
              <a:t> fest sitzt, ohne zu wackeln.</a:t>
            </a:r>
            <a:endParaRPr lang="de-CH" spc="10" dirty="0">
              <a:effectLst/>
            </a:endParaRP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Velohelm richtig anziehen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Velohelm richtig anziehen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Der Helm sitzt zwei Fingerbreit über der Nasenwurzel.</a:t>
            </a:r>
          </a:p>
          <a:p>
            <a:pPr marL="0" lvl="1" indent="0">
              <a:buNone/>
            </a:pPr>
            <a:r>
              <a:rPr lang="de-DE" dirty="0"/>
              <a:t>Die Seitenbänder treffen sich direkt unter dem Ohr.</a:t>
            </a:r>
            <a:endParaRPr lang="de-CH" spc="1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Die Seitenbänder sind gleich satt angezogen.</a:t>
            </a:r>
          </a:p>
          <a:p>
            <a:pPr marL="0" lvl="1" indent="0">
              <a:buNone/>
            </a:pPr>
            <a:r>
              <a:rPr lang="de-DE" dirty="0"/>
              <a:t>Zwischen Kinn und Band hat es Platz für einen bis </a:t>
            </a:r>
            <a:r>
              <a:rPr lang="de-DE"/>
              <a:t>zwei Finger.</a:t>
            </a:r>
            <a:endParaRPr lang="de-CH" spc="10" dirty="0">
              <a:effectLst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Velohelm richtig anziehen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1" ma:contentTypeDescription="Ein neues Dokument erstellen." ma:contentTypeScope="" ma:versionID="0bd90f1d9d952f827378aae9eb23fc6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9346040259acad0a115d19960d0b7dd3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ba083e-698d-45a0-b3a2-d11057fabc67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99EAF92D-2295-4D05-914E-32D284CF7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www.w3.org/XML/1998/namespace"/>
    <ds:schemaRef ds:uri="bb4941f2-48be-4bb0-a3d9-a0ff0057a962"/>
    <ds:schemaRef ds:uri="http://purl.org/dc/terms/"/>
    <ds:schemaRef ds:uri="http://schemas.microsoft.com/office/2006/metadata/properties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438</Words>
  <Application>Microsoft Office PowerPoint</Application>
  <PresentationFormat>Breitbild</PresentationFormat>
  <Paragraphs>62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 Sicheres Velofahren  ist keine Glückssache</vt:lpstr>
      <vt:lpstr>PowerPoint-Präsentation</vt:lpstr>
      <vt:lpstr>Vorausschauend und defensiv fahren</vt:lpstr>
      <vt:lpstr>Im Kreisel in der Mitte fahren</vt:lpstr>
      <vt:lpstr>Sich sichtbar machen – auch am Tag</vt:lpstr>
      <vt:lpstr>Nur mit Helm losfahren</vt:lpstr>
      <vt:lpstr>Velohelm richtig anziehen</vt:lpstr>
      <vt:lpstr>Velohelm richtig anziehen</vt:lpstr>
      <vt:lpstr>Velohelm richtig anziehen</vt:lpstr>
      <vt:lpstr>Das Velo richtig ausrüsten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Rohrbach Sven</cp:lastModifiedBy>
  <cp:revision>35</cp:revision>
  <cp:lastPrinted>2020-02-05T11:31:12Z</cp:lastPrinted>
  <dcterms:created xsi:type="dcterms:W3CDTF">2019-07-18T09:51:56Z</dcterms:created>
  <dcterms:modified xsi:type="dcterms:W3CDTF">2023-05-23T09:32:25Z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