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6"/>
  </p:notesMasterIdLst>
  <p:handoutMasterIdLst>
    <p:handoutMasterId r:id="rId27"/>
  </p:handoutMasterIdLst>
  <p:sldIdLst>
    <p:sldId id="262" r:id="rId5"/>
    <p:sldId id="264" r:id="rId6"/>
    <p:sldId id="265" r:id="rId7"/>
    <p:sldId id="266" r:id="rId8"/>
    <p:sldId id="28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12" autoAdjust="0"/>
  </p:normalViewPr>
  <p:slideViewPr>
    <p:cSldViewPr showGuides="1">
      <p:cViewPr varScale="1">
        <p:scale>
          <a:sx n="80" d="100"/>
          <a:sy n="80" d="100"/>
        </p:scale>
        <p:origin x="62" y="8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61873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14378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19391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2325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9421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54739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22015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84971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292252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47757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84887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20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8044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21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4975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6188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6964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3735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6946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55137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39908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458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de-DE" dirty="0"/>
              <a:t>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de-DE" dirty="0"/>
              <a:t>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63526" y="1279615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13" name="Titel 1"/>
          <p:cNvSpPr txBox="1">
            <a:spLocks/>
          </p:cNvSpPr>
          <p:nvPr userDrawn="1"/>
        </p:nvSpPr>
        <p:spPr>
          <a:xfrm>
            <a:off x="479377" y="376327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8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 spc="3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noProof="0" dirty="0"/>
          </a:p>
        </p:txBody>
      </p:sp>
      <p:sp>
        <p:nvSpPr>
          <p:cNvPr id="14" name="Fußzeilenplatzhalter 7"/>
          <p:cNvSpPr txBox="1">
            <a:spLocks/>
          </p:cNvSpPr>
          <p:nvPr userDrawn="1"/>
        </p:nvSpPr>
        <p:spPr>
          <a:xfrm>
            <a:off x="1506058" y="6506856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15" name="Foliennummernplatzhalter 8"/>
          <p:cNvSpPr txBox="1">
            <a:spLocks/>
          </p:cNvSpPr>
          <p:nvPr userDrawn="1"/>
        </p:nvSpPr>
        <p:spPr>
          <a:xfrm>
            <a:off x="507952" y="6493682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328" y="744578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95774" y="1495514"/>
            <a:ext cx="7416800" cy="4752975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de-DE" dirty="0"/>
              <a:t>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, </a:t>
            </a:r>
            <a:r>
              <a:rPr lang="fr-CH" noProof="0" dirty="0" err="1"/>
              <a:t>Datum</a:t>
            </a:r>
            <a:endParaRPr lang="fr-CH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Schlusstext</a:t>
            </a:r>
            <a:endParaRPr lang="fr-CH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fr-CH" noProof="0" dirty="0"/>
              <a:t>, </a:t>
            </a:r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tx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des accidents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info@bpa.ch bpa.ch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Highlight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April 22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de-DE" dirty="0"/>
              <a:t> </a:t>
            </a:r>
            <a:r>
              <a:rPr lang="fr-CH" noProof="0" dirty="0" err="1"/>
              <a:t>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</a:t>
            </a:r>
            <a:r>
              <a:rPr lang="fr-CH" noProof="0" dirty="0"/>
              <a:t>der</a:t>
            </a:r>
            <a:r>
              <a:rPr lang="de-DE" dirty="0"/>
              <a:t>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fr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CH" noProof="0" dirty="0" err="1"/>
              <a:t>Textmasterformat</a:t>
            </a:r>
            <a:r>
              <a:rPr lang="fr-CH" noProof="0" dirty="0"/>
              <a:t> </a:t>
            </a:r>
            <a:br>
              <a:rPr lang="fr-CH" noProof="0" dirty="0"/>
            </a:br>
            <a:r>
              <a:rPr lang="fr-CH" noProof="0" dirty="0" err="1"/>
              <a:t>bearbeiten</a:t>
            </a:r>
            <a:endParaRPr lang="fr-CH" noProof="0" dirty="0"/>
          </a:p>
          <a:p>
            <a:pPr lvl="1"/>
            <a:r>
              <a:rPr lang="fr-CH" noProof="0" dirty="0" err="1"/>
              <a:t>Zweite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2"/>
            <a:r>
              <a:rPr lang="fr-CH" noProof="0" dirty="0" err="1"/>
              <a:t>Dritte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3"/>
            <a:r>
              <a:rPr lang="fr-CH" noProof="0" dirty="0" err="1"/>
              <a:t>Vierte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4"/>
            <a:r>
              <a:rPr lang="fr-CH" noProof="0" dirty="0" err="1"/>
              <a:t>Fünfte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fr-CH" noProof="0" smtClean="0"/>
              <a:t>avril 22</a:t>
            </a:fld>
            <a:endParaRPr lang="fr-CH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ils.bpa.ch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uwP2hyug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Au jardin, ne fermez pas les yeux devant le danger.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/>
              <a:t>Entreprise</a:t>
            </a:r>
            <a:r>
              <a:rPr lang="de-DE" dirty="0"/>
              <a:t>, </a:t>
            </a:r>
            <a:r>
              <a:rPr lang="de-DE" dirty="0" err="1"/>
              <a:t>événement</a:t>
            </a:r>
            <a:r>
              <a:rPr lang="de-DE" dirty="0"/>
              <a:t>, </a:t>
            </a:r>
            <a:r>
              <a:rPr lang="de-DE" dirty="0" err="1"/>
              <a:t>date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dirty="0"/>
              <a:t>Nom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Consignes pour les appareils à moteur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N’enlevez pas les dispositifs de sécurité.</a:t>
            </a:r>
          </a:p>
          <a:p>
            <a:pPr lvl="1"/>
            <a:r>
              <a:rPr lang="fr-CH" dirty="0"/>
              <a:t>Eloignez toute personne (en particulier les enfants) de votre espace de travail. </a:t>
            </a:r>
          </a:p>
          <a:p>
            <a:pPr lvl="1"/>
            <a:r>
              <a:rPr lang="fr-CH" dirty="0"/>
              <a:t>Ne laissez jamais un appareil prêt à l’emploi sans surveillance.</a:t>
            </a:r>
          </a:p>
          <a:p>
            <a:pPr lvl="1"/>
            <a:r>
              <a:rPr lang="fr-CH" dirty="0"/>
              <a:t>Éteignez ou débranchez l’appareil si vous devez le nettoyer ou interrompre vos travaux</a:t>
            </a:r>
            <a:r>
              <a:rPr lang="de-CH" dirty="0"/>
              <a:t>.</a:t>
            </a:r>
            <a:r>
              <a:rPr lang="fr-CH" dirty="0"/>
              <a:t> S’il s’agit d’un moteur à combustion, retirez la cosse de la bougie d’allumage.</a:t>
            </a:r>
          </a:p>
          <a:p>
            <a:pPr lvl="1"/>
            <a:r>
              <a:rPr lang="fr-CH" dirty="0"/>
              <a:t>Faites réparer tout appareil défectueux par un spécialiste. </a:t>
            </a:r>
          </a:p>
          <a:p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252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de-CH" dirty="0" err="1"/>
              <a:t>Consignes</a:t>
            </a:r>
            <a:r>
              <a:rPr lang="de-CH" dirty="0"/>
              <a:t> </a:t>
            </a:r>
            <a:r>
              <a:rPr lang="de-CH" dirty="0" err="1"/>
              <a:t>spécifiques</a:t>
            </a:r>
            <a:r>
              <a:rPr lang="de-CH" dirty="0"/>
              <a:t> </a:t>
            </a:r>
            <a:r>
              <a:rPr lang="de-CH" dirty="0" err="1"/>
              <a:t>aux</a:t>
            </a:r>
            <a:r>
              <a:rPr lang="de-CH" dirty="0"/>
              <a:t> </a:t>
            </a:r>
            <a:r>
              <a:rPr lang="de-CH" dirty="0" err="1">
                <a:solidFill>
                  <a:schemeClr val="accent2"/>
                </a:solidFill>
              </a:rPr>
              <a:t>appareils</a:t>
            </a:r>
            <a:r>
              <a:rPr lang="de-CH" dirty="0">
                <a:solidFill>
                  <a:schemeClr val="accent2"/>
                </a:solidFill>
              </a:rPr>
              <a:t> </a:t>
            </a:r>
            <a:r>
              <a:rPr lang="de-CH" dirty="0" err="1">
                <a:solidFill>
                  <a:schemeClr val="accent2"/>
                </a:solidFill>
              </a:rPr>
              <a:t>électriques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95800" y="1484784"/>
            <a:ext cx="7056784" cy="4692179"/>
          </a:xfrm>
        </p:spPr>
        <p:txBody>
          <a:bodyPr>
            <a:noAutofit/>
          </a:bodyPr>
          <a:lstStyle/>
          <a:p>
            <a:pPr lvl="1"/>
            <a:r>
              <a:rPr lang="fr-CH" kern="0" dirty="0"/>
              <a:t>N’utilisez pas les appareils électriques en cas de pluie.</a:t>
            </a:r>
          </a:p>
          <a:p>
            <a:pPr lvl="1"/>
            <a:r>
              <a:rPr lang="fr-CH" dirty="0"/>
              <a:t>Utilisez uniquement des câbles électriques destinés à un usage extérieur.</a:t>
            </a:r>
          </a:p>
          <a:p>
            <a:pPr lvl="1"/>
            <a:r>
              <a:rPr lang="fr-CH" dirty="0"/>
              <a:t>En plein air, utilisez toujours une prise munie </a:t>
            </a:r>
            <a:r>
              <a:rPr lang="fr-CH" b="1" dirty="0"/>
              <a:t>d’un disjoncteur de protection à courant de défaut </a:t>
            </a:r>
            <a:r>
              <a:rPr lang="fr-CH" dirty="0"/>
              <a:t>(disjoncteur FI).</a:t>
            </a:r>
          </a:p>
          <a:p>
            <a:pPr lvl="1"/>
            <a:r>
              <a:rPr lang="fr-CH" dirty="0"/>
              <a:t>Vérifiez que l’interrupteur de l’appareil est en position d’arrêt avant de le brancher à la prise ou d’insérer la batterie</a:t>
            </a:r>
            <a:r>
              <a:rPr lang="de-CH" dirty="0"/>
              <a:t>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0B5E485-45C6-46B5-AC51-9443C7E967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6" y="2479178"/>
            <a:ext cx="3816250" cy="2547346"/>
          </a:xfrm>
          <a:prstGeom prst="rect">
            <a:avLst/>
          </a:prstGeom>
          <a:noFill/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DD9845-1BA7-4210-B4C7-FB147FC0BD53}"/>
              </a:ext>
            </a:extLst>
          </p:cNvPr>
          <p:cNvSpPr txBox="1">
            <a:spLocks/>
          </p:cNvSpPr>
          <p:nvPr/>
        </p:nvSpPr>
        <p:spPr>
          <a:xfrm>
            <a:off x="479328" y="5979902"/>
            <a:ext cx="3384425" cy="260374"/>
          </a:xfrm>
          <a:prstGeom prst="rect">
            <a:avLst/>
          </a:prstGeom>
        </p:spPr>
        <p:txBody>
          <a:bodyPr/>
          <a:lstStyle>
            <a:lvl1pPr marL="0" indent="0" algn="l" defTabSz="914488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1489" indent="-271489" algn="l" defTabSz="914488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3451" indent="-261964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6450" indent="-271463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4738" indent="-268288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44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89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34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79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Source: </a:t>
            </a:r>
            <a:r>
              <a:rPr lang="de-CH" sz="10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bfpach</a:t>
            </a:r>
            <a:r>
              <a:rPr lang="de-CH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de-CH" sz="10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produits</a:t>
            </a:r>
            <a:r>
              <a:rPr lang="de-CH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sz="1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8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Consignes spécifiques aux </a:t>
            </a:r>
            <a:r>
              <a:rPr lang="fr-CH" dirty="0">
                <a:solidFill>
                  <a:schemeClr val="accent2"/>
                </a:solidFill>
              </a:rPr>
              <a:t>appareils électriques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Utilisez un enrouleur pour tondeuse à gazon. </a:t>
            </a:r>
          </a:p>
          <a:p>
            <a:pPr lvl="1"/>
            <a:r>
              <a:rPr lang="fr-CH" dirty="0"/>
              <a:t>Assurez-vous que le câble ne se trouve pas dans votre espace de travail. Veillez à ce qu’il soit bien visible (câble de couleur rouge ou orange p. ex.). </a:t>
            </a:r>
          </a:p>
          <a:p>
            <a:pPr lvl="1"/>
            <a:r>
              <a:rPr lang="fr-CH" dirty="0"/>
              <a:t>Fixez le câble dans son support et ce, sur l’appareil et à votre ceinture.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6421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Consignes</a:t>
            </a:r>
            <a:r>
              <a:rPr lang="de-CH" dirty="0"/>
              <a:t> </a:t>
            </a:r>
            <a:r>
              <a:rPr lang="de-CH" dirty="0" err="1"/>
              <a:t>spécifiques</a:t>
            </a:r>
            <a:r>
              <a:rPr lang="de-CH" dirty="0"/>
              <a:t> </a:t>
            </a:r>
            <a:r>
              <a:rPr lang="de-CH" dirty="0" err="1"/>
              <a:t>aux</a:t>
            </a:r>
            <a:r>
              <a:rPr lang="de-CH" dirty="0"/>
              <a:t> </a:t>
            </a:r>
            <a:r>
              <a:rPr lang="de-CH" dirty="0" err="1">
                <a:solidFill>
                  <a:schemeClr val="accent2"/>
                </a:solidFill>
              </a:rPr>
              <a:t>moteurs</a:t>
            </a:r>
            <a:r>
              <a:rPr lang="de-CH" dirty="0">
                <a:solidFill>
                  <a:schemeClr val="accent2"/>
                </a:solidFill>
              </a:rPr>
              <a:t> à </a:t>
            </a:r>
            <a:r>
              <a:rPr lang="de-CH" dirty="0" err="1">
                <a:solidFill>
                  <a:schemeClr val="accent2"/>
                </a:solidFill>
              </a:rPr>
              <a:t>combustion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N’utilisez ces appareils qu’en plein air.</a:t>
            </a:r>
          </a:p>
          <a:p>
            <a:pPr lvl="1"/>
            <a:r>
              <a:rPr lang="fr-CH" dirty="0"/>
              <a:t>Versez l’essence au moyen d’un entonnoir et uniquement lorsque le moteur est éteint et qu’il a refroidi. </a:t>
            </a:r>
          </a:p>
          <a:p>
            <a:pPr lvl="1"/>
            <a:r>
              <a:rPr lang="fr-CH" dirty="0"/>
              <a:t>Conservez toujours l’essence dans un récipient approprié.</a:t>
            </a:r>
          </a:p>
          <a:p>
            <a:pPr lvl="1"/>
            <a:r>
              <a:rPr lang="fr-CH" dirty="0"/>
              <a:t>Attention: les moteurs à combustion deviennent vite très chauds (risque de brûlure).</a:t>
            </a:r>
            <a:endParaRPr lang="fr-CH" kern="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1137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Tondeuse à gazon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Portez des chaussures fermées et robustes, un pantalon, des lunettes de protection, des gants et éventuellement une protection auditive. </a:t>
            </a:r>
          </a:p>
          <a:p>
            <a:pPr lvl="1"/>
            <a:r>
              <a:rPr lang="fr-CH" dirty="0"/>
              <a:t>Ramassez les cailloux, branches, jouets ou objets décoratifs avant de commencer à tondre.</a:t>
            </a:r>
          </a:p>
          <a:p>
            <a:pPr lvl="1"/>
            <a:r>
              <a:rPr lang="fr-CH" dirty="0"/>
              <a:t>Si votre terrain est pentu, passez la tondeuse perpendiculairement à la pente.</a:t>
            </a:r>
          </a:p>
          <a:p>
            <a:pPr lvl="1"/>
            <a:r>
              <a:rPr lang="fr-CH" dirty="0"/>
              <a:t>Ne tondez jamais en marche arrière car le risque de trébucher est plus élevé.</a:t>
            </a:r>
          </a:p>
          <a:p>
            <a:pPr lvl="1"/>
            <a:r>
              <a:rPr lang="fr-CH" dirty="0"/>
              <a:t>Ne mettez jamais la main sous la tondeuse lorsqu’elle est en marche.</a:t>
            </a:r>
            <a:br>
              <a:rPr lang="fr-CH" dirty="0"/>
            </a:br>
            <a:r>
              <a:rPr lang="fr-CH" dirty="0"/>
              <a:t>→ Arrêtez le moteur et débranchez la prise!</a:t>
            </a:r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1258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Débroussailleuse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Portez des chaussures fermées et montantes (des bottes p. ex.), des vêtements à manches longues et un pantalon, des lunettes avec protection latérale, des gants et éventuellement une protection auditive. </a:t>
            </a:r>
          </a:p>
          <a:p>
            <a:pPr lvl="1"/>
            <a:r>
              <a:rPr lang="fr-CH" dirty="0"/>
              <a:t>Ramassez les cailloux, branches, jouets ou objets décoratifs avant de commencer à travailler.</a:t>
            </a:r>
          </a:p>
          <a:p>
            <a:pPr lvl="1"/>
            <a:r>
              <a:rPr lang="fr-CH" dirty="0"/>
              <a:t>Réglez la poignée et la bandoulière en fonction de votre taille.</a:t>
            </a:r>
          </a:p>
          <a:p>
            <a:pPr lvl="1"/>
            <a:r>
              <a:rPr lang="fr-CH" dirty="0"/>
              <a:t>Tenez toujours l’appareil à deux mains.</a:t>
            </a:r>
          </a:p>
          <a:p>
            <a:pPr lvl="1"/>
            <a:r>
              <a:rPr lang="fr-CH" dirty="0"/>
              <a:t>Travaillez perpendiculairement à la pente.</a:t>
            </a:r>
          </a:p>
          <a:p>
            <a:pPr lvl="1"/>
            <a:r>
              <a:rPr lang="fr-CH" dirty="0"/>
              <a:t>N’ajustez la longueur du fil que lorsque la débroussailleuse est éteinte (procurez-vous éventuellement un appareil avec réglage automatique).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048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Taille-haie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8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Portez des chaussures fermées et robustes, des vêtements à manches longues et un pantalon, des lunettes avec protection latérale, des gants et éventuellement une protection auditive.</a:t>
            </a:r>
          </a:p>
          <a:p>
            <a:pPr lvl="1"/>
            <a:r>
              <a:rPr lang="fr-CH" dirty="0"/>
              <a:t>Vérifiez que la haie est exempte d’objets tels que des fils de fer ou des lampions.</a:t>
            </a:r>
          </a:p>
          <a:p>
            <a:pPr lvl="1"/>
            <a:r>
              <a:rPr lang="fr-CH" dirty="0"/>
              <a:t>Utilisez un appareil à double commande de sécurité.</a:t>
            </a:r>
          </a:p>
          <a:p>
            <a:pPr lvl="1"/>
            <a:r>
              <a:rPr lang="fr-CH" dirty="0"/>
              <a:t>Guidez toujours l’appareil des deux mains.</a:t>
            </a:r>
          </a:p>
          <a:p>
            <a:pPr lvl="1"/>
            <a:r>
              <a:rPr lang="fr-CH" dirty="0"/>
              <a:t>Faites attention aux endroits/secteurs dangereux (proximité à la route p. ex.)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1795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Broyeur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Portez des chaussures fermées et robustes, des vêtements à manches longues et un pantalon, des lunettes avec protection latérale, des gants et éventuellement une protection auditive.</a:t>
            </a:r>
          </a:p>
          <a:p>
            <a:pPr lvl="1"/>
            <a:r>
              <a:rPr lang="fr-CH" dirty="0"/>
              <a:t>Posez le broyeur sur une surface plane et solide.</a:t>
            </a:r>
          </a:p>
          <a:p>
            <a:pPr lvl="1"/>
            <a:r>
              <a:rPr lang="fr-CH" dirty="0"/>
              <a:t>Veillez à ce que les copeaux puissent bien s’évacuer afin que la machine ne se bouche pas.</a:t>
            </a:r>
          </a:p>
          <a:p>
            <a:pPr lvl="1"/>
            <a:r>
              <a:rPr lang="fr-CH" dirty="0"/>
              <a:t>Attendez que le moteur tourne à plein régime avant d’insérer les matières à broyer.</a:t>
            </a:r>
          </a:p>
          <a:p>
            <a:pPr lvl="1"/>
            <a:r>
              <a:rPr lang="fr-CH" dirty="0"/>
              <a:t>Ne mettez jamais vos mains dans l’entonnoir. Utilisez un poussoir pour rajouter des végétaux à broyer. 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8091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Attention aux produits chimiques 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8064895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Avant d’utiliser des produits de jardinage chimiques, vérifiez s’il existe une alternative naturelle. </a:t>
            </a:r>
          </a:p>
          <a:p>
            <a:pPr lvl="1"/>
            <a:r>
              <a:rPr lang="fr-CH" dirty="0"/>
              <a:t>Utilisez, stockez et éliminez les produits chimiques uniquement conformément aux instructions. </a:t>
            </a:r>
          </a:p>
          <a:p>
            <a:pPr lvl="1"/>
            <a:r>
              <a:rPr lang="fr-CH" dirty="0"/>
              <a:t>Consultez les symboles et les mentions de danger figurant sur l’emballage.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18</a:t>
            </a:fld>
            <a:endParaRPr lang="de-CH" dirty="0"/>
          </a:p>
        </p:txBody>
      </p:sp>
      <p:pic>
        <p:nvPicPr>
          <p:cNvPr id="6" name="Picture 4" descr="Ab Juni gelten die neuen Gefahrensymbole - Wissen - SRF">
            <a:extLst>
              <a:ext uri="{FF2B5EF4-FFF2-40B4-BE49-F238E27FC236}">
                <a16:creationId xmlns:a16="http://schemas.microsoft.com/office/drawing/2014/main" id="{F8086242-189E-4165-958E-C6F434080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2060848"/>
            <a:ext cx="2564904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933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Attention aux produits chimiques 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Portez des gants, des lunettes de protection et, si nécessaire, un masque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/>
              <a:t>respiratoire et des vêtements à manches longues lorsque vous utilisez des produits chimiques. </a:t>
            </a:r>
          </a:p>
          <a:p>
            <a:pPr lvl="1"/>
            <a:r>
              <a:rPr lang="fr-CH" dirty="0"/>
              <a:t>Conservez toujours les produits chimiques dans leur emballage d’origine et sous clé dans une armoire de sécurité.</a:t>
            </a:r>
          </a:p>
          <a:p>
            <a:pPr lvl="1"/>
            <a:r>
              <a:rPr lang="fr-CH" dirty="0"/>
              <a:t>Placez toujours les substances dangereuses hors de portée des enfants.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975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Statistique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11233248" cy="576064"/>
          </a:xfrm>
        </p:spPr>
        <p:txBody>
          <a:bodyPr>
            <a:noAutofit/>
          </a:bodyPr>
          <a:lstStyle/>
          <a:p>
            <a:pPr lvl="0">
              <a:spcAft>
                <a:spcPts val="0"/>
              </a:spcAft>
            </a:pPr>
            <a:r>
              <a:rPr lang="fr-CH" dirty="0"/>
              <a:t>Chaque année, </a:t>
            </a:r>
            <a:r>
              <a:rPr lang="fr-CH" b="1" dirty="0"/>
              <a:t>quelque 14 000 personnes </a:t>
            </a:r>
            <a:r>
              <a:rPr lang="fr-CH" dirty="0"/>
              <a:t>se blessent en effectuant des travaux de jardinage.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1334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Une fois les travaux terminés</a:t>
            </a:r>
            <a:r>
              <a:rPr lang="de-CH" dirty="0"/>
              <a:t>...</a:t>
            </a:r>
            <a:endParaRPr lang="de-CH" dirty="0">
              <a:solidFill>
                <a:schemeClr val="accent4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Nettoyez votre équipement personnel de protection, vos appareils/outils de jardinage et les câbles. Vérifiez qu’ils ne sont pas abîmés. </a:t>
            </a:r>
          </a:p>
          <a:p>
            <a:pPr lvl="1"/>
            <a:r>
              <a:rPr lang="fr-CH" dirty="0"/>
              <a:t>N’aspergez jamais d’eau les appareils électriques.</a:t>
            </a:r>
          </a:p>
          <a:p>
            <a:pPr lvl="1"/>
            <a:r>
              <a:rPr lang="fr-CH" dirty="0"/>
              <a:t>Munissez les outils tranchants d’une protection.</a:t>
            </a:r>
          </a:p>
          <a:p>
            <a:pPr lvl="1"/>
            <a:r>
              <a:rPr lang="fr-CH" dirty="0"/>
              <a:t>Rangez vos outils sur une surface stable. Les appareils électriques quant à eux doivent être à l’abri de l’humidité. </a:t>
            </a:r>
          </a:p>
          <a:p>
            <a:pPr lvl="1"/>
            <a:r>
              <a:rPr lang="fr-CH" dirty="0"/>
              <a:t>Dirigez toujours les pointes, les dents et les lames vers le bas ou vers le mur.</a:t>
            </a:r>
          </a:p>
          <a:p>
            <a:pPr lvl="1"/>
            <a:r>
              <a:rPr lang="fr-CH" dirty="0"/>
              <a:t>Rangez vos échelles à l’abri des intempéries, surtout si elles sont en bois.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33155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Plus </a:t>
            </a:r>
            <a:r>
              <a:rPr lang="fr-CH" dirty="0"/>
              <a:t>d’informations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9577062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dirty="0"/>
              <a:t>Apprenez-en plus sur la prévention des accidents sur </a:t>
            </a:r>
            <a:r>
              <a:rPr lang="fr-CH" dirty="0">
                <a:hlinkClick r:id="rId3"/>
              </a:rPr>
              <a:t>bpa.ch</a:t>
            </a:r>
            <a:r>
              <a:rPr lang="fr-CH" dirty="0"/>
              <a:t>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8256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algn="ctr"/>
            <a:r>
              <a:rPr lang="fr-CH" dirty="0"/>
              <a:t>Vidéo «</a:t>
            </a:r>
            <a:r>
              <a:rPr lang="de-CH" b="0" i="0" u="none" strike="noStrike" dirty="0" err="1">
                <a:effectLst/>
                <a:hlinkClick r:id="rId3"/>
              </a:rPr>
              <a:t>Jardiner</a:t>
            </a:r>
            <a:r>
              <a:rPr lang="de-CH" b="0" i="0" u="none" strike="noStrike" dirty="0">
                <a:effectLst/>
                <a:hlinkClick r:id="rId3"/>
              </a:rPr>
              <a:t> </a:t>
            </a:r>
            <a:r>
              <a:rPr lang="de-CH" b="0" i="0" u="none" strike="noStrike" dirty="0" err="1">
                <a:effectLst/>
                <a:hlinkClick r:id="rId3"/>
              </a:rPr>
              <a:t>sans</a:t>
            </a:r>
            <a:r>
              <a:rPr lang="de-CH" b="0" i="0" u="none" strike="noStrike" dirty="0">
                <a:effectLst/>
                <a:hlinkClick r:id="rId3"/>
              </a:rPr>
              <a:t> </a:t>
            </a:r>
            <a:r>
              <a:rPr lang="de-CH" b="0" i="0" u="none" strike="noStrike" dirty="0" err="1">
                <a:effectLst/>
                <a:hlinkClick r:id="rId3"/>
              </a:rPr>
              <a:t>accident</a:t>
            </a:r>
            <a:r>
              <a:rPr lang="fr-CH" dirty="0"/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4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Instructions générales de sécurité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95801" y="1484784"/>
            <a:ext cx="7416824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Prévoyez </a:t>
            </a:r>
            <a:r>
              <a:rPr lang="fr-CH" b="1" dirty="0"/>
              <a:t>suffisamment</a:t>
            </a:r>
            <a:r>
              <a:rPr lang="fr-CH" dirty="0"/>
              <a:t> </a:t>
            </a:r>
            <a:r>
              <a:rPr lang="fr-CH" b="1" dirty="0"/>
              <a:t>de temps</a:t>
            </a:r>
            <a:r>
              <a:rPr lang="fr-CH" dirty="0"/>
              <a:t>. Une bonne préparation est essentielle.</a:t>
            </a:r>
          </a:p>
          <a:p>
            <a:pPr lvl="1"/>
            <a:r>
              <a:rPr lang="fr-CH" dirty="0"/>
              <a:t>Portez des chaussures robustes, fermées et à semelle profilée.</a:t>
            </a:r>
          </a:p>
          <a:p>
            <a:pPr lvl="1"/>
            <a:r>
              <a:rPr lang="fr-CH" dirty="0"/>
              <a:t>Adoptez une position stable et veillez à ne pas être trop à l’étroit.</a:t>
            </a:r>
            <a:endParaRPr lang="fr-CH" dirty="0">
              <a:solidFill>
                <a:srgbClr val="FF0000"/>
              </a:solidFill>
            </a:endParaRPr>
          </a:p>
          <a:p>
            <a:pPr lvl="1"/>
            <a:r>
              <a:rPr lang="fr-CH" dirty="0"/>
              <a:t>Portez votre </a:t>
            </a:r>
            <a:r>
              <a:rPr lang="fr-CH" b="1" dirty="0"/>
              <a:t>équipement personnel de protection</a:t>
            </a:r>
            <a:r>
              <a:rPr lang="fr-CH" dirty="0"/>
              <a:t>, en fonction des travaux effectués et des appareils utilisés (lunettes de protection, gants, protection auditive et/ou masque respiratoire).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ADF469F-A13C-4103-8D88-6E5B150D03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6" y="2479178"/>
            <a:ext cx="3816250" cy="2547346"/>
          </a:xfrm>
          <a:prstGeom prst="rect">
            <a:avLst/>
          </a:prstGeom>
          <a:noFill/>
        </p:spPr>
      </p:pic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7CA5AE46-6CF1-498C-B17C-5478139BE5E8}"/>
              </a:ext>
            </a:extLst>
          </p:cNvPr>
          <p:cNvSpPr txBox="1">
            <a:spLocks/>
          </p:cNvSpPr>
          <p:nvPr/>
        </p:nvSpPr>
        <p:spPr>
          <a:xfrm>
            <a:off x="479328" y="5979902"/>
            <a:ext cx="3384425" cy="260374"/>
          </a:xfrm>
          <a:prstGeom prst="rect">
            <a:avLst/>
          </a:prstGeom>
        </p:spPr>
        <p:txBody>
          <a:bodyPr/>
          <a:lstStyle>
            <a:lvl1pPr marL="0" indent="0" algn="l" defTabSz="914488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1489" indent="-271489" algn="l" defTabSz="914488" rtl="0" eaLnBrk="1" latinLnBrk="0" hangingPunct="1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3451" indent="-261964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6450" indent="-271463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4738" indent="-268288" algn="l" defTabSz="91448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Suisse Int'l" panose="020B0504000000000000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44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89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34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79" indent="-228622" algn="l" defTabSz="9144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Source: </a:t>
            </a:r>
            <a:r>
              <a:rPr lang="de-CH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pba.ch/</a:t>
            </a:r>
            <a:r>
              <a:rPr lang="de-CH" sz="10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produits</a:t>
            </a:r>
            <a:r>
              <a:rPr lang="de-CH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sz="1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356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Instructions générales de sécurité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Utilisez les machines et appareils conformément à l’usage prévu.</a:t>
            </a:r>
          </a:p>
          <a:p>
            <a:pPr lvl="1"/>
            <a:r>
              <a:rPr lang="fr-CH" dirty="0"/>
              <a:t>Utilisez une échelle stable pour les travaux en hauteur.</a:t>
            </a:r>
          </a:p>
          <a:p>
            <a:pPr lvl="1"/>
            <a:r>
              <a:rPr lang="fr-CH" dirty="0"/>
              <a:t>Branchez les appareils électriques sur une prise dotée d’un disjoncteur FI.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3414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Ne sous-estimez pas la hauteur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Lorsque vous travaillez en hauteur, utilisez une échelle stable répondant à la norme SN EN 131.</a:t>
            </a:r>
          </a:p>
          <a:p>
            <a:pPr lvl="1"/>
            <a:r>
              <a:rPr lang="fr-CH" dirty="0"/>
              <a:t>Utilisez toujours l’échelle appropriée en fonction des travaux à effectuer.</a:t>
            </a:r>
          </a:p>
          <a:p>
            <a:pPr lvl="1"/>
            <a:r>
              <a:rPr lang="fr-CH" dirty="0"/>
              <a:t>Portez des chaussures robustes et antidérapantes.</a:t>
            </a:r>
          </a:p>
          <a:p>
            <a:pPr lvl="1"/>
            <a:r>
              <a:rPr lang="fr-CH" dirty="0"/>
              <a:t>Posez toujours l’échelle sur une surface plane, solide et antidérapante.</a:t>
            </a:r>
          </a:p>
          <a:p>
            <a:pPr lvl="1"/>
            <a:r>
              <a:rPr lang="fr-CH" dirty="0"/>
              <a:t>Veillez à ce que les pieds de l’échelle ne puissent pas glisser (embouts antidérapants, pointes métalliques ou cales).</a:t>
            </a:r>
          </a:p>
          <a:p>
            <a:endParaRPr lang="fr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805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Ne sous-estimez pas la hauteur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Si vous utilisez une échelle simple, veillez à bien choisir le point d’appui. Fixez le haut de l’échelle avec une corde ou une sangle pour ne pas qu’elle glisse latéralement.</a:t>
            </a:r>
          </a:p>
          <a:p>
            <a:pPr lvl="1"/>
            <a:r>
              <a:rPr lang="fr-CH" dirty="0"/>
              <a:t>L’angle d’inclinaison idéal est d’environ 70</a:t>
            </a:r>
            <a:r>
              <a:rPr lang="fr-CH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°.</a:t>
            </a:r>
            <a:endParaRPr lang="fr-CH" dirty="0"/>
          </a:p>
          <a:p>
            <a:pPr lvl="1"/>
            <a:r>
              <a:rPr lang="fr-CH" dirty="0"/>
              <a:t>Si vous utilisez une échelle double, veillez à ce que le dispositif de maintien de l’écartement soit intact. N’utilisez jamais une échelle double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/>
              <a:t>pliée en tant qu’échelle simple.</a:t>
            </a:r>
          </a:p>
          <a:p>
            <a:pPr lvl="1"/>
            <a:r>
              <a:rPr lang="fr-CH" dirty="0"/>
              <a:t>Empruntez toujours une échelle le visage tourné vers celle-ci et tenez-vous aux montants.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732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Ne sous-estimez pas la hauteur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Gardez toujours les deux pieds sur les échelons et ne vous penchez pas sur le côté.</a:t>
            </a:r>
          </a:p>
          <a:p>
            <a:pPr lvl="1"/>
            <a:r>
              <a:rPr lang="fr-CH" dirty="0"/>
              <a:t>Ne montez jamais sur les trois derniers échelons pour travailler. </a:t>
            </a:r>
          </a:p>
          <a:p>
            <a:pPr lvl="1"/>
            <a:r>
              <a:rPr lang="fr-CH" dirty="0"/>
              <a:t>N’effectuez que de petites tâches du haut d’une échelle. </a:t>
            </a:r>
          </a:p>
          <a:p>
            <a:pPr lvl="1"/>
            <a:r>
              <a:rPr lang="fr-CH" dirty="0"/>
              <a:t>Contrôlez régulièrement vos échelles et effectuez un contrôle plus approfondi une fois par an. Une échelle défectueuse doit être immédiatement réparée ou remplacée.</a:t>
            </a:r>
          </a:p>
          <a:p>
            <a:pPr lvl="1"/>
            <a:r>
              <a:rPr lang="fr-CH" dirty="0"/>
              <a:t>Une échelle n’est pas toujours nécessaire. Utilisez une élagueuse sur perche pour tailler arbustes et buissons en restant à même le sol.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2141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Consignes pour les appareils à moteur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Lorsque vous utilisez une machine ou un appareil à moteur, </a:t>
            </a:r>
            <a:r>
              <a:rPr lang="fr-CH" b="1" dirty="0"/>
              <a:t>lisez</a:t>
            </a:r>
            <a:r>
              <a:rPr lang="fr-CH" dirty="0"/>
              <a:t> attentivement </a:t>
            </a:r>
            <a:r>
              <a:rPr lang="fr-CH" b="1" dirty="0"/>
              <a:t>le mode d’emploi </a:t>
            </a:r>
            <a:r>
              <a:rPr lang="fr-CH" dirty="0"/>
              <a:t>et soyez conscient des risques.</a:t>
            </a:r>
          </a:p>
          <a:p>
            <a:pPr lvl="1"/>
            <a:r>
              <a:rPr lang="fr-CH" dirty="0"/>
              <a:t>Avant d’utiliser tout appareil, vérifiez que </a:t>
            </a:r>
            <a:r>
              <a:rPr lang="fr-CH" b="1" dirty="0"/>
              <a:t>les câbles et les prises sont intacts, </a:t>
            </a:r>
            <a:r>
              <a:rPr lang="fr-CH" dirty="0"/>
              <a:t>que vous disposez de </a:t>
            </a:r>
            <a:r>
              <a:rPr lang="fr-CH" b="1" dirty="0"/>
              <a:t>tous les accessoires nécessaires </a:t>
            </a:r>
            <a:r>
              <a:rPr lang="fr-CH" dirty="0"/>
              <a:t>et que les outils </a:t>
            </a:r>
            <a:r>
              <a:rPr lang="fr-CH" b="1" dirty="0"/>
              <a:t>sont propres et bien affûtés.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26966" r="3931" b="19879"/>
          <a:stretch/>
        </p:blipFill>
        <p:spPr>
          <a:xfrm>
            <a:off x="3575720" y="3501008"/>
            <a:ext cx="4680520" cy="275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957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-fr.potx" id="{092ECCA2-D4B9-491B-B3D2-77CEBDAAE832}" vid="{6F006824-F697-4289-B6E5-5A3BCAF5D25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2" ma:contentTypeDescription="Ein neues Dokument erstellen." ma:contentTypeScope="" ma:versionID="3053e9fe48de0d961c223dfdbfc98bad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a82a53510359ec20e9a7e4ee1a26aa58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75F7FC-73BE-4000-A81D-18E6DB5E3193}">
  <ds:schemaRefs>
    <ds:schemaRef ds:uri="bb4941f2-48be-4bb0-a3d9-a0ff0057a962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C9E2230-3C46-455D-A735-DC413FD7F576}"/>
</file>

<file path=customXml/itemProps3.xml><?xml version="1.0" encoding="utf-8"?>
<ds:datastoreItem xmlns:ds="http://schemas.openxmlformats.org/officeDocument/2006/customXml" ds:itemID="{78578576-3801-4249-8CB7-98A6F7AA0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Praesentation_BPA_fr</Template>
  <TotalTime>0</TotalTime>
  <Words>1359</Words>
  <Application>Microsoft Office PowerPoint</Application>
  <PresentationFormat>Breitbild</PresentationFormat>
  <Paragraphs>140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Malgun Gothic</vt:lpstr>
      <vt:lpstr>Arial</vt:lpstr>
      <vt:lpstr>BFU Suisse</vt:lpstr>
      <vt:lpstr>BFU Suisse </vt:lpstr>
      <vt:lpstr>BFU Suisse Medium</vt:lpstr>
      <vt:lpstr>Suisse Int'l</vt:lpstr>
      <vt:lpstr>Design bfu</vt:lpstr>
      <vt:lpstr>Au jardin, ne fermez pas les yeux devant le danger.</vt:lpstr>
      <vt:lpstr>Statistique</vt:lpstr>
      <vt:lpstr>PowerPoint-Präsentation</vt:lpstr>
      <vt:lpstr>Instructions générales de sécurité</vt:lpstr>
      <vt:lpstr>Instructions générales de sécurité</vt:lpstr>
      <vt:lpstr>Ne sous-estimez pas la hauteur</vt:lpstr>
      <vt:lpstr>Ne sous-estimez pas la hauteur</vt:lpstr>
      <vt:lpstr>Ne sous-estimez pas la hauteur</vt:lpstr>
      <vt:lpstr>Consignes pour les appareils à moteur</vt:lpstr>
      <vt:lpstr>Consignes pour les appareils à moteur</vt:lpstr>
      <vt:lpstr>Consignes spécifiques aux appareils électriques</vt:lpstr>
      <vt:lpstr>Consignes spécifiques aux appareils électriques</vt:lpstr>
      <vt:lpstr>Consignes spécifiques aux moteurs à combustion</vt:lpstr>
      <vt:lpstr>Tondeuse à gazon</vt:lpstr>
      <vt:lpstr>Débroussailleuse</vt:lpstr>
      <vt:lpstr>Taille-haie</vt:lpstr>
      <vt:lpstr>Broyeur</vt:lpstr>
      <vt:lpstr>Attention aux produits chimiques </vt:lpstr>
      <vt:lpstr>Attention aux produits chimiques </vt:lpstr>
      <vt:lpstr>Une fois les travaux terminés...</vt:lpstr>
      <vt:lpstr>Plus d’informations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que votre main verte ne vire pas au bleu.</dc:title>
  <dc:creator>Baeriswyl Michelle</dc:creator>
  <cp:lastModifiedBy>Baeriswyl Michelle</cp:lastModifiedBy>
  <cp:revision>8</cp:revision>
  <cp:lastPrinted>2019-03-22T15:02:17Z</cp:lastPrinted>
  <dcterms:created xsi:type="dcterms:W3CDTF">2019-08-05T07:14:58Z</dcterms:created>
  <dcterms:modified xsi:type="dcterms:W3CDTF">2022-04-28T06:57:06Z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Order">
    <vt:r8>266100</vt:r8>
  </property>
</Properties>
</file>