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1"/>
  </p:notesMasterIdLst>
  <p:handoutMasterIdLst>
    <p:handoutMasterId r:id="rId32"/>
  </p:handoutMasterIdLst>
  <p:sldIdLst>
    <p:sldId id="262" r:id="rId5"/>
    <p:sldId id="321" r:id="rId6"/>
    <p:sldId id="293" r:id="rId7"/>
    <p:sldId id="309" r:id="rId8"/>
    <p:sldId id="323" r:id="rId9"/>
    <p:sldId id="315" r:id="rId10"/>
    <p:sldId id="311" r:id="rId11"/>
    <p:sldId id="316" r:id="rId12"/>
    <p:sldId id="324" r:id="rId13"/>
    <p:sldId id="310" r:id="rId14"/>
    <p:sldId id="322" r:id="rId15"/>
    <p:sldId id="325" r:id="rId16"/>
    <p:sldId id="298" r:id="rId17"/>
    <p:sldId id="317" r:id="rId18"/>
    <p:sldId id="296" r:id="rId19"/>
    <p:sldId id="326" r:id="rId20"/>
    <p:sldId id="318" r:id="rId21"/>
    <p:sldId id="304" r:id="rId22"/>
    <p:sldId id="319" r:id="rId23"/>
    <p:sldId id="320" r:id="rId24"/>
    <p:sldId id="306" r:id="rId25"/>
    <p:sldId id="291" r:id="rId26"/>
    <p:sldId id="286" r:id="rId27"/>
    <p:sldId id="301" r:id="rId28"/>
    <p:sldId id="302" r:id="rId29"/>
    <p:sldId id="303" r:id="rId30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9279C0-3ECE-76D0-26DD-5971BA167C39}" name="Baeriswyl Michelle" initials="MB" userId="S::m.baeriswyl@bfu.ch::7dbe6026-e9b7-4e33-982d-84db899c07a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ämer Andrea" initials="KA" lastIdx="2" clrIdx="0">
    <p:extLst>
      <p:ext uri="{19B8F6BF-5375-455C-9EA6-DF929625EA0E}">
        <p15:presenceInfo xmlns:p15="http://schemas.microsoft.com/office/powerpoint/2012/main" userId="S-1-5-21-1475044384-693701708-1244863647-20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8E"/>
    <a:srgbClr val="286078"/>
    <a:srgbClr val="6EB2D0"/>
    <a:srgbClr val="52A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1F0489-3454-4C43-A4AB-E0297E494EF0}" v="33" dt="2024-07-11T09:37:47.13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77768" autoAdjust="0"/>
  </p:normalViewPr>
  <p:slideViewPr>
    <p:cSldViewPr showGuides="1">
      <p:cViewPr varScale="1">
        <p:scale>
          <a:sx n="115" d="100"/>
          <a:sy n="115" d="100"/>
        </p:scale>
        <p:origin x="85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346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458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b="0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9649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4258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332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5892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57331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8123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13904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042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altLang="de-DE" baseline="0" dirty="0">
              <a:latin typeface="Arial" pitchFamily="34" charset="0"/>
              <a:ea typeface="ヒラギノ角ゴ Pro W3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471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1856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73074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52495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7307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9363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7446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1341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258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8031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26540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4372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622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mdio1uXTQ&amp;feature=emb_titl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tedCC8Tp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Meistern Sie die </a:t>
            </a:r>
            <a:r>
              <a:rPr lang="de-CH"/>
              <a:t>Piste unfallfrei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err="1"/>
              <a:t>SafetyKit</a:t>
            </a:r>
            <a:r>
              <a:rPr lang="de-CH" dirty="0"/>
              <a:t> Skifahren/Snowboarden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848E"/>
                </a:solidFill>
              </a:rPr>
              <a:t>Sich schützen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de-DE" dirty="0"/>
              <a:t>Helm tragen</a:t>
            </a:r>
            <a:endParaRPr lang="de-CH" dirty="0"/>
          </a:p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103EF8-A8CB-B329-222B-E6ABE6E2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5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Ski-/Snowboardhelm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064895" cy="4692179"/>
          </a:xfrm>
        </p:spPr>
        <p:txBody>
          <a:bodyPr>
            <a:noAutofit/>
          </a:bodyPr>
          <a:lstStyle/>
          <a:p>
            <a:pPr lvl="1">
              <a:tabLst>
                <a:tab pos="714375" algn="l"/>
              </a:tabLst>
            </a:pPr>
            <a:r>
              <a:rPr lang="de-CH" dirty="0"/>
              <a:t>Helm beim Kauf anprobieren, er darf weder drücken noch wackeln.</a:t>
            </a:r>
          </a:p>
          <a:p>
            <a:pPr lvl="1"/>
            <a:r>
              <a:rPr lang="de-CH" dirty="0"/>
              <a:t>Der Helm muss auch mit Brille (</a:t>
            </a:r>
            <a:r>
              <a:rPr lang="de-CH" dirty="0" err="1"/>
              <a:t>Goggle</a:t>
            </a:r>
            <a:r>
              <a:rPr lang="de-CH" dirty="0"/>
              <a:t>) gut sitzen, nicht drücken oder wackeln.</a:t>
            </a:r>
          </a:p>
          <a:p>
            <a:pPr lvl="1"/>
            <a:r>
              <a:rPr lang="de-CH" dirty="0"/>
              <a:t>Bänder einstellen – zwischen Kinn und Band ist ein Fingerbreit Platz.</a:t>
            </a:r>
          </a:p>
          <a:p>
            <a:pPr lvl="1"/>
            <a:endParaRPr lang="de-CH" dirty="0"/>
          </a:p>
          <a:p>
            <a:pPr marL="0" lvl="1" indent="0">
              <a:buNone/>
              <a:tabLst>
                <a:tab pos="538163" algn="l"/>
              </a:tabLst>
            </a:pPr>
            <a:r>
              <a:rPr lang="de-CH" dirty="0">
                <a:sym typeface="Symbol" panose="05050102010706020507" pitchFamily="18" charset="2"/>
              </a:rPr>
              <a:t> 	Helme mit Rotationsdämpfungssystem, z. B. MIPS 	oder </a:t>
            </a:r>
            <a:r>
              <a:rPr lang="de-CH" dirty="0" err="1">
                <a:sym typeface="Symbol" panose="05050102010706020507" pitchFamily="18" charset="2"/>
              </a:rPr>
              <a:t>WaveCel</a:t>
            </a:r>
            <a:r>
              <a:rPr lang="de-CH" dirty="0">
                <a:sym typeface="Symbol" panose="05050102010706020507" pitchFamily="18" charset="2"/>
              </a:rPr>
              <a:t>, schützen noch besser.</a:t>
            </a:r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67" y="1748594"/>
            <a:ext cx="3054085" cy="458112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449DEC6-1C16-8597-59D0-9CF0840AC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7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848E"/>
                </a:solidFill>
              </a:rPr>
              <a:t>Sich schützen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de-DE" dirty="0"/>
              <a:t>Helm tragen</a:t>
            </a:r>
            <a:endParaRPr lang="de-CH" dirty="0"/>
          </a:p>
          <a:p>
            <a:pPr lvl="1"/>
            <a:r>
              <a:rPr lang="de-DE" dirty="0"/>
              <a:t>Körper schützen</a:t>
            </a:r>
          </a:p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103EF8-A8CB-B329-222B-E6ABE6E2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Körperschutz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369151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Handgelenkschutz für Snowboardeinsteigerinnen und -einsteiger</a:t>
            </a:r>
          </a:p>
          <a:p>
            <a:pPr lvl="1"/>
            <a:r>
              <a:rPr lang="de-CH" dirty="0"/>
              <a:t>Rückenprotektor, vor allem beim Fahren in Snowparks</a:t>
            </a:r>
          </a:p>
          <a:p>
            <a:pPr lvl="1"/>
            <a:r>
              <a:rPr lang="de-CH" dirty="0"/>
              <a:t>Kontaktlinsen oder korrigierte Brille</a:t>
            </a:r>
          </a:p>
          <a:p>
            <a:pPr lvl="1"/>
            <a:r>
              <a:rPr lang="de-CH" dirty="0"/>
              <a:t>Schneebrille mit UV-Schutz</a:t>
            </a:r>
          </a:p>
          <a:p>
            <a:pPr lvl="1"/>
            <a:r>
              <a:rPr lang="de-CH" dirty="0"/>
              <a:t>Funktionelle Kleidung</a:t>
            </a:r>
          </a:p>
          <a:p>
            <a:r>
              <a:rPr lang="de-CH" sz="1800" dirty="0"/>
              <a:t> 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3FE8E5D-7626-78CB-0330-822D9913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76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00848E"/>
                </a:solidFill>
              </a:rPr>
              <a:t>Sich schützen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de-DE" dirty="0"/>
              <a:t>Helm tragen</a:t>
            </a:r>
            <a:endParaRPr lang="de-CH" dirty="0"/>
          </a:p>
          <a:p>
            <a:pPr lvl="1"/>
            <a:r>
              <a:rPr lang="de-DE" dirty="0"/>
              <a:t>Körper schützen</a:t>
            </a:r>
          </a:p>
          <a:p>
            <a:pPr lvl="1"/>
            <a:r>
              <a:rPr lang="de-DE" dirty="0"/>
              <a:t>Ski und Snowboard kontrollieren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B1DAEB-5AAC-99B1-0EE4-FF045A302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6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Ski und Snowboard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de-CH" dirty="0"/>
              <a:t>Bretter pflegen – Kanten schleifen und Belag wachsen.</a:t>
            </a:r>
          </a:p>
          <a:p>
            <a:pPr lvl="1"/>
            <a:r>
              <a:rPr lang="de-CH" dirty="0"/>
              <a:t>Defekte Teile ersetzen.</a:t>
            </a:r>
          </a:p>
          <a:p>
            <a:pPr lvl="1"/>
            <a:r>
              <a:rPr lang="de-CH" dirty="0"/>
              <a:t>Snowboarderinnen und Snowboarder: Bindung passend einstellen und lose Schrauben nachziehen</a:t>
            </a:r>
          </a:p>
          <a:p>
            <a:pPr lvl="1"/>
            <a:r>
              <a:rPr lang="de-CH" dirty="0"/>
              <a:t>Skifahrerinnen und Skifahrer: Skibindung jährlich in einem Fachgeschäft einstellen und auf einem Bindungsprüfgerät kontrollieren lassen</a:t>
            </a:r>
          </a:p>
          <a:p>
            <a:pPr marL="0" lvl="1" indent="0">
              <a:buNone/>
            </a:pPr>
            <a:endParaRPr lang="de-CH" sz="1400" dirty="0"/>
          </a:p>
          <a:p>
            <a:pPr lvl="1"/>
            <a:endParaRPr lang="de-CH" sz="1400" dirty="0"/>
          </a:p>
          <a:p>
            <a:pPr marL="0" lvl="1" indent="0">
              <a:buNone/>
            </a:pPr>
            <a:endParaRPr lang="de-CH" sz="1400" dirty="0"/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1DF0F-A8D4-2D3D-0994-83B34B18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226" y="4322837"/>
            <a:ext cx="1849548" cy="1856298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F1DE08C-79E4-901B-03EF-CE15C6AA9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88640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218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de-DE" b="1" dirty="0"/>
              <a:t>Grenzen kennen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41012A-B868-A78D-277A-B28AF005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2636912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8216A28-0DF5-1CE2-1A40-E1F64AA43477}"/>
              </a:ext>
            </a:extLst>
          </p:cNvPr>
          <p:cNvSpPr txBox="1">
            <a:spLocks/>
          </p:cNvSpPr>
          <p:nvPr/>
        </p:nvSpPr>
        <p:spPr>
          <a:xfrm>
            <a:off x="2851930" y="3032956"/>
            <a:ext cx="8856985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Sich schützen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101D9B8-5C45-8545-C800-04CE33879F5D}"/>
              </a:ext>
            </a:extLst>
          </p:cNvPr>
          <p:cNvGrpSpPr/>
          <p:nvPr/>
        </p:nvGrpSpPr>
        <p:grpSpPr>
          <a:xfrm>
            <a:off x="701451" y="4293096"/>
            <a:ext cx="11007464" cy="1428058"/>
            <a:chOff x="701451" y="4293096"/>
            <a:chExt cx="11007464" cy="1428058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084991D-1171-96B4-B158-2588917CF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51" y="4293096"/>
              <a:ext cx="1428058" cy="1428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E6ECCD21-41FE-534B-871A-E55E294C5725}"/>
                </a:ext>
              </a:extLst>
            </p:cNvPr>
            <p:cNvSpPr txBox="1">
              <a:spLocks/>
            </p:cNvSpPr>
            <p:nvPr/>
          </p:nvSpPr>
          <p:spPr>
            <a:xfrm>
              <a:off x="2851930" y="4683089"/>
              <a:ext cx="8856985" cy="64807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489" indent="-271489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3451" indent="-261964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6450" indent="-271463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68288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4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8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33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7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/>
                <a:t>Übersicht verschaffen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2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rgbClr val="286078"/>
                </a:solidFill>
              </a:rPr>
              <a:t>Übersicht verschaffen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de-DE" dirty="0"/>
              <a:t>Den anderen genügend Raum lassen (FIS-Regeln 1, 3, 4, 5)</a:t>
            </a:r>
            <a:endParaRPr lang="de-CH" dirty="0"/>
          </a:p>
          <a:p>
            <a:pPr lvl="1"/>
            <a:r>
              <a:rPr lang="de-DE" dirty="0"/>
              <a:t>An übersichtlichen Stellen anhalten</a:t>
            </a:r>
          </a:p>
          <a:p>
            <a:pPr lvl="1"/>
            <a:r>
              <a:rPr lang="de-DE" dirty="0"/>
              <a:t>Markierungen und Signale beachten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6BD0E9-2278-4979-9222-AA935E79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78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Den Regeln auf der Spur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712908"/>
            <a:ext cx="11233248" cy="1428059"/>
          </a:xfrm>
        </p:spPr>
        <p:txBody>
          <a:bodyPr>
            <a:noAutofit/>
          </a:bodyPr>
          <a:lstStyle/>
          <a:p>
            <a:r>
              <a:rPr lang="de-CH" dirty="0"/>
              <a:t>Auf der Piste und im Snowpark gelten die Verhaltensregeln des internationalen Skiverbandes (FIS) und die Richtlinien der Schweizerischen Kommission für Unfallverhütung auf Schneesportanlagen (SKUS).  </a:t>
            </a:r>
          </a:p>
          <a:p>
            <a:pPr marL="627063" lvl="1" indent="-627063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2B93C3-16FE-4982-ABCB-492394F53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2651468"/>
            <a:ext cx="2757830" cy="39120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B816798-349A-EE2A-A460-DE3D81DA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FIS-Regeln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pic>
        <p:nvPicPr>
          <p:cNvPr id="8" name="Grafik 7" descr="Ein Bild, das Kleidung, Schuhwerk, Skifahren, Person enthält.&#10;&#10;Automatisch generierte Beschreibung">
            <a:extLst>
              <a:ext uri="{FF2B5EF4-FFF2-40B4-BE49-F238E27FC236}">
                <a16:creationId xmlns:a16="http://schemas.microsoft.com/office/drawing/2014/main" id="{DF8D9DF6-4C0A-3FB9-487B-11B5B40B2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1156377"/>
            <a:ext cx="2448272" cy="244827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C01B61A-0E32-C4F3-9C52-CCB432C3D057}"/>
              </a:ext>
            </a:extLst>
          </p:cNvPr>
          <p:cNvSpPr txBox="1"/>
          <p:nvPr/>
        </p:nvSpPr>
        <p:spPr>
          <a:xfrm>
            <a:off x="3229617" y="1052736"/>
            <a:ext cx="244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1.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de-CH" dirty="0"/>
              <a:t>Niemanden gefährden oder schädigen</a:t>
            </a:r>
          </a:p>
        </p:txBody>
      </p:sp>
      <p:pic>
        <p:nvPicPr>
          <p:cNvPr id="12" name="Grafik 11" descr="Ein Bild, das Skifahren, Schuhwerk, Kleidung, Person enthält.&#10;&#10;Automatisch generierte Beschreibung">
            <a:extLst>
              <a:ext uri="{FF2B5EF4-FFF2-40B4-BE49-F238E27FC236}">
                <a16:creationId xmlns:a16="http://schemas.microsoft.com/office/drawing/2014/main" id="{451B9844-D3F4-F158-179D-E1841B7C9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867" y="1156377"/>
            <a:ext cx="2416389" cy="2416389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0CF287E-736E-446E-F112-23667A99EAF7}"/>
              </a:ext>
            </a:extLst>
          </p:cNvPr>
          <p:cNvSpPr txBox="1"/>
          <p:nvPr/>
        </p:nvSpPr>
        <p:spPr>
          <a:xfrm>
            <a:off x="8657319" y="1156377"/>
            <a:ext cx="24462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2.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de-CH" dirty="0"/>
              <a:t>Auf Sicht fahren; Fahrweise und Geschwindigkeit dem Können und den Verhältnissen anpassen</a:t>
            </a:r>
          </a:p>
        </p:txBody>
      </p:sp>
      <p:pic>
        <p:nvPicPr>
          <p:cNvPr id="6" name="Grafik 5" descr="Ein Bild, das Schuhwerk, Kleidung, Person, Snowboardfahren enthält.&#10;&#10;Automatisch generierte Beschreibung">
            <a:extLst>
              <a:ext uri="{FF2B5EF4-FFF2-40B4-BE49-F238E27FC236}">
                <a16:creationId xmlns:a16="http://schemas.microsoft.com/office/drawing/2014/main" id="{1DC5DD39-494B-2FD7-413E-84F9F7CBF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3789040"/>
            <a:ext cx="2448272" cy="2448272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DB0BBA3-637D-EA03-3A9E-8FC0FAC1E9C7}"/>
              </a:ext>
            </a:extLst>
          </p:cNvPr>
          <p:cNvSpPr txBox="1"/>
          <p:nvPr/>
        </p:nvSpPr>
        <p:spPr>
          <a:xfrm>
            <a:off x="3229617" y="3717866"/>
            <a:ext cx="24482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3.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de-CH" dirty="0"/>
              <a:t>Fahrspur der vorderen </a:t>
            </a:r>
            <a:r>
              <a:rPr lang="de-CH" dirty="0" err="1"/>
              <a:t>Skifah-rerinnen</a:t>
            </a:r>
            <a:r>
              <a:rPr lang="de-CH" dirty="0"/>
              <a:t> und Snowboarder respektieren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EA1B19-44A2-B735-F5EB-80D8EE7D8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3747" y="3789040"/>
            <a:ext cx="2416389" cy="2404965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987DCAE-F474-EF87-86A9-CFE33BB89706}"/>
              </a:ext>
            </a:extLst>
          </p:cNvPr>
          <p:cNvSpPr txBox="1"/>
          <p:nvPr/>
        </p:nvSpPr>
        <p:spPr>
          <a:xfrm>
            <a:off x="8705994" y="3717866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4. 	</a:t>
            </a:r>
          </a:p>
          <a:p>
            <a:pPr marL="0" lvl="1">
              <a:buFont typeface="Suisse Int'l" panose="020B0504000000000000" pitchFamily="34" charset="0"/>
              <a:buNone/>
            </a:pPr>
            <a:r>
              <a:rPr lang="de-CH" dirty="0"/>
              <a:t>Überholen mit genügend Abstand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ED1913D-E784-E68A-7F28-68C68A115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8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Verletzte nach Sportart – Schweizer Wohnbevölkerung (Ø 2017–2021)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9CDEBC4-0D39-C839-2564-9EC0FE364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51134"/>
              </p:ext>
            </p:extLst>
          </p:nvPr>
        </p:nvGraphicFramePr>
        <p:xfrm>
          <a:off x="507952" y="1234799"/>
          <a:ext cx="8468368" cy="4663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21219">
                  <a:extLst>
                    <a:ext uri="{9D8B030D-6E8A-4147-A177-3AD203B41FA5}">
                      <a16:colId xmlns:a16="http://schemas.microsoft.com/office/drawing/2014/main" val="2372305496"/>
                    </a:ext>
                  </a:extLst>
                </a:gridCol>
                <a:gridCol w="4247149">
                  <a:extLst>
                    <a:ext uri="{9D8B030D-6E8A-4147-A177-3AD203B41FA5}">
                      <a16:colId xmlns:a16="http://schemas.microsoft.com/office/drawing/2014/main" val="1495738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Sportartengruppe/Sportart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Verletzte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9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Ballspiele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120 000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8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/>
                        <a:t>Wintersport</a:t>
                      </a:r>
                      <a:endParaRPr lang="de-CH" sz="2000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1" dirty="0"/>
                        <a:t>89 000</a:t>
                      </a:r>
                      <a:endParaRPr lang="de-CH" sz="2000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846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536575" algn="l"/>
                        </a:tabLst>
                      </a:pPr>
                      <a:r>
                        <a:rPr lang="de-DE" sz="2000" dirty="0">
                          <a:solidFill>
                            <a:schemeClr val="accent4"/>
                          </a:solidFill>
                        </a:rPr>
                        <a:t>	davon Skifahren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>
                          <a:solidFill>
                            <a:schemeClr val="accent4"/>
                          </a:solidFill>
                        </a:rPr>
                        <a:t>52 000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00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536575" algn="l"/>
                        </a:tabLst>
                      </a:pPr>
                      <a:r>
                        <a:rPr lang="de-DE" sz="2000" dirty="0">
                          <a:solidFill>
                            <a:schemeClr val="accent4"/>
                          </a:solidFill>
                        </a:rPr>
                        <a:t>	davon Snowboardfahren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>
                          <a:solidFill>
                            <a:schemeClr val="accent4"/>
                          </a:solidFill>
                        </a:rPr>
                        <a:t>9 000</a:t>
                      </a:r>
                      <a:endParaRPr lang="de-CH" sz="2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786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Rad- und Rollsport (ohne </a:t>
                      </a:r>
                      <a:r>
                        <a:rPr lang="de-DE" sz="2000" dirty="0" err="1"/>
                        <a:t>Strassenverkehr</a:t>
                      </a:r>
                      <a:r>
                        <a:rPr lang="de-DE" sz="2000" dirty="0"/>
                        <a:t>)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42 000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1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Turnen, Leichtathletik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40 000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30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Bergsport, Wandern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44 000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511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Wassersport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/>
                        <a:t>19 000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97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/>
                        <a:t>Andere Sportarten</a:t>
                      </a:r>
                      <a:endParaRPr lang="de-CH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/>
                        <a:t>72 </a:t>
                      </a:r>
                      <a:r>
                        <a:rPr lang="de-DE" sz="2000" dirty="0"/>
                        <a:t>000</a:t>
                      </a:r>
                      <a:endParaRPr lang="de-CH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54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de-CH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b="1" dirty="0">
                          <a:solidFill>
                            <a:schemeClr val="bg1"/>
                          </a:solidFill>
                        </a:rPr>
                        <a:t>427 000</a:t>
                      </a:r>
                      <a:endParaRPr lang="de-CH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1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265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FIS-Regeln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C37787B-2C8B-03F4-E377-B33389BCB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31" y="1146176"/>
            <a:ext cx="2486224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5D4DA86-8BE7-0616-3109-C2621F813FD6}"/>
              </a:ext>
            </a:extLst>
          </p:cNvPr>
          <p:cNvSpPr txBox="1"/>
          <p:nvPr/>
        </p:nvSpPr>
        <p:spPr>
          <a:xfrm>
            <a:off x="3146441" y="1097417"/>
            <a:ext cx="2448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5. 	</a:t>
            </a:r>
          </a:p>
          <a:p>
            <a:pPr marL="0" lvl="1">
              <a:buNone/>
            </a:pPr>
            <a:r>
              <a:rPr lang="de-CH" dirty="0"/>
              <a:t>Vor dem Anfahren und vor Schwüngen hangaufwärts Blick nach oben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738824-F0A2-C98D-AD38-8D229ED26E23}"/>
              </a:ext>
            </a:extLst>
          </p:cNvPr>
          <p:cNvSpPr txBox="1"/>
          <p:nvPr/>
        </p:nvSpPr>
        <p:spPr>
          <a:xfrm>
            <a:off x="8596577" y="1116655"/>
            <a:ext cx="24482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6. 	</a:t>
            </a:r>
          </a:p>
          <a:p>
            <a:pPr marL="0" lvl="1">
              <a:buNone/>
            </a:pPr>
            <a:r>
              <a:rPr lang="de-CH" dirty="0"/>
              <a:t>Anhalten nur am Pistenrand oder an übersichtlichen Stellen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ACC2F4-B857-41FB-0D3D-FA7E5BBEDC4F}"/>
              </a:ext>
            </a:extLst>
          </p:cNvPr>
          <p:cNvSpPr txBox="1"/>
          <p:nvPr/>
        </p:nvSpPr>
        <p:spPr>
          <a:xfrm>
            <a:off x="3161421" y="3854829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7. 	</a:t>
            </a:r>
          </a:p>
          <a:p>
            <a:pPr marL="0" lvl="1">
              <a:buNone/>
            </a:pPr>
            <a:r>
              <a:rPr lang="de-CH" dirty="0"/>
              <a:t>Auf- oder Abstieg nur am Pistenrand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BBCEB12-65D2-EE2B-4218-A2F56E6A9AD8}"/>
              </a:ext>
            </a:extLst>
          </p:cNvPr>
          <p:cNvSpPr txBox="1"/>
          <p:nvPr/>
        </p:nvSpPr>
        <p:spPr>
          <a:xfrm>
            <a:off x="8630115" y="3854829"/>
            <a:ext cx="24482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8. 	</a:t>
            </a:r>
          </a:p>
          <a:p>
            <a:pPr marL="0" lvl="1">
              <a:buNone/>
            </a:pPr>
            <a:r>
              <a:rPr lang="de-CH" dirty="0"/>
              <a:t>Markierungen und Signale beachten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9D9199-BE9F-3EE8-404E-88DA6974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E3AAB6F-F97B-F0BA-9CDE-AE58A12EC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420" y="1146176"/>
            <a:ext cx="2451041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FCC6B02-43E3-2BB9-3CF1-3E4981E0D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57" y="3765329"/>
            <a:ext cx="2486223" cy="2508697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8254676-F7A8-DB2C-54E2-05716152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095" y="3789040"/>
            <a:ext cx="2451041" cy="2433658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46691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FIS-Regeln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79377" y="2924944"/>
            <a:ext cx="11017223" cy="2468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1" indent="-627063">
              <a:buFont typeface="Suisse Int'l" panose="020B0504000000000000" pitchFamily="34" charset="0"/>
              <a:buNone/>
            </a:pPr>
            <a:endParaRPr lang="de-CH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5D4DA86-8BE7-0616-3109-C2621F813FD6}"/>
              </a:ext>
            </a:extLst>
          </p:cNvPr>
          <p:cNvSpPr txBox="1"/>
          <p:nvPr/>
        </p:nvSpPr>
        <p:spPr>
          <a:xfrm>
            <a:off x="3034786" y="1073517"/>
            <a:ext cx="244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9. 	</a:t>
            </a:r>
          </a:p>
          <a:p>
            <a:pPr marL="0" lvl="1">
              <a:buNone/>
            </a:pPr>
            <a:r>
              <a:rPr lang="de-CH" dirty="0"/>
              <a:t>Hilfe leisten, Rettungsdienst alarmieren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738824-F0A2-C98D-AD38-8D229ED26E23}"/>
              </a:ext>
            </a:extLst>
          </p:cNvPr>
          <p:cNvSpPr txBox="1"/>
          <p:nvPr/>
        </p:nvSpPr>
        <p:spPr>
          <a:xfrm>
            <a:off x="8472264" y="1151169"/>
            <a:ext cx="2448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627063">
              <a:buFont typeface="Suisse Int'l" panose="020B0504000000000000" pitchFamily="34" charset="0"/>
              <a:buNone/>
            </a:pPr>
            <a:r>
              <a:rPr lang="de-CH" dirty="0"/>
              <a:t>10. 	</a:t>
            </a:r>
          </a:p>
          <a:p>
            <a:pPr marL="0" lvl="1">
              <a:buNone/>
            </a:pPr>
            <a:r>
              <a:rPr lang="de-CH" dirty="0"/>
              <a:t>Unfallbeteiligte </a:t>
            </a:r>
            <a:br>
              <a:rPr lang="de-CH" dirty="0"/>
            </a:br>
            <a:r>
              <a:rPr lang="de-CH" dirty="0"/>
              <a:t>und Zeugen: Personalien angeben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1FB6B1-B201-9311-624B-CF54B08D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95B4B0-E0C4-43E5-240F-9AE7A686C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41" r="5833"/>
          <a:stretch/>
        </p:blipFill>
        <p:spPr>
          <a:xfrm>
            <a:off x="5949930" y="1146176"/>
            <a:ext cx="2439767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59BB60-FCCE-F3FF-9364-381FEACCC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2" y="1156377"/>
            <a:ext cx="2439767" cy="246867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9175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SKUS-Regeln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793183"/>
            <a:ext cx="11017223" cy="4383779"/>
          </a:xfrm>
        </p:spPr>
        <p:txBody>
          <a:bodyPr>
            <a:noAutofit/>
          </a:bodyPr>
          <a:lstStyle/>
          <a:p>
            <a:pPr marL="627063" lvl="0" indent="-627063"/>
            <a:r>
              <a:rPr lang="de-CH" dirty="0"/>
              <a:t>1. 	Das Snowboard immer mit der Bindungsseite nach unten in den Schnee legen</a:t>
            </a:r>
          </a:p>
          <a:p>
            <a:pPr marL="627063" lvl="0" indent="-627063"/>
            <a:r>
              <a:rPr lang="de-CH" dirty="0"/>
              <a:t>2. 	An Skiliften und auf Sesselbahnen das hintere Bein aus der Bindung lösen</a:t>
            </a:r>
          </a:p>
          <a:p>
            <a:pPr lvl="4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22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D6FEBE-6B17-E96D-F783-68FEB488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185" y="194691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34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dirty="0">
                <a:hlinkClick r:id="rId3"/>
              </a:rPr>
              <a:t>Sicher die Piste hinunter</a:t>
            </a:r>
            <a:r>
              <a:rPr lang="de-CH" dirty="0"/>
              <a:t>.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88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Freeriden: Die fünf wichtigsten Tipps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568950" cy="4692179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Fürs Tiefschneefahren gesicherte, gelb markierte Abfahrten nutzen</a:t>
            </a:r>
          </a:p>
          <a:p>
            <a:pPr lvl="1"/>
            <a:r>
              <a:rPr lang="de-DE" dirty="0"/>
              <a:t>Wer die gesicherten Abfahrten verlassen will: einen Lawinenkurs besuchen und/oder ...</a:t>
            </a:r>
          </a:p>
          <a:p>
            <a:pPr lvl="1"/>
            <a:r>
              <a:rPr lang="de-DE" dirty="0"/>
              <a:t>... sich einer lawinenkundigen Leitung </a:t>
            </a:r>
            <a:r>
              <a:rPr lang="de-DE" dirty="0" err="1"/>
              <a:t>anschliessen</a:t>
            </a:r>
            <a:endParaRPr lang="de-DE" dirty="0"/>
          </a:p>
          <a:p>
            <a:pPr lvl="1"/>
            <a:r>
              <a:rPr lang="de-DE" dirty="0"/>
              <a:t>Sich über aktuelle Verhältnisse informieren</a:t>
            </a:r>
          </a:p>
          <a:p>
            <a:pPr lvl="1"/>
            <a:r>
              <a:rPr lang="de-DE" dirty="0"/>
              <a:t>Handy und Notfallausrüstung einpacken: Lawinenverschütteten-Suchgerät (LVS), Sonde, Schaufel</a:t>
            </a:r>
          </a:p>
          <a:p>
            <a:pPr lvl="1"/>
            <a:r>
              <a:rPr lang="de-CH" dirty="0"/>
              <a:t>Ein Lawinen-Airbag Rucksack ist empfohlen. </a:t>
            </a:r>
            <a:br>
              <a:rPr lang="de-DE" dirty="0"/>
            </a:b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484784"/>
            <a:ext cx="2968444" cy="43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5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de-CH" dirty="0">
                <a:solidFill>
                  <a:prstClr val="black"/>
                </a:solidFill>
              </a:rPr>
              <a:t>Video «</a:t>
            </a:r>
            <a:r>
              <a:rPr lang="de-CH" dirty="0">
                <a:hlinkClick r:id="rId3"/>
              </a:rPr>
              <a:t>Mehr Sicherheit abseits der Piste</a:t>
            </a:r>
            <a:r>
              <a:rPr lang="de-CH" dirty="0">
                <a:solidFill>
                  <a:prstClr val="black"/>
                </a:solidFill>
              </a:rPr>
              <a:t>»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25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251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Unfallverhütungstipps: bfu.ch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CFD285-69E4-4CAF-9549-D83145ED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6FCEEDA-C516-4769-8B81-5B46768FBB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CH" dirty="0"/>
              <a:t>Über 90 % der Unfälle beim Skifahren und Snowboarden sind selbstverursacht. </a:t>
            </a:r>
          </a:p>
          <a:p>
            <a:endParaRPr lang="de-CH" dirty="0"/>
          </a:p>
          <a:p>
            <a:r>
              <a:rPr lang="de-CH" dirty="0"/>
              <a:t>Beachten Sie die Tipps für den vollen Fahrspass.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CBC28D3-3506-78F0-C01E-ECA0B4342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52" y="1052549"/>
            <a:ext cx="3353471" cy="475290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3364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de-DE" b="1" dirty="0"/>
              <a:t>Grenzen kennen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41012A-B868-A78D-277A-B28AF0057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2636912"/>
            <a:ext cx="142805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8216A28-0DF5-1CE2-1A40-E1F64AA43477}"/>
              </a:ext>
            </a:extLst>
          </p:cNvPr>
          <p:cNvSpPr txBox="1">
            <a:spLocks/>
          </p:cNvSpPr>
          <p:nvPr/>
        </p:nvSpPr>
        <p:spPr>
          <a:xfrm>
            <a:off x="2851930" y="3032956"/>
            <a:ext cx="8856985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Sich schützen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084991D-1171-96B4-B158-2588917C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1" y="4293096"/>
            <a:ext cx="1428058" cy="14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6ECCD21-41FE-534B-871A-E55E294C5725}"/>
              </a:ext>
            </a:extLst>
          </p:cNvPr>
          <p:cNvSpPr txBox="1">
            <a:spLocks/>
          </p:cNvSpPr>
          <p:nvPr/>
        </p:nvSpPr>
        <p:spPr>
          <a:xfrm>
            <a:off x="2851930" y="4683089"/>
            <a:ext cx="8856985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Übersicht verschaffen</a:t>
            </a:r>
          </a:p>
        </p:txBody>
      </p:sp>
    </p:spTree>
    <p:extLst>
      <p:ext uri="{BB962C8B-B14F-4D97-AF65-F5344CB8AC3E}">
        <p14:creationId xmlns:p14="http://schemas.microsoft.com/office/powerpoint/2010/main" val="328008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de-DE" b="1" dirty="0"/>
              <a:t>Grenzen kennen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8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2"/>
                </a:solidFill>
              </a:rPr>
              <a:t>Grenzen kennen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Bereit sein: mit dem richtigen Mindset und aufgewärmt auf die Piste </a:t>
            </a:r>
          </a:p>
          <a:p>
            <a:pPr lvl="2"/>
            <a:r>
              <a:rPr lang="de-CH" dirty="0"/>
              <a:t>Rumpf- und Beinmuskulatur kräftigen und das Gleichgewicht trainieren</a:t>
            </a:r>
          </a:p>
          <a:p>
            <a:pPr lvl="2"/>
            <a:r>
              <a:rPr lang="de-CH" dirty="0"/>
              <a:t>Einen Kurs besuchen und so die Technik unter Anleitung verbessern</a:t>
            </a:r>
          </a:p>
          <a:p>
            <a:pPr lvl="1"/>
            <a:r>
              <a:rPr lang="de-DE" dirty="0"/>
              <a:t>Geschwindigkeit anpassen</a:t>
            </a:r>
          </a:p>
          <a:p>
            <a:pPr lvl="2"/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948780-1CDD-C97A-88FB-6F42DB0B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150224-F5D4-944A-2E5D-E69E8799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Geschwindigkeit anpassen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2133CE-4250-F81E-E589-04D0771A2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E609BA-1B4D-2AA5-28E7-3C2C19963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251A412-01BA-0FD5-05CF-1DEB8E87CA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03727" y="2492896"/>
            <a:ext cx="7092873" cy="3744392"/>
          </a:xfrm>
        </p:spPr>
        <p:txBody>
          <a:bodyPr/>
          <a:lstStyle/>
          <a:p>
            <a:r>
              <a:rPr lang="de-CH" dirty="0"/>
              <a:t>Mit Ski und dem Snowboard ist man schneller unterwegs, als man denkt – 50 km/h sind rasch erreicht.</a:t>
            </a:r>
          </a:p>
          <a:p>
            <a:r>
              <a:rPr lang="de-CH" dirty="0"/>
              <a:t>Ein Aufprall auf ein stehendes Hindernis ist bei diesem Tempo vergleichbar mit einem Sturz aus 10 Metern Höhe.</a:t>
            </a: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1FC0308-72DC-FF2B-F3D9-4A02E6B906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F3C1043-A39F-E8D7-85CF-6FCC11AF128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2" r="28392"/>
          <a:stretch/>
        </p:blipFill>
        <p:spPr bwMode="auto">
          <a:xfrm>
            <a:off x="263525" y="1268413"/>
            <a:ext cx="381635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EEBA9C7-9FDB-DA80-A565-92A1C283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77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solidFill>
                  <a:schemeClr val="accent2"/>
                </a:solidFill>
              </a:rPr>
              <a:t>Grenzen kennen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3888432"/>
          </a:xfrm>
        </p:spPr>
        <p:txBody>
          <a:bodyPr>
            <a:noAutofit/>
          </a:bodyPr>
          <a:lstStyle/>
          <a:p>
            <a:pPr lvl="1"/>
            <a:r>
              <a:rPr lang="de-CH" dirty="0"/>
              <a:t>Bereit sein: mit dem richtigen Mindset und aufgewärmt auf die Piste </a:t>
            </a:r>
          </a:p>
          <a:p>
            <a:pPr lvl="1"/>
            <a:r>
              <a:rPr lang="de-DE" dirty="0"/>
              <a:t>Geschwindigkeit anpassen</a:t>
            </a:r>
          </a:p>
          <a:p>
            <a:pPr lvl="1"/>
            <a:r>
              <a:rPr lang="de-DE" dirty="0"/>
              <a:t>Pausen machen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D1DD83-3514-CF81-1C0A-6298E2D5D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18864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9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1930" y="1376772"/>
            <a:ext cx="8856985" cy="648072"/>
          </a:xfrm>
        </p:spPr>
        <p:txBody>
          <a:bodyPr>
            <a:noAutofit/>
          </a:bodyPr>
          <a:lstStyle/>
          <a:p>
            <a:r>
              <a:rPr lang="de-DE" b="1" dirty="0"/>
              <a:t>Grenzen kennen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ED812F-92A9-1B8F-013C-3BA5FA34A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98072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68B7C09-B06E-4853-AE32-BCC76B5DAADD}"/>
              </a:ext>
            </a:extLst>
          </p:cNvPr>
          <p:cNvGrpSpPr/>
          <p:nvPr/>
        </p:nvGrpSpPr>
        <p:grpSpPr>
          <a:xfrm>
            <a:off x="701451" y="2636912"/>
            <a:ext cx="11007464" cy="1440160"/>
            <a:chOff x="701451" y="2636912"/>
            <a:chExt cx="11007464" cy="144016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4041012A-B868-A78D-277A-B28AF0057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51" y="2636912"/>
              <a:ext cx="1428058" cy="144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38216A28-0DF5-1CE2-1A40-E1F64AA43477}"/>
                </a:ext>
              </a:extLst>
            </p:cNvPr>
            <p:cNvSpPr txBox="1">
              <a:spLocks/>
            </p:cNvSpPr>
            <p:nvPr/>
          </p:nvSpPr>
          <p:spPr>
            <a:xfrm>
              <a:off x="2851930" y="3032956"/>
              <a:ext cx="8856985" cy="64807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24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71489" indent="-271489" algn="l" defTabSz="914488" rtl="0" eaLnBrk="1" latinLnBrk="0" hangingPunct="1">
                <a:lnSpc>
                  <a:spcPct val="10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3451" indent="-261964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06450" indent="-271463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74738" indent="-268288" algn="l" defTabSz="914488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bg2"/>
                </a:buClr>
                <a:buFont typeface="Suisse Int'l" panose="020B0504000000000000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84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08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334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579" indent="-228622" algn="l" defTabSz="914488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b="1" dirty="0"/>
                <a:t>Sich schützen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149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6E6CB-DDC5-40CB-A374-27F83FEB90E0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28b27246-006c-4c52-ba09-a14edd98252a"/>
    <ds:schemaRef ds:uri="http://schemas.openxmlformats.org/package/2006/metadata/core-properties"/>
    <ds:schemaRef ds:uri="bb4941f2-48be-4bb0-a3d9-a0ff0057a96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556EFB5-193B-4F92-87FD-E22B629F4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CDA0A0-5947-4E85-9324-A9860CFC0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680</Words>
  <Application>Microsoft Office PowerPoint</Application>
  <PresentationFormat>Breitbild</PresentationFormat>
  <Paragraphs>176</Paragraphs>
  <Slides>26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BFU Suisse</vt:lpstr>
      <vt:lpstr>BFU Suisse </vt:lpstr>
      <vt:lpstr>BFU Suisse Medium</vt:lpstr>
      <vt:lpstr>Suisse Int'l</vt:lpstr>
      <vt:lpstr>Symbol</vt:lpstr>
      <vt:lpstr>Design bfu</vt:lpstr>
      <vt:lpstr>Meistern Sie die Piste unfallfrei</vt:lpstr>
      <vt:lpstr>Verletzte nach Sportart – Schweizer Wohnbevölkerung (Ø 2017–2021)</vt:lpstr>
      <vt:lpstr>PowerPoint-Präsentation</vt:lpstr>
      <vt:lpstr>PowerPoint-Präsentation</vt:lpstr>
      <vt:lpstr>PowerPoint-Präsentation</vt:lpstr>
      <vt:lpstr>Grenzen kennen</vt:lpstr>
      <vt:lpstr>Geschwindigkeit anpassen</vt:lpstr>
      <vt:lpstr>Grenzen kennen</vt:lpstr>
      <vt:lpstr>PowerPoint-Präsentation</vt:lpstr>
      <vt:lpstr>Sich schützen</vt:lpstr>
      <vt:lpstr>Ski-/Snowboardhelm</vt:lpstr>
      <vt:lpstr>Sich schützen</vt:lpstr>
      <vt:lpstr>Körperschutz</vt:lpstr>
      <vt:lpstr>Sich schützen</vt:lpstr>
      <vt:lpstr>Ski und Snowboard</vt:lpstr>
      <vt:lpstr>PowerPoint-Präsentation</vt:lpstr>
      <vt:lpstr>Übersicht verschaffen</vt:lpstr>
      <vt:lpstr>Den Regeln auf der Spur</vt:lpstr>
      <vt:lpstr>FIS-Regeln</vt:lpstr>
      <vt:lpstr>FIS-Regeln</vt:lpstr>
      <vt:lpstr>FIS-Regeln</vt:lpstr>
      <vt:lpstr>SKUS-Regeln</vt:lpstr>
      <vt:lpstr>PowerPoint-Präsentation</vt:lpstr>
      <vt:lpstr>Freeriden: Die fünf wichtigsten Tipps</vt:lpstr>
      <vt:lpstr>PowerPoint-Präsentation</vt:lpstr>
      <vt:lpstr>Mehr Informationen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</dc:title>
  <dc:creator>Baeriswyl Michelle</dc:creator>
  <cp:lastModifiedBy>Krämer Andrea</cp:lastModifiedBy>
  <cp:revision>46</cp:revision>
  <cp:lastPrinted>2024-07-08T09:31:44Z</cp:lastPrinted>
  <dcterms:created xsi:type="dcterms:W3CDTF">2019-07-08T10:42:09Z</dcterms:created>
  <dcterms:modified xsi:type="dcterms:W3CDTF">2024-07-12T12:20:47Z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