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2"/>
  </p:notesMasterIdLst>
  <p:handoutMasterIdLst>
    <p:handoutMasterId r:id="rId23"/>
  </p:handoutMasterIdLst>
  <p:sldIdLst>
    <p:sldId id="262" r:id="rId5"/>
    <p:sldId id="278" r:id="rId6"/>
    <p:sldId id="279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0" r:id="rId19"/>
    <p:sldId id="277" r:id="rId20"/>
    <p:sldId id="300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ämer Andrea" initials="KA" lastIdx="1" clrIdx="0">
    <p:extLst>
      <p:ext uri="{19B8F6BF-5375-455C-9EA6-DF929625EA0E}">
        <p15:presenceInfo xmlns:p15="http://schemas.microsoft.com/office/powerpoint/2012/main" userId="S-1-5-21-1475044384-693701708-1244863647-206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90CCB8-4BA1-4DF3-9A89-26035F9A5281}" v="6" dt="2021-08-03T10:31:09.727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75281" autoAdjust="0"/>
  </p:normalViewPr>
  <p:slideViewPr>
    <p:cSldViewPr showGuides="1">
      <p:cViewPr varScale="1">
        <p:scale>
          <a:sx n="118" d="100"/>
          <a:sy n="118" d="100"/>
        </p:scale>
        <p:origin x="410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5A90CCB8-4BA1-4DF3-9A89-26035F9A5281}"/>
    <pc:docChg chg="custSel addSld delSld modSld">
      <pc:chgData name="Baeriswyl Michelle" userId="7dbe6026-e9b7-4e33-982d-84db899c07af" providerId="ADAL" clId="{5A90CCB8-4BA1-4DF3-9A89-26035F9A5281}" dt="2021-08-03T10:34:29.976" v="52" actId="47"/>
      <pc:docMkLst>
        <pc:docMk/>
      </pc:docMkLst>
      <pc:sldChg chg="addSp delSp modSp del mod">
        <pc:chgData name="Baeriswyl Michelle" userId="7dbe6026-e9b7-4e33-982d-84db899c07af" providerId="ADAL" clId="{5A90CCB8-4BA1-4DF3-9A89-26035F9A5281}" dt="2021-08-03T10:34:29.976" v="52" actId="47"/>
        <pc:sldMkLst>
          <pc:docMk/>
          <pc:sldMk cId="926046061" sldId="263"/>
        </pc:sldMkLst>
        <pc:picChg chg="del">
          <ac:chgData name="Baeriswyl Michelle" userId="7dbe6026-e9b7-4e33-982d-84db899c07af" providerId="ADAL" clId="{5A90CCB8-4BA1-4DF3-9A89-26035F9A5281}" dt="2021-07-21T12:44:43.101" v="45" actId="478"/>
          <ac:picMkLst>
            <pc:docMk/>
            <pc:sldMk cId="926046061" sldId="263"/>
            <ac:picMk id="7" creationId="{00000000-0000-0000-0000-000000000000}"/>
          </ac:picMkLst>
        </pc:picChg>
        <pc:picChg chg="add mod ord">
          <ac:chgData name="Baeriswyl Michelle" userId="7dbe6026-e9b7-4e33-982d-84db899c07af" providerId="ADAL" clId="{5A90CCB8-4BA1-4DF3-9A89-26035F9A5281}" dt="2021-07-21T12:44:47.011" v="47" actId="167"/>
          <ac:picMkLst>
            <pc:docMk/>
            <pc:sldMk cId="926046061" sldId="263"/>
            <ac:picMk id="8" creationId="{9686A39F-2AA2-407B-BD80-197CD9855DB3}"/>
          </ac:picMkLst>
        </pc:picChg>
      </pc:sldChg>
      <pc:sldChg chg="addSp delSp modSp mod">
        <pc:chgData name="Baeriswyl Michelle" userId="7dbe6026-e9b7-4e33-982d-84db899c07af" providerId="ADAL" clId="{5A90CCB8-4BA1-4DF3-9A89-26035F9A5281}" dt="2021-07-21T12:28:45.014" v="3"/>
        <pc:sldMkLst>
          <pc:docMk/>
          <pc:sldMk cId="3566141765" sldId="269"/>
        </pc:sldMkLst>
        <pc:picChg chg="del">
          <ac:chgData name="Baeriswyl Michelle" userId="7dbe6026-e9b7-4e33-982d-84db899c07af" providerId="ADAL" clId="{5A90CCB8-4BA1-4DF3-9A89-26035F9A5281}" dt="2021-07-21T12:28:36.589" v="0" actId="478"/>
          <ac:picMkLst>
            <pc:docMk/>
            <pc:sldMk cId="3566141765" sldId="269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5A90CCB8-4BA1-4DF3-9A89-26035F9A5281}" dt="2021-07-21T12:28:45.014" v="3"/>
          <ac:picMkLst>
            <pc:docMk/>
            <pc:sldMk cId="3566141765" sldId="269"/>
            <ac:picMk id="7" creationId="{77F6D6AE-26F5-4EC1-9F1F-6DF79A6E3439}"/>
          </ac:picMkLst>
        </pc:picChg>
        <pc:picChg chg="add del">
          <ac:chgData name="Baeriswyl Michelle" userId="7dbe6026-e9b7-4e33-982d-84db899c07af" providerId="ADAL" clId="{5A90CCB8-4BA1-4DF3-9A89-26035F9A5281}" dt="2021-07-21T12:28:39.637" v="2"/>
          <ac:picMkLst>
            <pc:docMk/>
            <pc:sldMk cId="3566141765" sldId="269"/>
            <ac:picMk id="1026" creationId="{79A650E4-40E1-400C-AD90-013B7CAD7044}"/>
          </ac:picMkLst>
        </pc:picChg>
      </pc:sldChg>
      <pc:sldChg chg="modNotesTx">
        <pc:chgData name="Baeriswyl Michelle" userId="7dbe6026-e9b7-4e33-982d-84db899c07af" providerId="ADAL" clId="{5A90CCB8-4BA1-4DF3-9A89-26035F9A5281}" dt="2021-07-22T05:47:38.832" v="50" actId="20577"/>
        <pc:sldMkLst>
          <pc:docMk/>
          <pc:sldMk cId="2319308578" sldId="271"/>
        </pc:sldMkLst>
      </pc:sldChg>
      <pc:sldChg chg="addSp delSp modSp mod">
        <pc:chgData name="Baeriswyl Michelle" userId="7dbe6026-e9b7-4e33-982d-84db899c07af" providerId="ADAL" clId="{5A90CCB8-4BA1-4DF3-9A89-26035F9A5281}" dt="2021-07-21T12:31:18.155" v="7" actId="20577"/>
        <pc:sldMkLst>
          <pc:docMk/>
          <pc:sldMk cId="1930125421" sldId="278"/>
        </pc:sldMkLst>
        <pc:spChg chg="mod">
          <ac:chgData name="Baeriswyl Michelle" userId="7dbe6026-e9b7-4e33-982d-84db899c07af" providerId="ADAL" clId="{5A90CCB8-4BA1-4DF3-9A89-26035F9A5281}" dt="2021-07-21T12:31:18.155" v="7" actId="20577"/>
          <ac:spMkLst>
            <pc:docMk/>
            <pc:sldMk cId="1930125421" sldId="278"/>
            <ac:spMk id="2" creationId="{2DD8B9DB-CFD3-4DCC-B6F9-0A67AC893E46}"/>
          </ac:spMkLst>
        </pc:spChg>
        <pc:graphicFrameChg chg="add mod">
          <ac:chgData name="Baeriswyl Michelle" userId="7dbe6026-e9b7-4e33-982d-84db899c07af" providerId="ADAL" clId="{5A90CCB8-4BA1-4DF3-9A89-26035F9A5281}" dt="2021-07-21T12:31:15.128" v="5"/>
          <ac:graphicFrameMkLst>
            <pc:docMk/>
            <pc:sldMk cId="1930125421" sldId="278"/>
            <ac:graphicFrameMk id="8" creationId="{F37EA98F-2E7B-49C4-A9D8-FE15B72F02B8}"/>
          </ac:graphicFrameMkLst>
        </pc:graphicFrameChg>
        <pc:picChg chg="del">
          <ac:chgData name="Baeriswyl Michelle" userId="7dbe6026-e9b7-4e33-982d-84db899c07af" providerId="ADAL" clId="{5A90CCB8-4BA1-4DF3-9A89-26035F9A5281}" dt="2021-07-21T12:31:14.773" v="4" actId="478"/>
          <ac:picMkLst>
            <pc:docMk/>
            <pc:sldMk cId="1930125421" sldId="278"/>
            <ac:picMk id="7" creationId="{00000000-0000-0000-0000-000000000000}"/>
          </ac:picMkLst>
        </pc:picChg>
      </pc:sldChg>
      <pc:sldChg chg="modSp mod modNotesTx">
        <pc:chgData name="Baeriswyl Michelle" userId="7dbe6026-e9b7-4e33-982d-84db899c07af" providerId="ADAL" clId="{5A90CCB8-4BA1-4DF3-9A89-26035F9A5281}" dt="2021-07-22T05:16:04.756" v="49" actId="20577"/>
        <pc:sldMkLst>
          <pc:docMk/>
          <pc:sldMk cId="3919727807" sldId="279"/>
        </pc:sldMkLst>
        <pc:spChg chg="mod">
          <ac:chgData name="Baeriswyl Michelle" userId="7dbe6026-e9b7-4e33-982d-84db899c07af" providerId="ADAL" clId="{5A90CCB8-4BA1-4DF3-9A89-26035F9A5281}" dt="2021-07-21T12:32:20.283" v="9" actId="20577"/>
          <ac:spMkLst>
            <pc:docMk/>
            <pc:sldMk cId="3919727807" sldId="279"/>
            <ac:spMk id="2" creationId="{46283654-4799-43A7-BA84-61D04D3871AB}"/>
          </ac:spMkLst>
        </pc:spChg>
        <pc:spChg chg="mod">
          <ac:chgData name="Baeriswyl Michelle" userId="7dbe6026-e9b7-4e33-982d-84db899c07af" providerId="ADAL" clId="{5A90CCB8-4BA1-4DF3-9A89-26035F9A5281}" dt="2021-07-22T05:16:04.756" v="49" actId="20577"/>
          <ac:spMkLst>
            <pc:docMk/>
            <pc:sldMk cId="3919727807" sldId="279"/>
            <ac:spMk id="3" creationId="{B3534CFC-4BCD-4C8E-9B82-D4B11C11E85E}"/>
          </ac:spMkLst>
        </pc:spChg>
      </pc:sldChg>
      <pc:sldChg chg="add">
        <pc:chgData name="Baeriswyl Michelle" userId="7dbe6026-e9b7-4e33-982d-84db899c07af" providerId="ADAL" clId="{5A90CCB8-4BA1-4DF3-9A89-26035F9A5281}" dt="2021-08-03T10:31:09.727" v="51"/>
        <pc:sldMkLst>
          <pc:docMk/>
          <pc:sldMk cId="2650679061" sldId="30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8A-4DFE-A6B5-B467F2F6A2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8A-4DFE-A6B5-B467F2F6A2E1}"/>
              </c:ext>
            </c:extLst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8A-4DFE-A6B5-B467F2F6A2E1}"/>
              </c:ext>
            </c:extLst>
          </c:dPt>
          <c:dLbls>
            <c:dLbl>
              <c:idx val="0"/>
              <c:layout>
                <c:manualLayout>
                  <c:x val="-0.13505000823455576"/>
                  <c:y val="-8.015044804108548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8A-4DFE-A6B5-B467F2F6A2E1}"/>
                </c:ext>
              </c:extLst>
            </c:dLbl>
            <c:dLbl>
              <c:idx val="1"/>
              <c:layout>
                <c:manualLayout>
                  <c:x val="3.8518581163787459E-2"/>
                  <c:y val="-9.41808999179569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8A-4DFE-A6B5-B467F2F6A2E1}"/>
                </c:ext>
              </c:extLst>
            </c:dLbl>
            <c:dLbl>
              <c:idx val="2"/>
              <c:layout>
                <c:manualLayout>
                  <c:x val="0.13205298602796189"/>
                  <c:y val="0.116045304891692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8A-4DFE-A6B5-B467F2F6A2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Tabelle1!$A$1:$A$3</c:f>
              <c:strCache>
                <c:ptCount val="3"/>
                <c:pt idx="0">
                  <c:v>Haus und Freizeit</c:v>
                </c:pt>
                <c:pt idx="1">
                  <c:v>Strassenverkehr</c:v>
                </c:pt>
                <c:pt idx="2">
                  <c:v>Sport</c:v>
                </c:pt>
              </c:strCache>
            </c:strRef>
          </c:cat>
          <c:val>
            <c:numRef>
              <c:f>Tabelle1!$B$1:$B$3</c:f>
              <c:numCache>
                <c:formatCode>General</c:formatCode>
                <c:ptCount val="3"/>
                <c:pt idx="0">
                  <c:v>573000</c:v>
                </c:pt>
                <c:pt idx="1">
                  <c:v>82000</c:v>
                </c:pt>
                <c:pt idx="2">
                  <c:v>437000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8A-4DFE-A6B5-B467F2F6A2E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0.3873</cdr:x>
      <cdr:y>0.4891</cdr:y>
    </cdr:from>
    <cdr:to>
      <cdr:x>0.61541</cdr:x>
      <cdr:y>0.85055</cdr:y>
    </cdr:to>
    <cdr:grpSp>
      <cdr:nvGrpSpPr>
        <cdr:cNvPr id="2" name="Gruppieren 1">
          <a:extLst xmlns:a="http://schemas.openxmlformats.org/drawingml/2006/main">
            <a:ext uri="{FF2B5EF4-FFF2-40B4-BE49-F238E27FC236}">
              <a16:creationId xmlns:a16="http://schemas.microsoft.com/office/drawing/2014/main" id="{63D1ED88-70AF-48E0-AF5C-097410656F13}"/>
            </a:ext>
          </a:extLst>
        </cdr:cNvPr>
        <cdr:cNvGrpSpPr/>
      </cdr:nvGrpSpPr>
      <cdr:grpSpPr>
        <a:xfrm xmlns:a="http://schemas.openxmlformats.org/drawingml/2006/main">
          <a:off x="4350599" y="2295175"/>
          <a:ext cx="2562394" cy="1696158"/>
          <a:chOff x="4350599" y="2295175"/>
          <a:chExt cx="2562448" cy="1696158"/>
        </a:xfrm>
      </cdr:grpSpPr>
      <cdr:pic>
        <cdr:nvPicPr>
          <cdr:cNvPr id="3" name="Grafik 2">
            <a:extLst xmlns:a="http://schemas.openxmlformats.org/drawingml/2006/main">
              <a:ext uri="{FF2B5EF4-FFF2-40B4-BE49-F238E27FC236}">
                <a16:creationId xmlns:a16="http://schemas.microsoft.com/office/drawing/2014/main" id="{CDDF7AEE-498D-4894-8B07-BEAED86F5448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4702534" y="3745720"/>
            <a:ext cx="378894" cy="245613"/>
          </a:xfrm>
          <a:prstGeom xmlns:a="http://schemas.openxmlformats.org/drawingml/2006/main" prst="rect">
            <a:avLst/>
          </a:prstGeom>
        </cdr:spPr>
      </cdr:pic>
      <cdr:pic>
        <cdr:nvPicPr>
          <cdr:cNvPr id="5" name="Grafik 4">
            <a:extLst xmlns:a="http://schemas.openxmlformats.org/drawingml/2006/main">
              <a:ext uri="{FF2B5EF4-FFF2-40B4-BE49-F238E27FC236}">
                <a16:creationId xmlns:a16="http://schemas.microsoft.com/office/drawing/2014/main" id="{1CA8FB5C-4364-442C-9550-826FC8C627E7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4350599" y="2295175"/>
            <a:ext cx="325761" cy="285642"/>
          </a:xfrm>
          <a:prstGeom xmlns:a="http://schemas.openxmlformats.org/drawingml/2006/main" prst="rect">
            <a:avLst/>
          </a:prstGeom>
        </cdr:spPr>
      </cdr:pic>
      <cdr:pic>
        <cdr:nvPicPr>
          <cdr:cNvPr id="4" name="Grafik 3">
            <a:extLst xmlns:a="http://schemas.openxmlformats.org/drawingml/2006/main">
              <a:ext uri="{FF2B5EF4-FFF2-40B4-BE49-F238E27FC236}">
                <a16:creationId xmlns:a16="http://schemas.microsoft.com/office/drawing/2014/main" id="{D7D3BC57-FC03-405C-B6AB-3FD5BD985AD8}"/>
              </a:ext>
            </a:extLst>
          </cdr:cNvPr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6552728" y="2309065"/>
            <a:ext cx="360319" cy="304715"/>
          </a:xfrm>
          <a:prstGeom xmlns:a="http://schemas.openxmlformats.org/drawingml/2006/main" prst="rect">
            <a:avLst/>
          </a:prstGeom>
        </cdr:spPr>
      </cdr:pic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51047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6550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7205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65118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7467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9488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9235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138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de-DE" noProof="0" dirty="0">
                <a:latin typeface="Arial" pitchFamily="34" charset="0"/>
                <a:ea typeface="ヒラギノ角ゴ Pro W3"/>
              </a:rPr>
              <a:t>Persons injured in other sports </a:t>
            </a:r>
            <a:r>
              <a:rPr lang="en-GB" altLang="de-DE" noProof="0" dirty="0"/>
              <a:t>(Ø 2014-2018)</a:t>
            </a:r>
            <a:r>
              <a:rPr lang="en-GB" altLang="de-DE" noProof="0" dirty="0">
                <a:latin typeface="Arial" pitchFamily="34" charset="0"/>
                <a:ea typeface="ヒラギノ角ゴ Pro W3"/>
              </a:rPr>
              <a:t>:</a:t>
            </a:r>
          </a:p>
          <a:p>
            <a:r>
              <a:rPr lang="en-GB" altLang="de-DE" noProof="0" dirty="0">
                <a:latin typeface="Arial" pitchFamily="34" charset="0"/>
                <a:ea typeface="ヒラギノ角ゴ Pro W3"/>
              </a:rPr>
              <a:t>Tobogganing 6290</a:t>
            </a:r>
          </a:p>
          <a:p>
            <a:r>
              <a:rPr lang="en-GB" altLang="de-DE" baseline="0" noProof="0" dirty="0">
                <a:latin typeface="Arial" pitchFamily="34" charset="0"/>
                <a:ea typeface="ヒラギノ角ゴ Pro W3"/>
              </a:rPr>
              <a:t>Ice-hockey 4960</a:t>
            </a:r>
          </a:p>
          <a:p>
            <a:r>
              <a:rPr lang="en-GB" altLang="de-DE" baseline="0" noProof="0" dirty="0">
                <a:latin typeface="Arial" pitchFamily="34" charset="0"/>
                <a:ea typeface="ヒラギノ角ゴ Pro W3"/>
              </a:rPr>
              <a:t>Cross-country skiing 5850</a:t>
            </a:r>
          </a:p>
          <a:p>
            <a:r>
              <a:rPr lang="en-GB" altLang="de-DE" baseline="0" noProof="0" dirty="0">
                <a:latin typeface="Arial" pitchFamily="34" charset="0"/>
                <a:ea typeface="ヒラギノ角ゴ Pro W3"/>
              </a:rPr>
              <a:t>Ice-skating, figure skating 3790</a:t>
            </a:r>
          </a:p>
          <a:p>
            <a:r>
              <a:rPr lang="en-GB" altLang="de-DE" baseline="0" noProof="0" dirty="0">
                <a:latin typeface="Arial" pitchFamily="34" charset="0"/>
                <a:ea typeface="ヒラギノ角ゴ Pro W3"/>
              </a:rPr>
              <a:t>Back-country skiing 950</a:t>
            </a:r>
          </a:p>
          <a:p>
            <a:r>
              <a:rPr lang="en-GB" altLang="de-DE" baseline="0" noProof="0" dirty="0">
                <a:latin typeface="Arial" pitchFamily="34" charset="0"/>
                <a:ea typeface="ヒラギノ角ゴ Pro W3"/>
              </a:rPr>
              <a:t>Other winter sports 5290</a:t>
            </a:r>
            <a:endParaRPr lang="en-GB" altLang="de-DE" noProof="0" dirty="0">
              <a:latin typeface="Arial" pitchFamily="34" charset="0"/>
              <a:ea typeface="ヒラギノ角ゴ Pro W3"/>
            </a:endParaRPr>
          </a:p>
          <a:p>
            <a:endParaRPr lang="en-GB" altLang="de-DE" noProof="0" dirty="0">
              <a:latin typeface="Arial" pitchFamily="34" charset="0"/>
              <a:ea typeface="ヒラギノ角ゴ Pro W3"/>
            </a:endParaRPr>
          </a:p>
          <a:p>
            <a:r>
              <a:rPr lang="en-GB" altLang="de-DE" baseline="0" noProof="0" dirty="0">
                <a:latin typeface="Arial" pitchFamily="34" charset="0"/>
                <a:ea typeface="ヒラギノ角ゴ Pro W3"/>
              </a:rPr>
              <a:t>Other types of sports include martial arts, bowling, throwing and hitting games, equestrian sports, dancing, motor vehicle racing</a:t>
            </a:r>
          </a:p>
          <a:p>
            <a:endParaRPr lang="en-GB" altLang="de-DE" baseline="0" noProof="0" dirty="0">
              <a:latin typeface="Arial" pitchFamily="34" charset="0"/>
              <a:ea typeface="ヒラギノ角ゴ Pro W3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8499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62831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6752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3099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517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9616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en-GB" b="0" baseline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642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Datum, </a:t>
            </a:r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en-GB" noProof="0" smtClean="0"/>
              <a:t>August 21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 err="1"/>
              <a:t>Optionale</a:t>
            </a:r>
            <a:r>
              <a:rPr lang="en-GB" noProof="0" dirty="0"/>
              <a:t> </a:t>
            </a:r>
            <a:r>
              <a:rPr lang="en-GB" noProof="0" dirty="0" err="1"/>
              <a:t>Bildquelle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Legende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en-GB" noProof="0" smtClean="0"/>
              <a:t>August 21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 err="1"/>
              <a:t>Optionale</a:t>
            </a:r>
            <a:r>
              <a:rPr lang="en-GB" noProof="0" dirty="0"/>
              <a:t> </a:t>
            </a:r>
            <a:r>
              <a:rPr lang="en-GB" noProof="0" dirty="0" err="1"/>
              <a:t>Bildquelle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Legende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August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August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August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August 21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en-GB" noProof="0" smtClean="0"/>
              <a:t>August 21</a:t>
            </a:fld>
            <a:endParaRPr lang="en-GB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en-GB" noProof="0" smtClean="0"/>
              <a:t>August 21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, Datum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Schlusstext</a:t>
            </a:r>
            <a:endParaRPr lang="en-GB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Datum, </a:t>
            </a:r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Vorname</a:t>
            </a:r>
            <a:r>
              <a:rPr lang="en-GB" noProof="0" dirty="0"/>
              <a:t> Name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tx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tx1"/>
                </a:solidFill>
              </a:rPr>
              <a:t>Accident</a:t>
            </a:r>
            <a:r>
              <a:rPr lang="de-CH" sz="1000" spc="19" baseline="0" dirty="0">
                <a:solidFill>
                  <a:schemeClr val="tx1"/>
                </a:solidFill>
              </a:rPr>
              <a:t> </a:t>
            </a:r>
            <a:r>
              <a:rPr lang="en-GB" sz="1000" spc="19" baseline="0" noProof="0" dirty="0">
                <a:solidFill>
                  <a:schemeClr val="tx1"/>
                </a:solidFill>
              </a:rPr>
              <a:t>Prevention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tx1"/>
                </a:solidFill>
              </a:rPr>
              <a:t>info@bfu.ch</a:t>
            </a:r>
            <a:r>
              <a:rPr lang="nb-NO" sz="1000" spc="19" baseline="0" dirty="0">
                <a:solidFill>
                  <a:schemeClr val="tx1"/>
                </a:solidFill>
              </a:rPr>
              <a:t>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 err="1"/>
              <a:t>Untertitel</a:t>
            </a:r>
            <a:endParaRPr lang="en-GB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 err="1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en-GB" noProof="0" dirty="0"/>
              <a:t>Keyword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Leadtext</a:t>
            </a:r>
            <a:r>
              <a:rPr lang="en-GB" noProof="0" dirty="0"/>
              <a:t> </a:t>
            </a:r>
            <a:r>
              <a:rPr lang="en-GB" noProof="0" dirty="0" err="1"/>
              <a:t>hinzufügen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en-GB" noProof="0" smtClean="0"/>
              <a:t>August 21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en-GB" noProof="0" smtClean="0"/>
              <a:t>August 21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en-GB" noProof="0" smtClean="0"/>
              <a:t>August 21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/>
              <a:t>Untertitel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en-GB" noProof="0" smtClean="0"/>
              <a:t>August 21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en-GB" noProof="0" dirty="0" err="1"/>
              <a:t>Titel</a:t>
            </a:r>
            <a:r>
              <a:rPr lang="en-GB" noProof="0" dirty="0"/>
              <a:t> der </a:t>
            </a:r>
            <a:r>
              <a:rPr lang="en-GB" noProof="0" dirty="0" err="1"/>
              <a:t>Präsentation</a:t>
            </a:r>
            <a:r>
              <a:rPr lang="en-GB" noProof="0" dirty="0"/>
              <a:t> - </a:t>
            </a:r>
            <a:r>
              <a:rPr lang="en-GB" noProof="0" dirty="0" err="1"/>
              <a:t>Fusszeile</a:t>
            </a:r>
            <a:r>
              <a:rPr lang="en-GB" noProof="0" dirty="0"/>
              <a:t> (</a:t>
            </a:r>
            <a:r>
              <a:rPr lang="en-GB" noProof="0" dirty="0" err="1"/>
              <a:t>einfügen</a:t>
            </a:r>
            <a:r>
              <a:rPr lang="en-GB" noProof="0" dirty="0"/>
              <a:t> </a:t>
            </a:r>
            <a:r>
              <a:rPr lang="en-GB" noProof="0" dirty="0" err="1"/>
              <a:t>über</a:t>
            </a:r>
            <a:r>
              <a:rPr lang="en-GB" noProof="0" dirty="0"/>
              <a:t> «</a:t>
            </a:r>
            <a:r>
              <a:rPr lang="en-GB" noProof="0" dirty="0" err="1"/>
              <a:t>Einfügen</a:t>
            </a:r>
            <a:r>
              <a:rPr lang="en-GB" noProof="0" dirty="0"/>
              <a:t> &gt; Kopf- und </a:t>
            </a:r>
            <a:r>
              <a:rPr lang="en-GB" noProof="0" dirty="0" err="1"/>
              <a:t>Fusszeile</a:t>
            </a:r>
            <a:r>
              <a:rPr lang="en-GB" noProof="0" dirty="0"/>
              <a:t>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SEE%20YOU%20-%20mach%20dich%20sichtbar!%20(Video%20de)_Mpeg4%20H264_238540.wm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SEE%20YOU%20-%20mach%20dich%20sichtbar!%20(Video%20de)_Mpeg4%20H264_238540.wm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vignette.bfu.ch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Slow down – stay safe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 responsibly – the 10 FIS and 3 SKUS rules of conduct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5"/>
            <a:ext cx="11233248" cy="1152128"/>
          </a:xfrm>
        </p:spPr>
        <p:txBody>
          <a:bodyPr>
            <a:noAutofit/>
          </a:bodyPr>
          <a:lstStyle/>
          <a:p>
            <a:r>
              <a:rPr lang="en-GB" dirty="0"/>
              <a:t>Personal responsibility takes top priority on the slopes. The International Ski Federation </a:t>
            </a:r>
            <a:r>
              <a:rPr lang="en-GB" b="1" dirty="0"/>
              <a:t>FIS</a:t>
            </a:r>
            <a:r>
              <a:rPr lang="en-GB" dirty="0"/>
              <a:t> has issued 10 </a:t>
            </a:r>
            <a:r>
              <a:rPr lang="en-GB" b="1" dirty="0"/>
              <a:t>binding rules of conduct </a:t>
            </a:r>
            <a:r>
              <a:rPr lang="en-GB" dirty="0"/>
              <a:t>for snowboarding and skiing: </a:t>
            </a:r>
          </a:p>
          <a:p>
            <a:pPr marL="627063" lvl="1" indent="-627063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79377" y="2924944"/>
            <a:ext cx="11017223" cy="30243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lvl="1" indent="-627063">
              <a:buClrTx/>
              <a:buFont typeface="+mj-lt"/>
              <a:buAutoNum type="arabicPeriod"/>
            </a:pPr>
            <a:r>
              <a:rPr lang="en-GB" dirty="0"/>
              <a:t>Do not behave in a way that endangers or harms anyone.  </a:t>
            </a:r>
          </a:p>
          <a:p>
            <a:pPr marL="627063" lvl="1" indent="-627063">
              <a:buClrTx/>
              <a:buFont typeface="+mj-lt"/>
              <a:buAutoNum type="arabicPeriod"/>
            </a:pPr>
            <a:r>
              <a:rPr lang="en-GB" dirty="0"/>
              <a:t>Be alert and in control. Adapt your speed and manner of skiing to your personal ability and the prevailing terrain conditions. </a:t>
            </a:r>
          </a:p>
          <a:p>
            <a:pPr marL="627063" lvl="1" indent="-627063">
              <a:buClrTx/>
              <a:buFont typeface="+mj-lt"/>
              <a:buAutoNum type="arabicPeriod"/>
            </a:pPr>
            <a:r>
              <a:rPr lang="en-GB" dirty="0"/>
              <a:t>When coming from behind, choose a route that does not endanger skiers or snowboarders ahead. </a:t>
            </a:r>
          </a:p>
          <a:p>
            <a:pPr marL="627063" lvl="1" indent="-627063">
              <a:buClrTx/>
              <a:buFont typeface="+mj-lt"/>
              <a:buAutoNum type="arabicPeriod"/>
            </a:pPr>
            <a:r>
              <a:rPr lang="en-GB" dirty="0"/>
              <a:t>Leave ample space when overtaking.  </a:t>
            </a:r>
          </a:p>
        </p:txBody>
      </p:sp>
    </p:spTree>
    <p:extLst>
      <p:ext uri="{BB962C8B-B14F-4D97-AF65-F5344CB8AC3E}">
        <p14:creationId xmlns:p14="http://schemas.microsoft.com/office/powerpoint/2010/main" val="1212349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 responsibly – the 10 FIS and 3 SKUS rules of conduct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27063" lvl="1" indent="-627063">
              <a:buNone/>
            </a:pPr>
            <a:r>
              <a:rPr lang="de-CH" dirty="0"/>
              <a:t>5. 	</a:t>
            </a:r>
            <a:r>
              <a:rPr lang="en-GB" dirty="0"/>
              <a:t>Look up and down the slope before entering a marked run, starting again or moving upwards.  </a:t>
            </a:r>
          </a:p>
          <a:p>
            <a:pPr marL="627063" lvl="1" indent="-627063">
              <a:buNone/>
            </a:pPr>
            <a:r>
              <a:rPr lang="en-GB" dirty="0"/>
              <a:t>6. 	Only stop at the edge of the slope or where you can be easily seen.</a:t>
            </a:r>
          </a:p>
          <a:p>
            <a:pPr marL="627063" lvl="1" indent="-627063">
              <a:buNone/>
            </a:pPr>
            <a:r>
              <a:rPr lang="en-GB" dirty="0"/>
              <a:t>7. 	Keep to the edge of the slope when climbing or descending on foot.</a:t>
            </a:r>
          </a:p>
          <a:p>
            <a:pPr marL="627063" lvl="1" indent="-627063">
              <a:buNone/>
            </a:pPr>
            <a:r>
              <a:rPr lang="en-GB" dirty="0"/>
              <a:t>8. 	Respect all signs and markings.</a:t>
            </a:r>
          </a:p>
          <a:p>
            <a:pPr marL="627063" lvl="1" indent="-627063">
              <a:buNone/>
            </a:pPr>
            <a:r>
              <a:rPr lang="en-GB" dirty="0"/>
              <a:t>9. 	In the event of an accident: provide assistance, alert the rescue services.</a:t>
            </a:r>
          </a:p>
          <a:p>
            <a:pPr marL="627063" lvl="1" indent="-627063">
              <a:buNone/>
            </a:pPr>
            <a:r>
              <a:rPr lang="en-GB" dirty="0"/>
              <a:t>10. 	Involved parties and witnesses must provide their names and addresses.</a:t>
            </a:r>
          </a:p>
          <a:p>
            <a:pPr lvl="4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2364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 responsibly – the 10 FIS and 3 SKUS rules of conduct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017223" cy="4692179"/>
          </a:xfrm>
        </p:spPr>
        <p:txBody>
          <a:bodyPr>
            <a:noAutofit/>
          </a:bodyPr>
          <a:lstStyle/>
          <a:p>
            <a:r>
              <a:rPr lang="en-GB" b="1" dirty="0"/>
              <a:t>Snowboarders: </a:t>
            </a:r>
            <a:r>
              <a:rPr lang="en-GB" dirty="0"/>
              <a:t>the Swiss Commission for the Prevention of Accidents on Snowsports runs </a:t>
            </a:r>
            <a:r>
              <a:rPr lang="en-GB" b="1" dirty="0"/>
              <a:t>SKUS</a:t>
            </a:r>
            <a:r>
              <a:rPr lang="en-GB" dirty="0"/>
              <a:t> has issued </a:t>
            </a:r>
            <a:r>
              <a:rPr lang="en-GB" b="1" dirty="0"/>
              <a:t>3 additional rules:</a:t>
            </a:r>
          </a:p>
          <a:p>
            <a:pPr marL="627063" lvl="0" indent="-627063"/>
            <a:r>
              <a:rPr lang="en-GB" dirty="0"/>
              <a:t>1. 	Place your snowboard upside down (binding facing downwards) in the snow.  </a:t>
            </a:r>
          </a:p>
          <a:p>
            <a:pPr marL="627063" lvl="0" indent="-627063"/>
            <a:r>
              <a:rPr lang="en-GB" dirty="0"/>
              <a:t>2. 	Remove your back leg from the binding when using ski- or chairlifts.</a:t>
            </a:r>
          </a:p>
          <a:p>
            <a:pPr marL="627063" lvl="0" indent="-627063"/>
            <a:r>
              <a:rPr lang="en-GB" dirty="0"/>
              <a:t>3. 	With alpine-style bindings, attach your front leg firmly to the board with a safety leash.</a:t>
            </a:r>
          </a:p>
          <a:p>
            <a:pPr lvl="4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422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de-CH" dirty="0">
                <a:solidFill>
                  <a:prstClr val="black"/>
                </a:solidFill>
              </a:rPr>
              <a:t>Video «</a:t>
            </a:r>
            <a:r>
              <a:rPr lang="fr-CH" dirty="0" err="1"/>
              <a:t>Sicher</a:t>
            </a:r>
            <a:r>
              <a:rPr lang="fr-CH" dirty="0"/>
              <a:t> die Piste </a:t>
            </a:r>
            <a:r>
              <a:rPr lang="fr-CH" dirty="0" err="1"/>
              <a:t>hinunter</a:t>
            </a:r>
            <a:r>
              <a:rPr lang="fr-CH" dirty="0"/>
              <a:t>.</a:t>
            </a:r>
            <a:r>
              <a:rPr lang="de-CH" dirty="0">
                <a:solidFill>
                  <a:prstClr val="black"/>
                </a:solidFill>
              </a:rPr>
              <a:t>»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12" name="Grafik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2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Freeriding: Safety first off-piste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9433046" cy="469217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de-CH" dirty="0"/>
              <a:t>The top</a:t>
            </a:r>
            <a:r>
              <a:rPr lang="en-GB" dirty="0"/>
              <a:t> tips</a:t>
            </a:r>
          </a:p>
          <a:p>
            <a:pPr lvl="1"/>
            <a:r>
              <a:rPr lang="en-GB" dirty="0"/>
              <a:t>Deep-snow skiing: use the secured, yellow-marked downhill runs. </a:t>
            </a:r>
          </a:p>
          <a:p>
            <a:pPr lvl="1"/>
            <a:r>
              <a:rPr lang="de-CH" dirty="0"/>
              <a:t>Take </a:t>
            </a:r>
            <a:r>
              <a:rPr lang="de-CH" dirty="0" err="1"/>
              <a:t>basic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advanced</a:t>
            </a:r>
            <a:r>
              <a:rPr lang="de-CH" dirty="0"/>
              <a:t> </a:t>
            </a:r>
            <a:r>
              <a:rPr lang="de-CH" dirty="0" err="1"/>
              <a:t>training</a:t>
            </a:r>
            <a:r>
              <a:rPr lang="de-CH" dirty="0"/>
              <a:t> </a:t>
            </a:r>
            <a:r>
              <a:rPr lang="de-CH" dirty="0" err="1"/>
              <a:t>courses</a:t>
            </a:r>
            <a:r>
              <a:rPr lang="de-CH" dirty="0"/>
              <a:t> in </a:t>
            </a:r>
            <a:r>
              <a:rPr lang="de-CH" dirty="0" err="1"/>
              <a:t>avalanche</a:t>
            </a:r>
            <a:r>
              <a:rPr lang="de-CH" dirty="0"/>
              <a:t> </a:t>
            </a:r>
            <a:r>
              <a:rPr lang="de-CH" dirty="0" err="1"/>
              <a:t>awareness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Abstain from freeriding when the avalanche risk on the five-level scale is 3 (considerable) or above.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960" y="2420888"/>
            <a:ext cx="2081212" cy="305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40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Freeriding: Safety first off-piste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9433046" cy="469217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de-CH" dirty="0"/>
              <a:t>The top </a:t>
            </a:r>
            <a:r>
              <a:rPr lang="en-GB" dirty="0"/>
              <a:t>tips</a:t>
            </a:r>
          </a:p>
          <a:p>
            <a:pPr lvl="1"/>
            <a:r>
              <a:rPr lang="en-GB" dirty="0"/>
              <a:t>Inexperienced? Join a tour led by someone well-versed in avalanche safety. </a:t>
            </a:r>
          </a:p>
          <a:p>
            <a:pPr lvl="1"/>
            <a:r>
              <a:rPr lang="en-GB" dirty="0"/>
              <a:t>Carry a charged mobile phone and emergency equipment: an avalanche transceiver (rescue beacon), a probe and shovel </a:t>
            </a:r>
          </a:p>
          <a:p>
            <a:r>
              <a:rPr lang="de-CH" dirty="0"/>
              <a:t> 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960" y="2420888"/>
            <a:ext cx="2081212" cy="305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35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en-GB" dirty="0">
                <a:solidFill>
                  <a:prstClr val="black"/>
                </a:solidFill>
              </a:rPr>
              <a:t>Video «</a:t>
            </a:r>
            <a:r>
              <a:rPr lang="de-CH" dirty="0" err="1"/>
              <a:t>Freeriden</a:t>
            </a:r>
            <a:r>
              <a:rPr lang="de-CH" dirty="0"/>
              <a:t>: Mehr Sicherheit beim Tiefschneefahren</a:t>
            </a:r>
            <a:r>
              <a:rPr lang="en-GB" dirty="0">
                <a:solidFill>
                  <a:prstClr val="black"/>
                </a:solidFill>
              </a:rPr>
              <a:t>»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12" name="Grafik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49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7704854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/>
              <a:t>Find more accident prevention tips at </a:t>
            </a:r>
            <a:r>
              <a:rPr lang="en-GB" dirty="0" err="1"/>
              <a:t>bfu.ch</a:t>
            </a:r>
            <a:r>
              <a:rPr lang="en-GB" dirty="0"/>
              <a:t>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8B9DB-CFD3-4DCC-B6F9-0A67AC893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Non-occupational accidents in Switzerland</a:t>
            </a:r>
            <a:r>
              <a:rPr lang="de-CH" dirty="0"/>
              <a:t>, 2018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409F7B-4ED8-4620-AAED-F94AD025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5445224"/>
            <a:ext cx="11233248" cy="731739"/>
          </a:xfrm>
        </p:spPr>
        <p:txBody>
          <a:bodyPr/>
          <a:lstStyle/>
          <a:p>
            <a:r>
              <a:rPr lang="en-GB" dirty="0"/>
              <a:t>Every year, more than one million people are injured on the roads, when doing sport and physical activities as well as in and around </a:t>
            </a:r>
            <a:r>
              <a:rPr lang="en-GB"/>
              <a:t>the home.</a:t>
            </a:r>
            <a:endParaRPr lang="en-GB" dirty="0"/>
          </a:p>
        </p:txBody>
      </p:sp>
      <p:graphicFrame>
        <p:nvGraphicFramePr>
          <p:cNvPr id="8" name="Inhaltsplatzhalter 23">
            <a:extLst>
              <a:ext uri="{FF2B5EF4-FFF2-40B4-BE49-F238E27FC236}">
                <a16:creationId xmlns:a16="http://schemas.microsoft.com/office/drawing/2014/main" id="{F37EA98F-2E7B-49C4-A9D8-FE15B72F02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764803"/>
              </p:ext>
            </p:extLst>
          </p:nvPr>
        </p:nvGraphicFramePr>
        <p:xfrm>
          <a:off x="263352" y="759895"/>
          <a:ext cx="11233150" cy="469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012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Persons injured, by type of sport </a:t>
            </a:r>
            <a:r>
              <a:rPr lang="de-DE" altLang="de-DE" dirty="0"/>
              <a:t>(Ø 2014–2018)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932363" algn="r"/>
                <a:tab pos="6188075" algn="r"/>
              </a:tabLst>
            </a:pPr>
            <a:r>
              <a:rPr lang="en-GB" sz="2000" b="1" dirty="0">
                <a:solidFill>
                  <a:schemeClr val="accent2"/>
                </a:solidFill>
              </a:rPr>
              <a:t>Type of sport</a:t>
            </a:r>
            <a:r>
              <a:rPr lang="en-GB" altLang="de-DE" sz="2000" b="1" dirty="0">
                <a:solidFill>
                  <a:schemeClr val="accent2"/>
                </a:solidFill>
              </a:rPr>
              <a:t>	Persons injured</a:t>
            </a:r>
          </a:p>
          <a:p>
            <a:pPr>
              <a:spcAft>
                <a:spcPct val="0"/>
              </a:spcAft>
              <a:tabLst>
                <a:tab pos="4932363" algn="r"/>
                <a:tab pos="6188075" algn="r"/>
              </a:tabLst>
            </a:pPr>
            <a:r>
              <a:rPr lang="en-GB" sz="2000" b="1" dirty="0"/>
              <a:t>Ball games</a:t>
            </a:r>
            <a:r>
              <a:rPr lang="en-GB" altLang="de-DE" sz="2000" b="1" dirty="0"/>
              <a:t> </a:t>
            </a:r>
            <a:r>
              <a:rPr lang="en-GB" altLang="de-DE" sz="2000" dirty="0"/>
              <a:t>	</a:t>
            </a:r>
            <a:r>
              <a:rPr lang="en-GB" altLang="de-DE" sz="2000" b="1" dirty="0"/>
              <a:t>136 000	</a:t>
            </a:r>
          </a:p>
          <a:p>
            <a:pPr>
              <a:lnSpc>
                <a:spcPct val="100000"/>
              </a:lnSpc>
              <a:spcAft>
                <a:spcPts val="0"/>
              </a:spcAft>
              <a:tabLst>
                <a:tab pos="4932363" algn="r"/>
                <a:tab pos="6188075" algn="r"/>
              </a:tabLst>
            </a:pPr>
            <a:r>
              <a:rPr lang="en-GB" sz="2000" b="1" dirty="0"/>
              <a:t>Winter sports</a:t>
            </a:r>
            <a:r>
              <a:rPr lang="en-GB" altLang="de-DE" sz="2000" b="1" dirty="0"/>
              <a:t> </a:t>
            </a:r>
            <a:r>
              <a:rPr lang="en-GB" altLang="de-DE" sz="2000" dirty="0"/>
              <a:t>	</a:t>
            </a:r>
            <a:r>
              <a:rPr lang="en-GB" altLang="de-DE" sz="2000" b="1" dirty="0"/>
              <a:t>89 000</a:t>
            </a:r>
            <a:r>
              <a:rPr lang="en-GB" altLang="de-DE" sz="2000" dirty="0"/>
              <a:t>		</a:t>
            </a:r>
            <a:endParaRPr lang="en-GB" altLang="de-DE" sz="2000" b="1" dirty="0"/>
          </a:p>
          <a:p>
            <a:pPr marL="268288">
              <a:lnSpc>
                <a:spcPct val="100000"/>
              </a:lnSpc>
              <a:spcAft>
                <a:spcPts val="0"/>
              </a:spcAft>
              <a:tabLst>
                <a:tab pos="4932363" algn="r"/>
              </a:tabLst>
            </a:pPr>
            <a:r>
              <a:rPr lang="en-GB" altLang="de-DE" sz="2000" dirty="0"/>
              <a:t> </a:t>
            </a:r>
            <a:r>
              <a:rPr lang="en-GB" sz="2000" dirty="0">
                <a:solidFill>
                  <a:schemeClr val="accent4"/>
                </a:solidFill>
              </a:rPr>
              <a:t>Skiing</a:t>
            </a:r>
            <a:r>
              <a:rPr lang="en-GB" altLang="de-DE" sz="2000" dirty="0">
                <a:solidFill>
                  <a:schemeClr val="accent4"/>
                </a:solidFill>
              </a:rPr>
              <a:t>	52 000</a:t>
            </a:r>
          </a:p>
          <a:p>
            <a:pPr marL="268288">
              <a:spcAft>
                <a:spcPts val="600"/>
              </a:spcAft>
              <a:tabLst>
                <a:tab pos="4932363" algn="r"/>
              </a:tabLst>
            </a:pPr>
            <a:r>
              <a:rPr lang="en-GB" altLang="de-DE" sz="2000" dirty="0">
                <a:solidFill>
                  <a:schemeClr val="accent4"/>
                </a:solidFill>
              </a:rPr>
              <a:t> </a:t>
            </a:r>
            <a:r>
              <a:rPr lang="en-GB" sz="2000" dirty="0">
                <a:solidFill>
                  <a:schemeClr val="accent4"/>
                </a:solidFill>
              </a:rPr>
              <a:t>Snowboarding</a:t>
            </a:r>
            <a:r>
              <a:rPr lang="en-GB" altLang="de-DE" sz="2000" dirty="0">
                <a:solidFill>
                  <a:schemeClr val="accent4"/>
                </a:solidFill>
              </a:rPr>
              <a:t>	10 000</a:t>
            </a:r>
          </a:p>
          <a:p>
            <a:pPr>
              <a:tabLst>
                <a:tab pos="4932363" algn="r"/>
                <a:tab pos="6188075" algn="r"/>
              </a:tabLst>
            </a:pPr>
            <a:r>
              <a:rPr lang="en-GB" sz="2000" b="1" dirty="0"/>
              <a:t>Cycling and skating </a:t>
            </a:r>
            <a:r>
              <a:rPr lang="en-GB" sz="1600" dirty="0">
                <a:solidFill>
                  <a:schemeClr val="dk1"/>
                </a:solidFill>
              </a:rPr>
              <a:t>(not in traffic)	</a:t>
            </a:r>
            <a:r>
              <a:rPr lang="en-GB" altLang="de-DE" sz="2000" b="1" dirty="0"/>
              <a:t>34 000</a:t>
            </a:r>
            <a:endParaRPr lang="en-GB" altLang="de-DE" sz="2000" dirty="0"/>
          </a:p>
          <a:p>
            <a:pPr>
              <a:tabLst>
                <a:tab pos="4932363" algn="r"/>
                <a:tab pos="6188075" algn="r"/>
              </a:tabLst>
            </a:pPr>
            <a:r>
              <a:rPr lang="en-GB" sz="2000" b="1" dirty="0"/>
              <a:t>Gymnastics, athletics</a:t>
            </a:r>
            <a:r>
              <a:rPr lang="en-GB" altLang="de-DE" sz="2000" b="1" dirty="0"/>
              <a:t>	34 000</a:t>
            </a:r>
          </a:p>
          <a:p>
            <a:pPr>
              <a:tabLst>
                <a:tab pos="4932363" algn="r"/>
                <a:tab pos="6188075" algn="r"/>
              </a:tabLst>
            </a:pPr>
            <a:r>
              <a:rPr lang="en-GB" sz="2000" b="1" dirty="0"/>
              <a:t>Mountain sports, hiking</a:t>
            </a:r>
            <a:r>
              <a:rPr lang="en-GB" altLang="de-DE" sz="2000" b="1" dirty="0"/>
              <a:t>	33 000</a:t>
            </a:r>
          </a:p>
          <a:p>
            <a:pPr>
              <a:tabLst>
                <a:tab pos="4932363" algn="r"/>
                <a:tab pos="6188075" algn="r"/>
              </a:tabLst>
            </a:pPr>
            <a:r>
              <a:rPr lang="en-GB" sz="2000" b="1" dirty="0"/>
              <a:t>Water sports</a:t>
            </a:r>
            <a:r>
              <a:rPr lang="en-GB" altLang="de-DE" sz="2000" b="1" dirty="0"/>
              <a:t> 	19 000</a:t>
            </a:r>
          </a:p>
          <a:p>
            <a:pPr>
              <a:lnSpc>
                <a:spcPct val="100000"/>
              </a:lnSpc>
              <a:spcAft>
                <a:spcPts val="0"/>
              </a:spcAft>
              <a:tabLst>
                <a:tab pos="4932363" algn="r"/>
                <a:tab pos="6188075" algn="r"/>
              </a:tabLst>
            </a:pPr>
            <a:r>
              <a:rPr lang="en-GB" sz="2000" b="1" dirty="0"/>
              <a:t>Other types of sports</a:t>
            </a:r>
            <a:r>
              <a:rPr lang="en-GB" altLang="de-DE" sz="2000" dirty="0"/>
              <a:t>	</a:t>
            </a:r>
            <a:r>
              <a:rPr lang="en-GB" altLang="de-DE" sz="2000" b="1" dirty="0"/>
              <a:t>78 000</a:t>
            </a:r>
            <a:r>
              <a:rPr lang="en-GB" altLang="de-DE" sz="2000" dirty="0"/>
              <a:t>				</a:t>
            </a:r>
            <a:r>
              <a:rPr lang="en-GB" altLang="de-DE" sz="2000" b="1" dirty="0">
                <a:solidFill>
                  <a:schemeClr val="accent2"/>
                </a:solidFill>
              </a:rPr>
              <a:t>Total:   424 000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1972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CFD285-69E4-4CAF-9549-D83145ED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6FCEEDA-C516-4769-8B81-5B46768FBB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50" cy="4752975"/>
          </a:xfrm>
        </p:spPr>
        <p:txBody>
          <a:bodyPr/>
          <a:lstStyle/>
          <a:p>
            <a:r>
              <a:rPr lang="en-GB" dirty="0"/>
              <a:t>Over 90 % of all skiing and snowboarding accidents are self-induced.  </a:t>
            </a:r>
          </a:p>
          <a:p>
            <a:endParaRPr lang="en-GB" dirty="0"/>
          </a:p>
          <a:p>
            <a:r>
              <a:rPr lang="en-GB" dirty="0"/>
              <a:t>This is why you should think ahead on the slopes, be pro-active and pay attention to the BFU tips.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2" y="908720"/>
            <a:ext cx="3319873" cy="49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3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Adapt your speed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3888432"/>
          </a:xfrm>
        </p:spPr>
        <p:txBody>
          <a:bodyPr>
            <a:noAutofit/>
          </a:bodyPr>
          <a:lstStyle/>
          <a:p>
            <a:r>
              <a:rPr lang="en-GB" dirty="0"/>
              <a:t>Skiers and snowboarders are often travelling faster than they think and can quickly reach a speed of 50 km/h.  </a:t>
            </a:r>
          </a:p>
          <a:p>
            <a:r>
              <a:rPr lang="en-GB" dirty="0"/>
              <a:t>A collision with a stationary obstacle at this speed is comparable to a fall from 10 metres height.  </a:t>
            </a:r>
          </a:p>
          <a:p>
            <a:pPr marL="358775" indent="-358775"/>
            <a:r>
              <a:rPr lang="en-GB" dirty="0"/>
              <a:t>→	Adapt your speed to your ability and the prevailing slope conditions – this massively reduces your risk of suffering an accident. </a:t>
            </a:r>
            <a:endParaRPr lang="de-CH" dirty="0"/>
          </a:p>
          <a:p>
            <a:endParaRPr lang="de-CH" dirty="0"/>
          </a:p>
          <a:p>
            <a:pPr marL="627063" lvl="1" indent="-627063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9945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your pre-season prep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729191" cy="4692179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Strengthen your trunk and leg muscles with balance- and strength-training exercises.</a:t>
            </a:r>
          </a:p>
          <a:p>
            <a:pPr lvl="1"/>
            <a:r>
              <a:rPr lang="en-GB" dirty="0"/>
              <a:t>Take a course – improve your technique under the supervision of a qualified </a:t>
            </a:r>
            <a:r>
              <a:rPr lang="en-GB" dirty="0" err="1"/>
              <a:t>snowsports</a:t>
            </a:r>
            <a:r>
              <a:rPr lang="en-GB" dirty="0"/>
              <a:t> instructor.</a:t>
            </a:r>
          </a:p>
          <a:p>
            <a:r>
              <a:rPr lang="de-CH" sz="1800" dirty="0"/>
              <a:t> 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645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properly equipped – </a:t>
            </a:r>
            <a:r>
              <a:rPr lang="en-GB" dirty="0">
                <a:solidFill>
                  <a:schemeClr val="accent2"/>
                </a:solidFill>
              </a:rPr>
              <a:t>Skiing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dirty="0"/>
              <a:t>Check your skis regularly and keep them properly maintained.</a:t>
            </a:r>
          </a:p>
          <a:p>
            <a:pPr lvl="1"/>
            <a:r>
              <a:rPr lang="en-GB" dirty="0"/>
              <a:t>Have your ski bindings adjusted every year by a specialist retailer and checked with a testing device.</a:t>
            </a:r>
            <a:endParaRPr lang="en-GB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lvl="1"/>
            <a:endParaRPr lang="de-CH" sz="1400" dirty="0"/>
          </a:p>
          <a:p>
            <a:pPr marL="0" lvl="1" indent="0">
              <a:buNone/>
            </a:pPr>
            <a:r>
              <a:rPr lang="de-CH" sz="2000" dirty="0">
                <a:hlinkClick r:id="rId3"/>
              </a:rPr>
              <a:t>skivignette.bfu.ch</a:t>
            </a:r>
            <a:r>
              <a:rPr lang="de-CH" sz="2000" dirty="0"/>
              <a:t> </a:t>
            </a:r>
          </a:p>
          <a:p>
            <a:pPr marL="0" lvl="1" indent="0">
              <a:buNone/>
            </a:pPr>
            <a:endParaRPr lang="de-CH" sz="1400" dirty="0"/>
          </a:p>
          <a:p>
            <a:pPr lvl="1"/>
            <a:endParaRPr lang="de-CH" sz="1400" dirty="0"/>
          </a:p>
          <a:p>
            <a:pPr marL="0" lvl="1" indent="0">
              <a:buNone/>
            </a:pPr>
            <a:endParaRPr lang="de-CH" sz="1400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7F6D6AE-26F5-4EC1-9F1F-6DF79A6E3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2636912"/>
            <a:ext cx="30689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14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properly equipped – </a:t>
            </a:r>
            <a:r>
              <a:rPr lang="en-GB" dirty="0">
                <a:solidFill>
                  <a:schemeClr val="accent2"/>
                </a:solidFill>
              </a:rPr>
              <a:t>Snowboarding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7272807" cy="4692179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Check your snowboard regularly and keep it properly maintained.</a:t>
            </a:r>
          </a:p>
          <a:p>
            <a:pPr lvl="1"/>
            <a:r>
              <a:rPr lang="en-GB" dirty="0"/>
              <a:t>Tighten the screws on your snowboard binding and replace defective parts.  </a:t>
            </a:r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124744"/>
            <a:ext cx="3319872" cy="49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9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properly equipped – </a:t>
            </a:r>
            <a:r>
              <a:rPr lang="en-GB" dirty="0">
                <a:solidFill>
                  <a:schemeClr val="accent2"/>
                </a:solidFill>
              </a:rPr>
              <a:t>Clothing and protective gear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8064895" cy="4692179"/>
          </a:xfrm>
        </p:spPr>
        <p:txBody>
          <a:bodyPr>
            <a:noAutofit/>
          </a:bodyPr>
          <a:lstStyle/>
          <a:p>
            <a:pPr lvl="1"/>
            <a:r>
              <a:rPr lang="en-GB" sz="2350" dirty="0"/>
              <a:t>Wear warm, weather-proof clothing.</a:t>
            </a:r>
          </a:p>
          <a:p>
            <a:pPr lvl="1"/>
            <a:r>
              <a:rPr lang="en-GB" sz="2350" dirty="0"/>
              <a:t>Wear a </a:t>
            </a:r>
            <a:r>
              <a:rPr lang="en-GB" sz="2350" dirty="0" err="1"/>
              <a:t>snowsports</a:t>
            </a:r>
            <a:r>
              <a:rPr lang="en-GB" sz="2350" dirty="0"/>
              <a:t> helmet – every sixth accident results in head trauma.</a:t>
            </a:r>
          </a:p>
          <a:p>
            <a:pPr lvl="1"/>
            <a:r>
              <a:rPr lang="en-GB" sz="2350" dirty="0"/>
              <a:t>Novice snowboarders in particular should also wear wrist protectors.</a:t>
            </a:r>
          </a:p>
          <a:p>
            <a:pPr lvl="1"/>
            <a:r>
              <a:rPr lang="en-GB" sz="2350" dirty="0"/>
              <a:t>A back guard gives added protection, especially in snow parks.</a:t>
            </a:r>
          </a:p>
          <a:p>
            <a:pPr lvl="1"/>
            <a:r>
              <a:rPr lang="en-GB" sz="2350" dirty="0"/>
              <a:t>Don’t forget your contact lenses or prescription glasses.</a:t>
            </a:r>
          </a:p>
          <a:p>
            <a:pPr lvl="1"/>
            <a:r>
              <a:rPr lang="en-GB" sz="2350" dirty="0"/>
              <a:t>Wear snow goggles/sunglasses with adequate protection against UV rays.</a:t>
            </a:r>
          </a:p>
          <a:p>
            <a:r>
              <a:rPr lang="de-CH" sz="1800" dirty="0"/>
              <a:t> 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1268760"/>
            <a:ext cx="3054085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08578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en.potx" id="{F42F0704-61CE-42C5-8B08-84A83BB7ED88}" vid="{FF0E305F-8EB0-4160-A358-DAD92A2F3073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9" ma:contentTypeDescription="Ein neues Dokument erstellen." ma:contentTypeScope="" ma:versionID="bdc04268341d45f3ac8fecab084898de">
  <xsd:schema xmlns:xsd="http://www.w3.org/2001/XMLSchema" xmlns:xs="http://www.w3.org/2001/XMLSchema" xmlns:p="http://schemas.microsoft.com/office/2006/metadata/properties" xmlns:ns2="bb4941f2-48be-4bb0-a3d9-a0ff0057a962" targetNamespace="http://schemas.microsoft.com/office/2006/metadata/properties" ma:root="true" ma:fieldsID="b790e1df7cbfac17060d3a90942bc9ec" ns2:_="">
    <xsd:import namespace="bb4941f2-48be-4bb0-a3d9-a0ff0057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7A761F-EC3E-4D6B-A60F-758D824D2B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4CEC31-82E6-4500-AB24-F91E63D41FBF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5F94A07-5278-418F-9C6B-E97B96502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Praesentation_BFU_en</Template>
  <TotalTime>0</TotalTime>
  <Words>900</Words>
  <Application>Microsoft Office PowerPoint</Application>
  <PresentationFormat>Breitbild</PresentationFormat>
  <Paragraphs>131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BFU Suisse</vt:lpstr>
      <vt:lpstr>BFU Suisse </vt:lpstr>
      <vt:lpstr>BFU Suisse Medium</vt:lpstr>
      <vt:lpstr>Suisse Int'l</vt:lpstr>
      <vt:lpstr>Design bfu</vt:lpstr>
      <vt:lpstr>Slow down – stay safe</vt:lpstr>
      <vt:lpstr>Non-occupational accidents in Switzerland, 2018</vt:lpstr>
      <vt:lpstr>Persons injured, by type of sport (Ø 2014–2018)</vt:lpstr>
      <vt:lpstr>PowerPoint-Präsentation</vt:lpstr>
      <vt:lpstr>Adapt your speed</vt:lpstr>
      <vt:lpstr>Do your pre-season prep</vt:lpstr>
      <vt:lpstr>Be properly equipped – Skiing</vt:lpstr>
      <vt:lpstr>Be properly equipped – Snowboarding</vt:lpstr>
      <vt:lpstr>Be properly equipped – Clothing and protective gear</vt:lpstr>
      <vt:lpstr>Act responsibly – the 10 FIS and 3 SKUS rules of conduct</vt:lpstr>
      <vt:lpstr>Act responsibly – the 10 FIS and 3 SKUS rules of conduct</vt:lpstr>
      <vt:lpstr>Act responsibly – the 10 FIS and 3 SKUS rules of conduct</vt:lpstr>
      <vt:lpstr>PowerPoint-Präsentation</vt:lpstr>
      <vt:lpstr>Freeriding: Safety first off-piste </vt:lpstr>
      <vt:lpstr>Freeriding: Safety first off-piste (2)</vt:lpstr>
      <vt:lpstr>PowerPoint-Präsentation</vt:lpstr>
      <vt:lpstr>More information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Baeriswyl Michelle</cp:lastModifiedBy>
  <cp:revision>78</cp:revision>
  <cp:lastPrinted>2019-03-22T15:02:17Z</cp:lastPrinted>
  <dcterms:created xsi:type="dcterms:W3CDTF">2019-09-26T05:41:10Z</dcterms:created>
  <dcterms:modified xsi:type="dcterms:W3CDTF">2021-08-03T10:34:37Z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</Properties>
</file>