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0"/>
  </p:notesMasterIdLst>
  <p:handoutMasterIdLst>
    <p:handoutMasterId r:id="rId21"/>
  </p:handoutMasterIdLst>
  <p:sldIdLst>
    <p:sldId id="262" r:id="rId5"/>
    <p:sldId id="259" r:id="rId6"/>
    <p:sldId id="265" r:id="rId7"/>
    <p:sldId id="266" r:id="rId8"/>
    <p:sldId id="267" r:id="rId9"/>
    <p:sldId id="268" r:id="rId10"/>
    <p:sldId id="269" r:id="rId11"/>
    <p:sldId id="276" r:id="rId12"/>
    <p:sldId id="270" r:id="rId13"/>
    <p:sldId id="271" r:id="rId14"/>
    <p:sldId id="272" r:id="rId15"/>
    <p:sldId id="273" r:id="rId16"/>
    <p:sldId id="274" r:id="rId17"/>
    <p:sldId id="275" r:id="rId18"/>
    <p:sldId id="277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12" autoAdjust="0"/>
  </p:normalViewPr>
  <p:slideViewPr>
    <p:cSldViewPr showGuides="1">
      <p:cViewPr varScale="1">
        <p:scale>
          <a:sx n="159" d="100"/>
          <a:sy n="159" d="100"/>
        </p:scale>
        <p:origin x="2430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terholz Susanne" userId="da14fc69-6e15-429b-a0a6-1572a0cabbbf" providerId="ADAL" clId="{F10A5381-486F-4E15-93A0-9A4ECD8A4E26}"/>
    <pc:docChg chg="undo custSel modSld">
      <pc:chgData name="Rusterholz Susanne" userId="da14fc69-6e15-429b-a0a6-1572a0cabbbf" providerId="ADAL" clId="{F10A5381-486F-4E15-93A0-9A4ECD8A4E26}" dt="2021-08-27T08:02:27.936" v="402" actId="6549"/>
      <pc:docMkLst>
        <pc:docMk/>
      </pc:docMkLst>
      <pc:sldChg chg="modSp mod">
        <pc:chgData name="Rusterholz Susanne" userId="da14fc69-6e15-429b-a0a6-1572a0cabbbf" providerId="ADAL" clId="{F10A5381-486F-4E15-93A0-9A4ECD8A4E26}" dt="2021-08-27T08:02:27.936" v="402" actId="6549"/>
        <pc:sldMkLst>
          <pc:docMk/>
          <pc:sldMk cId="2851244902" sldId="259"/>
        </pc:sldMkLst>
        <pc:spChg chg="mod">
          <ac:chgData name="Rusterholz Susanne" userId="da14fc69-6e15-429b-a0a6-1572a0cabbbf" providerId="ADAL" clId="{F10A5381-486F-4E15-93A0-9A4ECD8A4E26}" dt="2021-08-27T07:57:05.367" v="354" actId="207"/>
          <ac:spMkLst>
            <pc:docMk/>
            <pc:sldMk cId="2851244902" sldId="259"/>
            <ac:spMk id="2" creationId="{00000000-0000-0000-0000-000000000000}"/>
          </ac:spMkLst>
        </pc:spChg>
        <pc:spChg chg="mod">
          <ac:chgData name="Rusterholz Susanne" userId="da14fc69-6e15-429b-a0a6-1572a0cabbbf" providerId="ADAL" clId="{F10A5381-486F-4E15-93A0-9A4ECD8A4E26}" dt="2021-08-27T08:02:27.936" v="402" actId="6549"/>
          <ac:spMkLst>
            <pc:docMk/>
            <pc:sldMk cId="2851244902" sldId="259"/>
            <ac:spMk id="3" creationId="{00000000-0000-0000-0000-000000000000}"/>
          </ac:spMkLst>
        </pc:spChg>
      </pc:sldChg>
      <pc:sldChg chg="modSp mod">
        <pc:chgData name="Rusterholz Susanne" userId="da14fc69-6e15-429b-a0a6-1572a0cabbbf" providerId="ADAL" clId="{F10A5381-486F-4E15-93A0-9A4ECD8A4E26}" dt="2021-08-27T06:55:08.620" v="0" actId="20577"/>
        <pc:sldMkLst>
          <pc:docMk/>
          <pc:sldMk cId="3195475061" sldId="269"/>
        </pc:sldMkLst>
        <pc:spChg chg="mod">
          <ac:chgData name="Rusterholz Susanne" userId="da14fc69-6e15-429b-a0a6-1572a0cabbbf" providerId="ADAL" clId="{F10A5381-486F-4E15-93A0-9A4ECD8A4E26}" dt="2021-08-27T06:55:08.620" v="0" actId="20577"/>
          <ac:spMkLst>
            <pc:docMk/>
            <pc:sldMk cId="3195475061" sldId="269"/>
            <ac:spMk id="3" creationId="{00000000-0000-0000-0000-000000000000}"/>
          </ac:spMkLst>
        </pc:spChg>
      </pc:sldChg>
      <pc:sldChg chg="modSp mod">
        <pc:chgData name="Rusterholz Susanne" userId="da14fc69-6e15-429b-a0a6-1572a0cabbbf" providerId="ADAL" clId="{F10A5381-486F-4E15-93A0-9A4ECD8A4E26}" dt="2021-08-27T07:04:58.971" v="177" actId="313"/>
        <pc:sldMkLst>
          <pc:docMk/>
          <pc:sldMk cId="3443167326" sldId="271"/>
        </pc:sldMkLst>
        <pc:spChg chg="mod">
          <ac:chgData name="Rusterholz Susanne" userId="da14fc69-6e15-429b-a0a6-1572a0cabbbf" providerId="ADAL" clId="{F10A5381-486F-4E15-93A0-9A4ECD8A4E26}" dt="2021-08-27T07:04:58.971" v="177" actId="313"/>
          <ac:spMkLst>
            <pc:docMk/>
            <pc:sldMk cId="3443167326" sldId="271"/>
            <ac:spMk id="3" creationId="{00000000-0000-0000-0000-000000000000}"/>
          </ac:spMkLst>
        </pc:spChg>
      </pc:sldChg>
      <pc:sldChg chg="modSp mod">
        <pc:chgData name="Rusterholz Susanne" userId="da14fc69-6e15-429b-a0a6-1572a0cabbbf" providerId="ADAL" clId="{F10A5381-486F-4E15-93A0-9A4ECD8A4E26}" dt="2021-08-27T07:06:32.803" v="178" actId="20577"/>
        <pc:sldMkLst>
          <pc:docMk/>
          <pc:sldMk cId="80953941" sldId="273"/>
        </pc:sldMkLst>
        <pc:spChg chg="mod">
          <ac:chgData name="Rusterholz Susanne" userId="da14fc69-6e15-429b-a0a6-1572a0cabbbf" providerId="ADAL" clId="{F10A5381-486F-4E15-93A0-9A4ECD8A4E26}" dt="2021-08-27T07:06:32.803" v="178" actId="20577"/>
          <ac:spMkLst>
            <pc:docMk/>
            <pc:sldMk cId="80953941" sldId="273"/>
            <ac:spMk id="3" creationId="{00000000-0000-0000-0000-000000000000}"/>
          </ac:spMkLst>
        </pc:spChg>
      </pc:sldChg>
      <pc:sldChg chg="modSp mod">
        <pc:chgData name="Rusterholz Susanne" userId="da14fc69-6e15-429b-a0a6-1572a0cabbbf" providerId="ADAL" clId="{F10A5381-486F-4E15-93A0-9A4ECD8A4E26}" dt="2021-08-27T07:04:14.415" v="171" actId="20577"/>
        <pc:sldMkLst>
          <pc:docMk/>
          <pc:sldMk cId="1210461192" sldId="276"/>
        </pc:sldMkLst>
        <pc:spChg chg="mod">
          <ac:chgData name="Rusterholz Susanne" userId="da14fc69-6e15-429b-a0a6-1572a0cabbbf" providerId="ADAL" clId="{F10A5381-486F-4E15-93A0-9A4ECD8A4E26}" dt="2021-08-27T07:04:14.415" v="171" actId="20577"/>
          <ac:spMkLst>
            <pc:docMk/>
            <pc:sldMk cId="1210461192" sldId="276"/>
            <ac:spMk id="3" creationId="{00000000-0000-0000-0000-000000000000}"/>
          </ac:spMkLst>
        </pc:spChg>
      </pc:sldChg>
      <pc:sldChg chg="modSp mod">
        <pc:chgData name="Rusterholz Susanne" userId="da14fc69-6e15-429b-a0a6-1572a0cabbbf" providerId="ADAL" clId="{F10A5381-486F-4E15-93A0-9A4ECD8A4E26}" dt="2021-08-27T07:10:08.941" v="195" actId="20577"/>
        <pc:sldMkLst>
          <pc:docMk/>
          <pc:sldMk cId="286638481" sldId="277"/>
        </pc:sldMkLst>
        <pc:spChg chg="mod">
          <ac:chgData name="Rusterholz Susanne" userId="da14fc69-6e15-429b-a0a6-1572a0cabbbf" providerId="ADAL" clId="{F10A5381-486F-4E15-93A0-9A4ECD8A4E26}" dt="2021-08-27T07:10:08.941" v="195" actId="20577"/>
          <ac:spMkLst>
            <pc:docMk/>
            <pc:sldMk cId="286638481" sldId="277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F74897AB-DA78-4CB6-AE72-4C946D93FAC9}"/>
    <pc:docChg chg="modSld">
      <pc:chgData name="Baeriswyl Michelle" userId="7dbe6026-e9b7-4e33-982d-84db899c07af" providerId="ADAL" clId="{F74897AB-DA78-4CB6-AE72-4C946D93FAC9}" dt="2021-09-01T07:58:28.285" v="0" actId="6549"/>
      <pc:docMkLst>
        <pc:docMk/>
      </pc:docMkLst>
      <pc:sldChg chg="modSp mod">
        <pc:chgData name="Baeriswyl Michelle" userId="7dbe6026-e9b7-4e33-982d-84db899c07af" providerId="ADAL" clId="{F74897AB-DA78-4CB6-AE72-4C946D93FAC9}" dt="2021-09-01T07:58:28.285" v="0" actId="6549"/>
        <pc:sldMkLst>
          <pc:docMk/>
          <pc:sldMk cId="3256544630" sldId="265"/>
        </pc:sldMkLst>
        <pc:spChg chg="mod">
          <ac:chgData name="Baeriswyl Michelle" userId="7dbe6026-e9b7-4e33-982d-84db899c07af" providerId="ADAL" clId="{F74897AB-DA78-4CB6-AE72-4C946D93FAC9}" dt="2021-09-01T07:58:28.285" v="0" actId="6549"/>
          <ac:spMkLst>
            <pc:docMk/>
            <pc:sldMk cId="3256544630" sldId="265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53547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32611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13962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0087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2221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41432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94529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96288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92418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86681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63634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87206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8606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3094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Datum</a:t>
            </a:r>
            <a:r>
              <a:rPr lang="de-DE" dirty="0"/>
              <a:t>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Vorname</a:t>
            </a:r>
            <a:r>
              <a:rPr lang="de-DE" dirty="0"/>
              <a:t>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1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bg1"/>
                </a:solidFill>
              </a:rPr>
              <a:t>Bureau de </a:t>
            </a:r>
            <a:r>
              <a:rPr lang="fr-CH" sz="1000" spc="19" baseline="0" noProof="0" dirty="0">
                <a:solidFill>
                  <a:schemeClr val="bg1"/>
                </a:solidFill>
              </a:rPr>
              <a:t>prévention</a:t>
            </a:r>
          </a:p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bg1"/>
                </a:solidFill>
              </a:rPr>
              <a:t>des accidents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info@bpa.ch bpa.ch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fr-CH" noProof="0" smtClean="0"/>
              <a:t>septembre 21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63526" y="1279615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13" name="Titel 1"/>
          <p:cNvSpPr txBox="1">
            <a:spLocks/>
          </p:cNvSpPr>
          <p:nvPr userDrawn="1"/>
        </p:nvSpPr>
        <p:spPr>
          <a:xfrm>
            <a:off x="479377" y="376327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8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 spc="3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H" noProof="0" dirty="0"/>
          </a:p>
        </p:txBody>
      </p:sp>
      <p:sp>
        <p:nvSpPr>
          <p:cNvPr id="14" name="Fußzeilenplatzhalter 7"/>
          <p:cNvSpPr txBox="1">
            <a:spLocks/>
          </p:cNvSpPr>
          <p:nvPr userDrawn="1"/>
        </p:nvSpPr>
        <p:spPr>
          <a:xfrm>
            <a:off x="1506058" y="6506856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15" name="Foliennummernplatzhalter 8"/>
          <p:cNvSpPr txBox="1">
            <a:spLocks/>
          </p:cNvSpPr>
          <p:nvPr userDrawn="1"/>
        </p:nvSpPr>
        <p:spPr>
          <a:xfrm>
            <a:off x="507952" y="6493682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328" y="744578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95774" y="1495514"/>
            <a:ext cx="7416800" cy="4752975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fr-CH" noProof="0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fr-CH" noProof="0" smtClean="0"/>
              <a:t>septembre 21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fr-CH" noProof="0" smtClean="0"/>
              <a:t>septembre 21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fr-CH" noProof="0" smtClean="0"/>
              <a:t>septembre 21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fr-CH" noProof="0" smtClean="0"/>
              <a:t>septembre 21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fr-CH" noProof="0" smtClean="0"/>
              <a:t>septembre 21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de-DE" dirty="0"/>
              <a:t>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fr-CH" noProof="0" smtClean="0"/>
              <a:t>septembre 21</a:t>
            </a:fld>
            <a:endParaRPr lang="fr-CH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fr-CH" noProof="0" smtClean="0"/>
              <a:t>septembre 21</a:t>
            </a:fld>
            <a:endParaRPr lang="fr-CH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, </a:t>
            </a:r>
            <a:r>
              <a:rPr lang="fr-CH" noProof="0" dirty="0" err="1"/>
              <a:t>Datum</a:t>
            </a:r>
            <a:endParaRPr lang="fr-CH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Vorname</a:t>
            </a:r>
            <a:r>
              <a:rPr lang="fr-CH" noProof="0" dirty="0"/>
              <a:t> Name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Schlusstext</a:t>
            </a:r>
            <a:endParaRPr lang="fr-CH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1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bg1"/>
                </a:solidFill>
              </a:rPr>
              <a:t>Bureau de </a:t>
            </a:r>
            <a:r>
              <a:rPr lang="fr-CH" sz="1000" spc="19" baseline="0" noProof="0" dirty="0">
                <a:solidFill>
                  <a:schemeClr val="bg1"/>
                </a:solidFill>
              </a:rPr>
              <a:t>prévention</a:t>
            </a:r>
          </a:p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bg1"/>
                </a:solidFill>
              </a:rPr>
              <a:t>des accidents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info@bpa.ch bpa.ch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Datum</a:t>
            </a:r>
            <a:r>
              <a:rPr lang="fr-CH" noProof="0" dirty="0"/>
              <a:t>, </a:t>
            </a:r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Vorname</a:t>
            </a:r>
            <a:r>
              <a:rPr lang="fr-CH" noProof="0" dirty="0"/>
              <a:t> Name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tx1"/>
                </a:solidFill>
              </a:rPr>
              <a:t>Bureau de </a:t>
            </a:r>
            <a:r>
              <a:rPr lang="fr-CH" sz="1000" spc="19" baseline="0" noProof="0" dirty="0">
                <a:solidFill>
                  <a:schemeClr val="tx1"/>
                </a:solidFill>
              </a:rPr>
              <a:t>prévention</a:t>
            </a:r>
          </a:p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tx1"/>
                </a:solidFill>
              </a:rPr>
              <a:t>des accidents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info@bpa.ch bpa.ch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/>
              <a:t>Keyword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Highlight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de-DE" dirty="0"/>
              <a:t> </a:t>
            </a:r>
            <a:r>
              <a:rPr lang="fr-CH" noProof="0" dirty="0" err="1"/>
              <a:t>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fr-CH" noProof="0" smtClean="0"/>
              <a:t>septembre 21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</a:t>
            </a:r>
            <a:r>
              <a:rPr lang="fr-CH" noProof="0" dirty="0"/>
              <a:t>der</a:t>
            </a:r>
            <a:r>
              <a:rPr lang="de-DE" dirty="0"/>
              <a:t>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fr-CH" noProof="0" smtClean="0"/>
              <a:t>septembre 21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fr-CH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CH" noProof="0" dirty="0" err="1"/>
              <a:t>Textmasterformat</a:t>
            </a:r>
            <a:r>
              <a:rPr lang="fr-CH" noProof="0" dirty="0"/>
              <a:t> </a:t>
            </a:r>
            <a:br>
              <a:rPr lang="fr-CH" noProof="0" dirty="0"/>
            </a:br>
            <a:r>
              <a:rPr lang="fr-CH" noProof="0" dirty="0" err="1"/>
              <a:t>bearbeiten</a:t>
            </a:r>
            <a:endParaRPr lang="fr-CH" noProof="0" dirty="0"/>
          </a:p>
          <a:p>
            <a:pPr lvl="1"/>
            <a:r>
              <a:rPr lang="fr-CH" noProof="0" dirty="0" err="1"/>
              <a:t>Zweite</a:t>
            </a:r>
            <a:r>
              <a:rPr lang="fr-CH" noProof="0" dirty="0"/>
              <a:t> </a:t>
            </a:r>
            <a:r>
              <a:rPr lang="fr-CH" noProof="0" dirty="0" err="1"/>
              <a:t>Ebene</a:t>
            </a:r>
            <a:endParaRPr lang="fr-CH" noProof="0" dirty="0"/>
          </a:p>
          <a:p>
            <a:pPr lvl="2"/>
            <a:r>
              <a:rPr lang="fr-CH" noProof="0" dirty="0" err="1"/>
              <a:t>Dritte</a:t>
            </a:r>
            <a:r>
              <a:rPr lang="fr-CH" noProof="0" dirty="0"/>
              <a:t> </a:t>
            </a:r>
            <a:r>
              <a:rPr lang="fr-CH" noProof="0" dirty="0" err="1"/>
              <a:t>Ebene</a:t>
            </a:r>
            <a:endParaRPr lang="fr-CH" noProof="0" dirty="0"/>
          </a:p>
          <a:p>
            <a:pPr lvl="3"/>
            <a:r>
              <a:rPr lang="fr-CH" noProof="0" dirty="0" err="1"/>
              <a:t>Vierte</a:t>
            </a:r>
            <a:r>
              <a:rPr lang="fr-CH" noProof="0" dirty="0"/>
              <a:t> </a:t>
            </a:r>
            <a:r>
              <a:rPr lang="fr-CH" noProof="0" dirty="0" err="1"/>
              <a:t>Ebene</a:t>
            </a:r>
            <a:endParaRPr lang="fr-CH" noProof="0" dirty="0"/>
          </a:p>
          <a:p>
            <a:pPr lvl="4"/>
            <a:r>
              <a:rPr lang="fr-CH" noProof="0" dirty="0" err="1"/>
              <a:t>Fünfte</a:t>
            </a:r>
            <a:r>
              <a:rPr lang="fr-CH" noProof="0" dirty="0"/>
              <a:t> </a:t>
            </a:r>
            <a:r>
              <a:rPr lang="fr-CH" noProof="0" dirty="0" err="1"/>
              <a:t>Ebene</a:t>
            </a:r>
            <a:endParaRPr lang="fr-CH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fr-CH" noProof="0" smtClean="0"/>
              <a:t>septembre 21</a:t>
            </a:fld>
            <a:endParaRPr lang="fr-CH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ander.bpa.ch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hyperlink" Target="www.bpa.c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SEE%20YOU%20-%20mach%20dich%20sichtbar!%20(Video%20de)_Mpeg4%20H264_238540.wm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Bricolage: faites marcher votre tête avant les outils</a:t>
            </a:r>
            <a:endParaRPr lang="fr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Entreprise, événement,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H" dirty="0"/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Meuleuse d’angle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7200799" cy="4692179"/>
          </a:xfrm>
        </p:spPr>
        <p:txBody>
          <a:bodyPr>
            <a:noAutofit/>
          </a:bodyPr>
          <a:lstStyle/>
          <a:p>
            <a:pPr lvl="1"/>
            <a:r>
              <a:rPr lang="fr-CH" dirty="0"/>
              <a:t>Portez des lunettes de protection fermées, une protection auditive, des gants de protection et éventuellement un masque anti-poussière.</a:t>
            </a:r>
          </a:p>
          <a:p>
            <a:pPr lvl="1"/>
            <a:r>
              <a:rPr lang="fr-CH" dirty="0"/>
              <a:t>Veillez à porter des manches longues.</a:t>
            </a:r>
          </a:p>
          <a:p>
            <a:pPr lvl="1"/>
            <a:r>
              <a:rPr lang="fr-CH" dirty="0"/>
              <a:t>Utilisez uniquement les accessoires </a:t>
            </a:r>
            <a:r>
              <a:rPr lang="fr-CH" dirty="0" err="1"/>
              <a:t>recom-mandés</a:t>
            </a:r>
            <a:r>
              <a:rPr lang="fr-CH" dirty="0"/>
              <a:t> par le fabricant.</a:t>
            </a:r>
          </a:p>
          <a:p>
            <a:pPr lvl="1"/>
            <a:r>
              <a:rPr lang="fr-CH" dirty="0"/>
              <a:t>Tenez la meuleuse d’angle fermement à deux mains.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92" y="1916832"/>
            <a:ext cx="393643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67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Meuleuse d’angle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0873207" cy="4692179"/>
          </a:xfrm>
        </p:spPr>
        <p:txBody>
          <a:bodyPr>
            <a:noAutofit/>
          </a:bodyPr>
          <a:lstStyle/>
          <a:p>
            <a:pPr lvl="1"/>
            <a:r>
              <a:rPr lang="fr-CH" dirty="0"/>
              <a:t>Fixez bien la pièce à meuler.</a:t>
            </a:r>
          </a:p>
          <a:p>
            <a:pPr lvl="1"/>
            <a:r>
              <a:rPr lang="fr-CH" dirty="0"/>
              <a:t>Veillez à ce que votre appareil électrique soit éteint lorsque vous le déplacez.</a:t>
            </a:r>
          </a:p>
          <a:p>
            <a:pPr lvl="1"/>
            <a:r>
              <a:rPr lang="fr-CH" dirty="0"/>
              <a:t>Faites attention aux étincelles (risque d’incendie).</a:t>
            </a:r>
          </a:p>
          <a:p>
            <a:pPr lvl="1"/>
            <a:r>
              <a:rPr lang="fr-CH" dirty="0"/>
              <a:t>Prenez en compte la date limite d’utilisation des disques (indiquée au centre du disque).</a:t>
            </a:r>
          </a:p>
          <a:p>
            <a:endParaRPr lang="fr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82130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Scie sauteuse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7848871" cy="4692179"/>
          </a:xfrm>
        </p:spPr>
        <p:txBody>
          <a:bodyPr>
            <a:noAutofit/>
          </a:bodyPr>
          <a:lstStyle/>
          <a:p>
            <a:pPr lvl="1"/>
            <a:r>
              <a:rPr lang="fr-CH" dirty="0"/>
              <a:t>Portez des lunettes de protection et une protection auditive.</a:t>
            </a:r>
          </a:p>
          <a:p>
            <a:pPr lvl="1"/>
            <a:r>
              <a:rPr lang="fr-CH" dirty="0"/>
              <a:t>Fixez fermement la pièce à scier.</a:t>
            </a:r>
          </a:p>
          <a:p>
            <a:pPr lvl="1"/>
            <a:r>
              <a:rPr lang="fr-CH" dirty="0"/>
              <a:t>Enclenchez la scie sauteuse avant que la lame ne touche la pièce.</a:t>
            </a:r>
          </a:p>
          <a:p>
            <a:pPr lvl="1"/>
            <a:r>
              <a:rPr lang="fr-CH" dirty="0"/>
              <a:t>Ne posez jamais vos mains sous ou à proximité de la pièce à scier.</a:t>
            </a:r>
          </a:p>
          <a:p>
            <a:pPr lvl="1"/>
            <a:r>
              <a:rPr lang="fr-CH" dirty="0"/>
              <a:t>Tenez la scie sauteuse fermement à deux mains.</a:t>
            </a:r>
          </a:p>
          <a:p>
            <a:pPr lvl="1"/>
            <a:r>
              <a:rPr lang="fr-CH" dirty="0"/>
              <a:t>Éteignez la scie avant de l’éloigner de la pièce sciée.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436" y="1700808"/>
            <a:ext cx="2903189" cy="387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3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Nettoyeur haute pression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7848871" cy="4692179"/>
          </a:xfrm>
        </p:spPr>
        <p:txBody>
          <a:bodyPr>
            <a:noAutofit/>
          </a:bodyPr>
          <a:lstStyle/>
          <a:p>
            <a:pPr lvl="1"/>
            <a:r>
              <a:rPr lang="fr-CH" dirty="0"/>
              <a:t>Portez des lunettes de protection, des gants et un pantalon.</a:t>
            </a:r>
          </a:p>
          <a:p>
            <a:pPr lvl="1"/>
            <a:r>
              <a:rPr lang="fr-CH" dirty="0"/>
              <a:t>Ne dirigez jamais l’appareil vers des personnes, des animaux ou des composants électriques.</a:t>
            </a:r>
          </a:p>
          <a:p>
            <a:pPr lvl="1"/>
            <a:r>
              <a:rPr lang="fr-CH" dirty="0"/>
              <a:t>Branchez toujours le nettoyeur à une prise munie d’un disjoncteur FI.</a:t>
            </a:r>
          </a:p>
          <a:p>
            <a:pPr lvl="1"/>
            <a:r>
              <a:rPr lang="fr-CH" dirty="0"/>
              <a:t>Vérifiez que le tuyau haute pression ne soit pas abîmé (risque d’éclatement).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435" y="1484784"/>
            <a:ext cx="2903190" cy="387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92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Nettoyeur haute pression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0873207" cy="4692179"/>
          </a:xfrm>
        </p:spPr>
        <p:txBody>
          <a:bodyPr>
            <a:noAutofit/>
          </a:bodyPr>
          <a:lstStyle/>
          <a:p>
            <a:pPr lvl="1"/>
            <a:r>
              <a:rPr lang="fr-CH" dirty="0"/>
              <a:t>N’aspirez jamais des acides non dilués, des solvants ou des liquides contenant des solvants.</a:t>
            </a:r>
          </a:p>
          <a:p>
            <a:pPr lvl="1"/>
            <a:r>
              <a:rPr lang="fr-CH" dirty="0"/>
              <a:t>Ne fixez pas le levier de déclenchement du pistolet pulvérisateur lorsque vous utilisez l’appareil.</a:t>
            </a:r>
          </a:p>
          <a:p>
            <a:pPr lvl="1"/>
            <a:r>
              <a:rPr lang="fr-CH" dirty="0"/>
              <a:t>Tenez le nettoyeur à au moins 30 cm de l’objet à nettoyer.</a:t>
            </a:r>
          </a:p>
          <a:p>
            <a:pPr lvl="1"/>
            <a:r>
              <a:rPr lang="fr-CH" dirty="0"/>
              <a:t>Ne laissez pas l’appareil sans surveillance lorsqu’il est en marche.</a:t>
            </a:r>
          </a:p>
          <a:p>
            <a:pPr lvl="1"/>
            <a:r>
              <a:rPr lang="fr-CH" dirty="0"/>
              <a:t>Retirez la lance lorsque vous vous éloignez du nettoyeur.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2619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Plus d’informations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776" y="1484784"/>
            <a:ext cx="7920879" cy="4692179"/>
          </a:xfrm>
        </p:spPr>
        <p:txBody>
          <a:bodyPr>
            <a:noAutofit/>
          </a:bodyPr>
          <a:lstStyle/>
          <a:p>
            <a:r>
              <a:rPr lang="fr-CH" dirty="0"/>
              <a:t>Vous trouverez de plus amples informations sur ce thème dans la brochure suivante du BPA:</a:t>
            </a:r>
          </a:p>
          <a:p>
            <a:pPr lvl="1"/>
            <a:r>
              <a:rPr lang="de-CH" dirty="0"/>
              <a:t>«</a:t>
            </a:r>
            <a:r>
              <a:rPr lang="fr-FR" b="1" dirty="0"/>
              <a:t>Liste de contrôle pour un habitat sûr</a:t>
            </a:r>
            <a:r>
              <a:rPr lang="de-CH" dirty="0"/>
              <a:t>» </a:t>
            </a:r>
            <a:r>
              <a:rPr lang="de-CH" sz="2000" dirty="0"/>
              <a:t>(</a:t>
            </a:r>
            <a:r>
              <a:rPr lang="de-CH" sz="2000" dirty="0" err="1"/>
              <a:t>réf</a:t>
            </a:r>
            <a:r>
              <a:rPr lang="de-CH" sz="2000" dirty="0"/>
              <a:t>. 3.026)</a:t>
            </a:r>
            <a:endParaRPr lang="fr-CH" dirty="0"/>
          </a:p>
          <a:p>
            <a:pPr>
              <a:spcBef>
                <a:spcPts val="1200"/>
              </a:spcBef>
            </a:pPr>
            <a:r>
              <a:rPr lang="fr-CH" dirty="0"/>
              <a:t>Commandez-la gratuitement sur: </a:t>
            </a:r>
            <a:r>
              <a:rPr lang="fr-CH" dirty="0">
                <a:hlinkClick r:id="rId3"/>
              </a:rPr>
              <a:t>commander.bpa.ch</a:t>
            </a:r>
            <a:r>
              <a:rPr lang="fr-CH" dirty="0"/>
              <a:t>   </a:t>
            </a:r>
          </a:p>
          <a:p>
            <a:pPr>
              <a:spcBef>
                <a:spcPts val="1200"/>
              </a:spcBef>
            </a:pPr>
            <a:r>
              <a:rPr lang="fr-CH" dirty="0"/>
              <a:t>Pour d’autres conseils en matière de prévention des accidents: </a:t>
            </a:r>
            <a:r>
              <a:rPr lang="fr-CH" dirty="0">
                <a:hlinkClick r:id="rId4"/>
              </a:rPr>
              <a:t>bpa.ch</a:t>
            </a:r>
            <a:endParaRPr lang="fr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D05CA58-2C37-4886-BD39-2EA0A428E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237" y="1484784"/>
            <a:ext cx="2459576" cy="3517457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86638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Causes fréquentes d’accident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spcAft>
                <a:spcPts val="600"/>
              </a:spcAft>
            </a:pPr>
            <a:r>
              <a:rPr lang="fr-CH" dirty="0"/>
              <a:t>Manque d’expérience</a:t>
            </a:r>
          </a:p>
          <a:p>
            <a:pPr lvl="1">
              <a:spcAft>
                <a:spcPts val="600"/>
              </a:spcAft>
            </a:pPr>
            <a:r>
              <a:rPr lang="fr-CH" dirty="0"/>
              <a:t>Ignorance concernant la manière d’utiliser les machines ou appareils</a:t>
            </a:r>
          </a:p>
          <a:p>
            <a:pPr lvl="1">
              <a:spcAft>
                <a:spcPts val="600"/>
              </a:spcAft>
            </a:pPr>
            <a:r>
              <a:rPr lang="fr-CH" dirty="0"/>
              <a:t>Utilisation inappropriée des </a:t>
            </a:r>
            <a:r>
              <a:rPr lang="fr-CH"/>
              <a:t>machines ou </a:t>
            </a:r>
            <a:r>
              <a:rPr lang="fr-CH" dirty="0"/>
              <a:t>appareils</a:t>
            </a:r>
          </a:p>
          <a:p>
            <a:pPr lvl="1">
              <a:spcAft>
                <a:spcPts val="600"/>
              </a:spcAft>
            </a:pPr>
            <a:r>
              <a:rPr lang="fr-CH" dirty="0"/>
              <a:t>Précipitation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51244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fr-CH"/>
              <a:t>Vidéo</a:t>
            </a:r>
            <a:endParaRPr lang="fr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pic>
        <p:nvPicPr>
          <p:cNvPr id="12" name="Grafik 1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44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Instructions générales de sécurité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7848871" cy="4692179"/>
          </a:xfrm>
        </p:spPr>
        <p:txBody>
          <a:bodyPr>
            <a:noAutofit/>
          </a:bodyPr>
          <a:lstStyle/>
          <a:p>
            <a:pPr lvl="1"/>
            <a:r>
              <a:rPr lang="fr-CH" kern="0" dirty="0"/>
              <a:t>Prévoyez </a:t>
            </a:r>
            <a:r>
              <a:rPr lang="fr-CH" b="1" kern="0" dirty="0"/>
              <a:t>suffisamment de temps </a:t>
            </a:r>
            <a:r>
              <a:rPr lang="fr-CH" kern="0" dirty="0"/>
              <a:t>et préparez-vous bien.</a:t>
            </a:r>
          </a:p>
          <a:p>
            <a:pPr lvl="1"/>
            <a:r>
              <a:rPr lang="fr-CH" b="1" kern="0" dirty="0"/>
              <a:t>Lisez le mode d’emploi </a:t>
            </a:r>
            <a:r>
              <a:rPr lang="fr-CH" kern="0" dirty="0"/>
              <a:t>avant d’utiliser une machine ou un appareil et soyez conscient des risques.</a:t>
            </a:r>
          </a:p>
          <a:p>
            <a:pPr lvl="1"/>
            <a:r>
              <a:rPr lang="fr-CH" kern="0" dirty="0"/>
              <a:t>Contrôlez les appareils afin de définir s’ils sont sûrs: </a:t>
            </a:r>
            <a:r>
              <a:rPr lang="fr-CH" b="1" kern="0" dirty="0"/>
              <a:t>les prises et les câbles sont-ils intacts</a:t>
            </a:r>
            <a:r>
              <a:rPr lang="fr-CH" kern="0" dirty="0"/>
              <a:t>? </a:t>
            </a:r>
            <a:r>
              <a:rPr lang="fr-CH" b="1" kern="0" dirty="0"/>
              <a:t>Ai-je bien tous les éléments accessoires</a:t>
            </a:r>
            <a:r>
              <a:rPr lang="fr-CH" kern="0" dirty="0"/>
              <a:t>? Les outils sont-ils </a:t>
            </a:r>
            <a:r>
              <a:rPr lang="fr-CH" b="1" kern="0" dirty="0"/>
              <a:t>propres et bien affûtés</a:t>
            </a:r>
            <a:r>
              <a:rPr lang="fr-CH" kern="0" dirty="0"/>
              <a:t>?</a:t>
            </a:r>
          </a:p>
          <a:p>
            <a:pPr lvl="1"/>
            <a:r>
              <a:rPr lang="fr-CH" kern="0" dirty="0"/>
              <a:t>N’enlevez pas les dispositifs de sécurité.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27" y="1700808"/>
            <a:ext cx="291429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0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Instructions générales de sécurité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71864" y="1916832"/>
            <a:ext cx="6840761" cy="2736304"/>
          </a:xfrm>
        </p:spPr>
        <p:txBody>
          <a:bodyPr>
            <a:noAutofit/>
          </a:bodyPr>
          <a:lstStyle/>
          <a:p>
            <a:r>
              <a:rPr lang="fr-CH" kern="0" dirty="0"/>
              <a:t>Portez un </a:t>
            </a:r>
            <a:r>
              <a:rPr lang="fr-CH" b="1" kern="0" dirty="0"/>
              <a:t>équipement de protection adéquat</a:t>
            </a:r>
            <a:r>
              <a:rPr lang="fr-CH" kern="0" dirty="0"/>
              <a:t>, en fonction des travaux à effectuer et des appareils à utiliser.</a:t>
            </a:r>
          </a:p>
          <a:p>
            <a:r>
              <a:rPr lang="fr-CH" kern="0" dirty="0"/>
              <a:t>Ne portez pas d’habits larges, de foulards ni de bijoux. Portez des chaussures robustes.</a:t>
            </a:r>
          </a:p>
          <a:p>
            <a:r>
              <a:rPr lang="fr-CH" kern="0" dirty="0"/>
              <a:t>Si vous avez les cheveux longs, attachez-les.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90FB487-C7CF-4C42-8C65-8FDD0B3C0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84" y="1268760"/>
            <a:ext cx="3710156" cy="4968874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665318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Instructions générales de sécurité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0873207" cy="4692179"/>
          </a:xfrm>
        </p:spPr>
        <p:txBody>
          <a:bodyPr>
            <a:noAutofit/>
          </a:bodyPr>
          <a:lstStyle/>
          <a:p>
            <a:pPr lvl="1"/>
            <a:r>
              <a:rPr lang="fr-CH" dirty="0"/>
              <a:t>Vérifiez que l’interrupteur de l’appareil soit en position d’arrêt avant de le brancher à la prise ou d’insérer la batterie.</a:t>
            </a:r>
          </a:p>
          <a:p>
            <a:pPr lvl="1"/>
            <a:r>
              <a:rPr lang="fr-CH" dirty="0"/>
              <a:t>Vérifiez que le câble ne risque pas de vous faire trébucher.</a:t>
            </a:r>
          </a:p>
          <a:p>
            <a:pPr lvl="1"/>
            <a:r>
              <a:rPr lang="fr-CH" dirty="0"/>
              <a:t>Posez l’appareil seulement lorsque le disque ne tourne plus.</a:t>
            </a:r>
          </a:p>
          <a:p>
            <a:pPr lvl="1"/>
            <a:r>
              <a:rPr lang="fr-CH" dirty="0"/>
              <a:t>Débranchez l’appareil si vous devez interrompre vos travaux ou nettoyer l’appareil.</a:t>
            </a:r>
          </a:p>
          <a:p>
            <a:pPr lvl="1"/>
            <a:r>
              <a:rPr lang="fr-CH" dirty="0"/>
              <a:t>Retirez la cosse de la bougie d’allumage des moteurs à combustion.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5539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Instructions générales de sécurité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089231" cy="4692179"/>
          </a:xfrm>
        </p:spPr>
        <p:txBody>
          <a:bodyPr>
            <a:noAutofit/>
          </a:bodyPr>
          <a:lstStyle/>
          <a:p>
            <a:pPr lvl="1"/>
            <a:r>
              <a:rPr lang="fr-CH" dirty="0"/>
              <a:t>Veillez à ce que votre lieu de travail soit propre et bien éclairé.</a:t>
            </a:r>
          </a:p>
          <a:p>
            <a:pPr lvl="1"/>
            <a:r>
              <a:rPr lang="fr-CH" dirty="0"/>
              <a:t>Utilisez une surface stable pour percer, scier ou poncer.</a:t>
            </a:r>
          </a:p>
          <a:p>
            <a:pPr lvl="1"/>
            <a:r>
              <a:rPr lang="fr-CH" dirty="0"/>
              <a:t>Optez pour une position stable et veillez à ne pas perdre l’équilibre.</a:t>
            </a:r>
          </a:p>
          <a:p>
            <a:pPr lvl="1"/>
            <a:r>
              <a:rPr lang="fr-CH" dirty="0"/>
              <a:t>Éloignez les enfants et autres personnes lorsque vous utilisez des appareils électriques ou fournissez-leur un équipement de protection adéquat.</a:t>
            </a: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95475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Disjoncteur de protection à courant de défaut (disjoncteur FI)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5809941" cy="4692179"/>
          </a:xfrm>
        </p:spPr>
        <p:txBody>
          <a:bodyPr>
            <a:noAutofit/>
          </a:bodyPr>
          <a:lstStyle/>
          <a:p>
            <a:r>
              <a:rPr lang="fr-CH" kern="0" dirty="0"/>
              <a:t>Vérifiez que la prise soit munie d’un </a:t>
            </a:r>
            <a:r>
              <a:rPr lang="fr-CH" b="1" kern="0" dirty="0"/>
              <a:t>disjoncteur de protection à courant de défaut (disjoncteur FI)</a:t>
            </a:r>
            <a:r>
              <a:rPr lang="fr-CH" kern="0" dirty="0"/>
              <a:t>,</a:t>
            </a:r>
            <a:r>
              <a:rPr lang="fr-CH" b="1" kern="0" dirty="0"/>
              <a:t> </a:t>
            </a:r>
            <a:r>
              <a:rPr lang="fr-CH" kern="0" dirty="0"/>
              <a:t>en particulier lorsque vous travaillez à l’extérieur.</a:t>
            </a:r>
          </a:p>
          <a:p>
            <a:r>
              <a:rPr lang="fr-CH" kern="0" dirty="0"/>
              <a:t>Contrôlez régulièrement le bon fonctionnement du disjoncteur.</a:t>
            </a:r>
          </a:p>
          <a:p>
            <a:r>
              <a:rPr lang="fr-CH" kern="0" dirty="0"/>
              <a:t>Vérifiez que les câbles électriques soient en bon état et rangez-les de façon à ce qu’ils ne soient pas endommagés.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414" y="1844824"/>
            <a:ext cx="2512211" cy="334961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761" y="1844824"/>
            <a:ext cx="2512210" cy="33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61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Perceuse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8712967" cy="4692179"/>
          </a:xfrm>
        </p:spPr>
        <p:txBody>
          <a:bodyPr>
            <a:noAutofit/>
          </a:bodyPr>
          <a:lstStyle/>
          <a:p>
            <a:pPr lvl="1"/>
            <a:r>
              <a:rPr lang="fr-CH" dirty="0"/>
              <a:t>Portez une protection auditive et des lunettes de protection. Si vous percez au-dessus de votre  tête, portez des lunettes de protection fermées.</a:t>
            </a:r>
          </a:p>
          <a:p>
            <a:pPr lvl="1"/>
            <a:r>
              <a:rPr lang="fr-CH" dirty="0"/>
              <a:t>Servez-vous de la poignée supplémentaire (généralement livrée avec la perceuse).</a:t>
            </a:r>
          </a:p>
          <a:p>
            <a:pPr lvl="1"/>
            <a:r>
              <a:rPr lang="fr-CH" dirty="0"/>
              <a:t>Ne percez pas à hauteur des yeux.</a:t>
            </a:r>
          </a:p>
          <a:p>
            <a:pPr lvl="1"/>
            <a:r>
              <a:rPr lang="fr-CH" dirty="0"/>
              <a:t>Retirez la clé de mandrin.</a:t>
            </a:r>
          </a:p>
          <a:p>
            <a:pPr lvl="1"/>
            <a:r>
              <a:rPr lang="fr-CH" dirty="0"/>
              <a:t>Fixez la pièce que vous souhaitez percer.</a:t>
            </a:r>
          </a:p>
          <a:p>
            <a:pPr lvl="1"/>
            <a:r>
              <a:rPr lang="fr-CH" dirty="0"/>
              <a:t>Ne travaillez pas sur des matériaux métalliques lorsque vous utilisez un dispositif d’aspiration (risque d’incendie).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7" y="1994669"/>
            <a:ext cx="2538281" cy="338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95688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 BFU V10-fr.potx" id="{092ECCA2-D4B9-491B-B3D2-77CEBDAAE832}" vid="{6F006824-F697-4289-B6E5-5A3BCAF5D254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9" ma:contentTypeDescription="Ein neues Dokument erstellen." ma:contentTypeScope="" ma:versionID="bdc04268341d45f3ac8fecab084898de">
  <xsd:schema xmlns:xsd="http://www.w3.org/2001/XMLSchema" xmlns:xs="http://www.w3.org/2001/XMLSchema" xmlns:p="http://schemas.microsoft.com/office/2006/metadata/properties" xmlns:ns2="bb4941f2-48be-4bb0-a3d9-a0ff0057a962" targetNamespace="http://schemas.microsoft.com/office/2006/metadata/properties" ma:root="true" ma:fieldsID="b790e1df7cbfac17060d3a90942bc9ec" ns2:_="">
    <xsd:import namespace="bb4941f2-48be-4bb0-a3d9-a0ff0057a9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75F7FC-73BE-4000-A81D-18E6DB5E3193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bb4941f2-48be-4bb0-a3d9-a0ff0057a96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8578576-3801-4249-8CB7-98A6F7AA01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00F995-37D2-4E9C-A18D-00129D9A425C}"/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Praesentation_BPA_fr</Template>
  <TotalTime>0</TotalTime>
  <Words>800</Words>
  <Application>Microsoft Office PowerPoint</Application>
  <PresentationFormat>Breitbild</PresentationFormat>
  <Paragraphs>102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BFU Suisse</vt:lpstr>
      <vt:lpstr>BFU Suisse </vt:lpstr>
      <vt:lpstr>BFU Suisse Medium</vt:lpstr>
      <vt:lpstr>Suisse Int'l</vt:lpstr>
      <vt:lpstr>Design bfu</vt:lpstr>
      <vt:lpstr>Bricolage: faites marcher votre tête avant les outils</vt:lpstr>
      <vt:lpstr>Causes fréquentes d’accident</vt:lpstr>
      <vt:lpstr>PowerPoint-Präsentation</vt:lpstr>
      <vt:lpstr>Instructions générales de sécurité </vt:lpstr>
      <vt:lpstr>Instructions générales de sécurité </vt:lpstr>
      <vt:lpstr>Instructions générales de sécurité </vt:lpstr>
      <vt:lpstr>Instructions générales de sécurité </vt:lpstr>
      <vt:lpstr>Disjoncteur de protection à courant de défaut (disjoncteur FI)</vt:lpstr>
      <vt:lpstr>Perceuse</vt:lpstr>
      <vt:lpstr>Meuleuse d’angle</vt:lpstr>
      <vt:lpstr>Meuleuse d’angle</vt:lpstr>
      <vt:lpstr>Scie sauteuse</vt:lpstr>
      <vt:lpstr>Nettoyeur haute pression</vt:lpstr>
      <vt:lpstr>Nettoyeur haute pression</vt:lpstr>
      <vt:lpstr>Plus d’informations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Bricolage à la maison</dc:title>
  <dc:creator>Baeriswyl Michelle</dc:creator>
  <cp:lastModifiedBy>Baeriswyl Michelle</cp:lastModifiedBy>
  <cp:revision>6</cp:revision>
  <cp:lastPrinted>2019-03-22T15:02:17Z</cp:lastPrinted>
  <dcterms:created xsi:type="dcterms:W3CDTF">2019-08-08T05:27:44Z</dcterms:created>
  <dcterms:modified xsi:type="dcterms:W3CDTF">2021-09-01T07:58:31Z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266700</vt:r8>
  </property>
</Properties>
</file>