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0"/>
  </p:notesMasterIdLst>
  <p:handoutMasterIdLst>
    <p:handoutMasterId r:id="rId21"/>
  </p:handoutMasterIdLst>
  <p:sldIdLst>
    <p:sldId id="262" r:id="rId5"/>
    <p:sldId id="287" r:id="rId6"/>
    <p:sldId id="278" r:id="rId7"/>
    <p:sldId id="290" r:id="rId8"/>
    <p:sldId id="289" r:id="rId9"/>
    <p:sldId id="291" r:id="rId10"/>
    <p:sldId id="296" r:id="rId11"/>
    <p:sldId id="293" r:id="rId12"/>
    <p:sldId id="288" r:id="rId13"/>
    <p:sldId id="294" r:id="rId14"/>
    <p:sldId id="295" r:id="rId15"/>
    <p:sldId id="297" r:id="rId16"/>
    <p:sldId id="298" r:id="rId17"/>
    <p:sldId id="272" r:id="rId18"/>
    <p:sldId id="286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5" autoAdjust="0"/>
    <p:restoredTop sz="84465" autoAdjust="0"/>
  </p:normalViewPr>
  <p:slideViewPr>
    <p:cSldViewPr showGuides="1">
      <p:cViewPr varScale="1">
        <p:scale>
          <a:sx n="66" d="100"/>
          <a:sy n="66" d="100"/>
        </p:scale>
        <p:origin x="2736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3184" y="-5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eriswyl Michelle" userId="7dbe6026-e9b7-4e33-982d-84db899c07af" providerId="ADAL" clId="{DED62747-2BB0-49E7-AF2F-A38F738DF584}"/>
    <pc:docChg chg="modSld">
      <pc:chgData name="Baeriswyl Michelle" userId="7dbe6026-e9b7-4e33-982d-84db899c07af" providerId="ADAL" clId="{DED62747-2BB0-49E7-AF2F-A38F738DF584}" dt="2021-05-26T13:38:51.886" v="9" actId="20577"/>
      <pc:docMkLst>
        <pc:docMk/>
      </pc:docMkLst>
      <pc:sldChg chg="modSp mod">
        <pc:chgData name="Baeriswyl Michelle" userId="7dbe6026-e9b7-4e33-982d-84db899c07af" providerId="ADAL" clId="{DED62747-2BB0-49E7-AF2F-A38F738DF584}" dt="2021-05-26T13:38:51.886" v="9" actId="20577"/>
        <pc:sldMkLst>
          <pc:docMk/>
          <pc:sldMk cId="92098864" sldId="262"/>
        </pc:sldMkLst>
        <pc:spChg chg="mod">
          <ac:chgData name="Baeriswyl Michelle" userId="7dbe6026-e9b7-4e33-982d-84db899c07af" providerId="ADAL" clId="{DED62747-2BB0-49E7-AF2F-A38F738DF584}" dt="2021-05-26T13:38:51.886" v="9" actId="20577"/>
          <ac:spMkLst>
            <pc:docMk/>
            <pc:sldMk cId="92098864" sldId="262"/>
            <ac:spMk id="2" creationId="{7F16535B-A44E-4B7E-937F-2832689222D6}"/>
          </ac:spMkLst>
        </pc:spChg>
      </pc:sldChg>
    </pc:docChg>
  </pc:docChgLst>
  <pc:docChgLst>
    <pc:chgData name="Baeriswyl Michelle" userId="7dbe6026-e9b7-4e33-982d-84db899c07af" providerId="ADAL" clId="{4B405732-8B1E-4F04-BEFE-D65D8123D20D}"/>
    <pc:docChg chg="modSld">
      <pc:chgData name="Baeriswyl Michelle" userId="7dbe6026-e9b7-4e33-982d-84db899c07af" providerId="ADAL" clId="{4B405732-8B1E-4F04-BEFE-D65D8123D20D}" dt="2022-05-24T04:54:24.950" v="1" actId="6549"/>
      <pc:docMkLst>
        <pc:docMk/>
      </pc:docMkLst>
      <pc:sldChg chg="modSp mod">
        <pc:chgData name="Baeriswyl Michelle" userId="7dbe6026-e9b7-4e33-982d-84db899c07af" providerId="ADAL" clId="{4B405732-8B1E-4F04-BEFE-D65D8123D20D}" dt="2022-05-24T04:54:24.950" v="1" actId="6549"/>
        <pc:sldMkLst>
          <pc:docMk/>
          <pc:sldMk cId="1746378360" sldId="287"/>
        </pc:sldMkLst>
        <pc:spChg chg="mod">
          <ac:chgData name="Baeriswyl Michelle" userId="7dbe6026-e9b7-4e33-982d-84db899c07af" providerId="ADAL" clId="{4B405732-8B1E-4F04-BEFE-D65D8123D20D}" dt="2022-05-24T04:54:24.950" v="1" actId="6549"/>
          <ac:spMkLst>
            <pc:docMk/>
            <pc:sldMk cId="1746378360" sldId="287"/>
            <ac:spMk id="3" creationId="{B3534CFC-4BCD-4C8E-9B82-D4B11C11E85E}"/>
          </ac:spMkLst>
        </pc:spChg>
      </pc:sldChg>
    </pc:docChg>
  </pc:docChgLst>
  <pc:docChgLst>
    <pc:chgData name="Baeriswyl Michelle" userId="7dbe6026-e9b7-4e33-982d-84db899c07af" providerId="ADAL" clId="{9235D496-5D24-4520-AFA1-1DD0E90585C0}"/>
    <pc:docChg chg="custSel modSld">
      <pc:chgData name="Baeriswyl Michelle" userId="7dbe6026-e9b7-4e33-982d-84db899c07af" providerId="ADAL" clId="{9235D496-5D24-4520-AFA1-1DD0E90585C0}" dt="2022-09-12T07:17:03.744" v="1" actId="22"/>
      <pc:docMkLst>
        <pc:docMk/>
      </pc:docMkLst>
      <pc:sldChg chg="addSp delSp mod">
        <pc:chgData name="Baeriswyl Michelle" userId="7dbe6026-e9b7-4e33-982d-84db899c07af" providerId="ADAL" clId="{9235D496-5D24-4520-AFA1-1DD0E90585C0}" dt="2022-09-12T07:17:03.744" v="1" actId="22"/>
        <pc:sldMkLst>
          <pc:docMk/>
          <pc:sldMk cId="1840140772" sldId="295"/>
        </pc:sldMkLst>
        <pc:picChg chg="add">
          <ac:chgData name="Baeriswyl Michelle" userId="7dbe6026-e9b7-4e33-982d-84db899c07af" providerId="ADAL" clId="{9235D496-5D24-4520-AFA1-1DD0E90585C0}" dt="2022-09-12T07:17:03.744" v="1" actId="22"/>
          <ac:picMkLst>
            <pc:docMk/>
            <pc:sldMk cId="1840140772" sldId="295"/>
            <ac:picMk id="4" creationId="{3E6113FC-81A2-42EF-AC5B-F7B186097D84}"/>
          </ac:picMkLst>
        </pc:picChg>
        <pc:picChg chg="del">
          <ac:chgData name="Baeriswyl Michelle" userId="7dbe6026-e9b7-4e33-982d-84db899c07af" providerId="ADAL" clId="{9235D496-5D24-4520-AFA1-1DD0E90585C0}" dt="2022-09-12T07:17:03.530" v="0" actId="478"/>
          <ac:picMkLst>
            <pc:docMk/>
            <pc:sldMk cId="1840140772" sldId="295"/>
            <ac:picMk id="6" creationId="{C5A1BA57-A7B3-347A-6269-C43CED62E451}"/>
          </ac:picMkLst>
        </pc:picChg>
      </pc:sldChg>
    </pc:docChg>
  </pc:docChgLst>
  <pc:docChgLst>
    <pc:chgData name="Baeriswyl Michelle" userId="7dbe6026-e9b7-4e33-982d-84db899c07af" providerId="ADAL" clId="{B728C82D-C8FE-48E7-9E70-1EA20255875C}"/>
    <pc:docChg chg="custSel modSld">
      <pc:chgData name="Baeriswyl Michelle" userId="7dbe6026-e9b7-4e33-982d-84db899c07af" providerId="ADAL" clId="{B728C82D-C8FE-48E7-9E70-1EA20255875C}" dt="2022-07-20T12:03:23.185" v="1"/>
      <pc:docMkLst>
        <pc:docMk/>
      </pc:docMkLst>
      <pc:sldChg chg="addSp delSp modSp mod">
        <pc:chgData name="Baeriswyl Michelle" userId="7dbe6026-e9b7-4e33-982d-84db899c07af" providerId="ADAL" clId="{B728C82D-C8FE-48E7-9E70-1EA20255875C}" dt="2022-07-20T12:03:23.185" v="1"/>
        <pc:sldMkLst>
          <pc:docMk/>
          <pc:sldMk cId="1840140772" sldId="295"/>
        </pc:sldMkLst>
        <pc:picChg chg="del">
          <ac:chgData name="Baeriswyl Michelle" userId="7dbe6026-e9b7-4e33-982d-84db899c07af" providerId="ADAL" clId="{B728C82D-C8FE-48E7-9E70-1EA20255875C}" dt="2022-07-20T12:03:22.842" v="0" actId="478"/>
          <ac:picMkLst>
            <pc:docMk/>
            <pc:sldMk cId="1840140772" sldId="295"/>
            <ac:picMk id="5" creationId="{24AF675C-9DB6-4FC0-B9A5-A1998015B431}"/>
          </ac:picMkLst>
        </pc:picChg>
        <pc:picChg chg="add mod">
          <ac:chgData name="Baeriswyl Michelle" userId="7dbe6026-e9b7-4e33-982d-84db899c07af" providerId="ADAL" clId="{B728C82D-C8FE-48E7-9E70-1EA20255875C}" dt="2022-07-20T12:03:23.185" v="1"/>
          <ac:picMkLst>
            <pc:docMk/>
            <pc:sldMk cId="1840140772" sldId="295"/>
            <ac:picMk id="6" creationId="{C5A1BA57-A7B3-347A-6269-C43CED62E451}"/>
          </ac:picMkLst>
        </pc:picChg>
      </pc:sldChg>
    </pc:docChg>
  </pc:docChgLst>
  <pc:docChgLst>
    <pc:chgData name="Baeriswyl Michelle" userId="7dbe6026-e9b7-4e33-982d-84db899c07af" providerId="ADAL" clId="{1DF0B67B-5D30-4E75-8171-034AA1AF0F7A}"/>
    <pc:docChg chg="modSld">
      <pc:chgData name="Baeriswyl Michelle" userId="7dbe6026-e9b7-4e33-982d-84db899c07af" providerId="ADAL" clId="{1DF0B67B-5D30-4E75-8171-034AA1AF0F7A}" dt="2024-07-25T10:35:48.248" v="0" actId="20577"/>
      <pc:docMkLst>
        <pc:docMk/>
      </pc:docMkLst>
      <pc:sldChg chg="modSp mod">
        <pc:chgData name="Baeriswyl Michelle" userId="7dbe6026-e9b7-4e33-982d-84db899c07af" providerId="ADAL" clId="{1DF0B67B-5D30-4E75-8171-034AA1AF0F7A}" dt="2024-07-25T10:35:48.248" v="0" actId="20577"/>
        <pc:sldMkLst>
          <pc:docMk/>
          <pc:sldMk cId="1746378360" sldId="287"/>
        </pc:sldMkLst>
        <pc:spChg chg="mod">
          <ac:chgData name="Baeriswyl Michelle" userId="7dbe6026-e9b7-4e33-982d-84db899c07af" providerId="ADAL" clId="{1DF0B67B-5D30-4E75-8171-034AA1AF0F7A}" dt="2024-07-25T10:35:48.248" v="0" actId="20577"/>
          <ac:spMkLst>
            <pc:docMk/>
            <pc:sldMk cId="1746378360" sldId="287"/>
            <ac:spMk id="3" creationId="{B3534CFC-4BCD-4C8E-9B82-D4B11C11E85E}"/>
          </ac:spMkLst>
        </pc:spChg>
      </pc:sldChg>
    </pc:docChg>
  </pc:docChgLst>
  <pc:docChgLst>
    <pc:chgData name="Baeriswyl Michelle" userId="7dbe6026-e9b7-4e33-982d-84db899c07af" providerId="ADAL" clId="{AF4AB06D-2076-4C3C-A337-0AF1B4736F4B}"/>
    <pc:docChg chg="modSld">
      <pc:chgData name="Baeriswyl Michelle" userId="7dbe6026-e9b7-4e33-982d-84db899c07af" providerId="ADAL" clId="{AF4AB06D-2076-4C3C-A337-0AF1B4736F4B}" dt="2023-07-27T08:42:52.747" v="0" actId="20577"/>
      <pc:docMkLst>
        <pc:docMk/>
      </pc:docMkLst>
      <pc:sldChg chg="modSp mod">
        <pc:chgData name="Baeriswyl Michelle" userId="7dbe6026-e9b7-4e33-982d-84db899c07af" providerId="ADAL" clId="{AF4AB06D-2076-4C3C-A337-0AF1B4736F4B}" dt="2023-07-27T08:42:52.747" v="0" actId="20577"/>
        <pc:sldMkLst>
          <pc:docMk/>
          <pc:sldMk cId="1746378360" sldId="287"/>
        </pc:sldMkLst>
        <pc:spChg chg="mod">
          <ac:chgData name="Baeriswyl Michelle" userId="7dbe6026-e9b7-4e33-982d-84db899c07af" providerId="ADAL" clId="{AF4AB06D-2076-4C3C-A337-0AF1B4736F4B}" dt="2023-07-27T08:42:52.747" v="0" actId="20577"/>
          <ac:spMkLst>
            <pc:docMk/>
            <pc:sldMk cId="1746378360" sldId="287"/>
            <ac:spMk id="3" creationId="{B3534CFC-4BCD-4C8E-9B82-D4B11C11E85E}"/>
          </ac:spMkLst>
        </pc:spChg>
      </pc:sldChg>
    </pc:docChg>
  </pc:docChgLst>
  <pc:docChgLst>
    <pc:chgData name="Baeriswyl Michelle" userId="7dbe6026-e9b7-4e33-982d-84db899c07af" providerId="ADAL" clId="{7FBF064D-21D8-43DF-BA83-156BE324E59E}"/>
    <pc:docChg chg="custSel modSld modMainMaster">
      <pc:chgData name="Baeriswyl Michelle" userId="7dbe6026-e9b7-4e33-982d-84db899c07af" providerId="ADAL" clId="{7FBF064D-21D8-43DF-BA83-156BE324E59E}" dt="2021-05-26T13:34:02.808" v="20" actId="6549"/>
      <pc:docMkLst>
        <pc:docMk/>
      </pc:docMkLst>
      <pc:sldChg chg="modSp mod">
        <pc:chgData name="Baeriswyl Michelle" userId="7dbe6026-e9b7-4e33-982d-84db899c07af" providerId="ADAL" clId="{7FBF064D-21D8-43DF-BA83-156BE324E59E}" dt="2021-05-26T13:34:02.808" v="20" actId="6549"/>
        <pc:sldMkLst>
          <pc:docMk/>
          <pc:sldMk cId="830664066" sldId="286"/>
        </pc:sldMkLst>
        <pc:spChg chg="mod">
          <ac:chgData name="Baeriswyl Michelle" userId="7dbe6026-e9b7-4e33-982d-84db899c07af" providerId="ADAL" clId="{7FBF064D-21D8-43DF-BA83-156BE324E59E}" dt="2021-05-26T13:34:02.808" v="20" actId="6549"/>
          <ac:spMkLst>
            <pc:docMk/>
            <pc:sldMk cId="830664066" sldId="286"/>
            <ac:spMk id="3" creationId="{00000000-0000-0000-0000-000000000000}"/>
          </ac:spMkLst>
        </pc:spChg>
      </pc:sldChg>
      <pc:sldChg chg="addSp delSp modSp mod modNotesTx">
        <pc:chgData name="Baeriswyl Michelle" userId="7dbe6026-e9b7-4e33-982d-84db899c07af" providerId="ADAL" clId="{7FBF064D-21D8-43DF-BA83-156BE324E59E}" dt="2021-05-26T13:33:36.062" v="16" actId="6549"/>
        <pc:sldMkLst>
          <pc:docMk/>
          <pc:sldMk cId="1840140772" sldId="295"/>
        </pc:sldMkLst>
        <pc:picChg chg="del">
          <ac:chgData name="Baeriswyl Michelle" userId="7dbe6026-e9b7-4e33-982d-84db899c07af" providerId="ADAL" clId="{7FBF064D-21D8-43DF-BA83-156BE324E59E}" dt="2021-05-26T13:33:31.017" v="13" actId="478"/>
          <ac:picMkLst>
            <pc:docMk/>
            <pc:sldMk cId="1840140772" sldId="295"/>
            <ac:picMk id="3" creationId="{00000000-0000-0000-0000-000000000000}"/>
          </ac:picMkLst>
        </pc:picChg>
        <pc:picChg chg="add mod">
          <ac:chgData name="Baeriswyl Michelle" userId="7dbe6026-e9b7-4e33-982d-84db899c07af" providerId="ADAL" clId="{7FBF064D-21D8-43DF-BA83-156BE324E59E}" dt="2021-05-26T13:33:32.611" v="15" actId="1037"/>
          <ac:picMkLst>
            <pc:docMk/>
            <pc:sldMk cId="1840140772" sldId="295"/>
            <ac:picMk id="5" creationId="{24AF675C-9DB6-4FC0-B9A5-A1998015B431}"/>
          </ac:picMkLst>
        </pc:picChg>
      </pc:sldChg>
      <pc:sldMasterChg chg="modSldLayout">
        <pc:chgData name="Baeriswyl Michelle" userId="7dbe6026-e9b7-4e33-982d-84db899c07af" providerId="ADAL" clId="{7FBF064D-21D8-43DF-BA83-156BE324E59E}" dt="2021-05-26T13:32:38.567" v="2" actId="14100"/>
        <pc:sldMasterMkLst>
          <pc:docMk/>
          <pc:sldMasterMk cId="1011663896" sldId="2147483657"/>
        </pc:sldMasterMkLst>
        <pc:sldLayoutChg chg="modSp mod">
          <pc:chgData name="Baeriswyl Michelle" userId="7dbe6026-e9b7-4e33-982d-84db899c07af" providerId="ADAL" clId="{7FBF064D-21D8-43DF-BA83-156BE324E59E}" dt="2021-05-26T13:32:38.567" v="2" actId="14100"/>
          <pc:sldLayoutMkLst>
            <pc:docMk/>
            <pc:sldMasterMk cId="1011663896" sldId="2147483657"/>
            <pc:sldLayoutMk cId="3891886669" sldId="2147483658"/>
          </pc:sldLayoutMkLst>
          <pc:spChg chg="mod">
            <ac:chgData name="Baeriswyl Michelle" userId="7dbe6026-e9b7-4e33-982d-84db899c07af" providerId="ADAL" clId="{7FBF064D-21D8-43DF-BA83-156BE324E59E}" dt="2021-05-26T13:32:13.939" v="0"/>
            <ac:spMkLst>
              <pc:docMk/>
              <pc:sldMasterMk cId="1011663896" sldId="2147483657"/>
              <pc:sldLayoutMk cId="3891886669" sldId="2147483658"/>
              <ac:spMk id="6" creationId="{2F5AF934-B224-4A72-AB54-EAE3966BF0FD}"/>
            </ac:spMkLst>
          </pc:spChg>
          <pc:spChg chg="mod">
            <ac:chgData name="Baeriswyl Michelle" userId="7dbe6026-e9b7-4e33-982d-84db899c07af" providerId="ADAL" clId="{7FBF064D-21D8-43DF-BA83-156BE324E59E}" dt="2021-05-26T13:32:38.567" v="2" actId="14100"/>
            <ac:spMkLst>
              <pc:docMk/>
              <pc:sldMasterMk cId="1011663896" sldId="2147483657"/>
              <pc:sldLayoutMk cId="3891886669" sldId="2147483658"/>
              <ac:spMk id="14" creationId="{BF768EFA-F8AB-45F2-B486-C3103F41A051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13865" y="8812671"/>
            <a:ext cx="1243608" cy="33132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92696" y="8964487"/>
            <a:ext cx="194473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437112" y="8928000"/>
            <a:ext cx="1944216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92696" y="3563888"/>
            <a:ext cx="5641140" cy="504056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095" y="250825"/>
            <a:ext cx="5633155" cy="3169047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92696" y="8964487"/>
            <a:ext cx="194473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437112" y="8928000"/>
            <a:ext cx="1944216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453335" y="8685213"/>
            <a:ext cx="403077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55839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3813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95458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21402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328995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27004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34115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22396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59557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7396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88230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51340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00434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93205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08104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Swiss Council </a:t>
            </a:r>
            <a:r>
              <a:rPr lang="en-GB" sz="1000" spc="19" baseline="0" noProof="0" dirty="0">
                <a:solidFill>
                  <a:schemeClr val="bg1"/>
                </a:solidFill>
              </a:rPr>
              <a:t>for</a:t>
            </a:r>
          </a:p>
          <a:p>
            <a:pPr>
              <a:lnSpc>
                <a:spcPct val="128000"/>
              </a:lnSpc>
            </a:pPr>
            <a:r>
              <a:rPr lang="en-GB" sz="1000" spc="19" baseline="0" noProof="0" dirty="0">
                <a:solidFill>
                  <a:schemeClr val="bg1"/>
                </a:solidFill>
              </a:rPr>
              <a:t>Accident</a:t>
            </a:r>
            <a:r>
              <a:rPr lang="de-CH" sz="1000" spc="19" baseline="0" dirty="0">
                <a:solidFill>
                  <a:schemeClr val="bg1"/>
                </a:solidFill>
              </a:rPr>
              <a:t> </a:t>
            </a:r>
            <a:r>
              <a:rPr lang="en-GB" sz="1000" spc="19" baseline="0" noProof="0" dirty="0">
                <a:solidFill>
                  <a:schemeClr val="bg1"/>
                </a:solidFill>
              </a:rPr>
              <a:t>Prevention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2350244" cy="3798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Berne</a:t>
            </a:r>
          </a:p>
          <a:p>
            <a:pPr>
              <a:lnSpc>
                <a:spcPct val="128000"/>
              </a:lnSpc>
            </a:pPr>
            <a:r>
              <a:rPr lang="en-GB" sz="1000" spc="19" baseline="0" noProof="0" dirty="0">
                <a:solidFill>
                  <a:schemeClr val="bg1"/>
                </a:solidFill>
              </a:rPr>
              <a:t>info@bfu.ch</a:t>
            </a:r>
            <a:r>
              <a:rPr lang="nb-NO" sz="1000" spc="19" baseline="0" dirty="0">
                <a:solidFill>
                  <a:schemeClr val="bg1"/>
                </a:solidFill>
              </a:rPr>
              <a:t>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Untertitel, Datum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Schlusstext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F72D96-40E5-48FF-AE63-82C5F402A441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A880BB-62E1-482E-9276-C48A06A2F30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59161B-1D6A-424A-BBB6-26ED9DBCC42B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Unfallverhütung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C37700-58CB-42BE-9C12-D222F1036F4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info@bfu.ch bfu.ch</a:t>
            </a:r>
            <a:endParaRPr lang="de-CH" sz="1000" spc="19" baseline="0" dirty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Keyword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CH" dirty="0" err="1"/>
              <a:t>Leadtext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</a:t>
            </a:r>
            <a:br>
              <a:rPr lang="de-DE" dirty="0"/>
            </a:b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de-CH" smtClean="0"/>
              <a:t>Juli 24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der Präsentation - </a:t>
            </a:r>
            <a:r>
              <a:rPr lang="de-DE" dirty="0" err="1"/>
              <a:t>Fusszeile</a:t>
            </a:r>
            <a:r>
              <a:rPr lang="de-DE" dirty="0"/>
              <a:t> (einfügen über «Einfügen &gt; Kopf- und </a:t>
            </a:r>
            <a:r>
              <a:rPr lang="de-DE" dirty="0" err="1"/>
              <a:t>Fusszeile</a:t>
            </a:r>
            <a:r>
              <a:rPr lang="de-DE" dirty="0"/>
              <a:t>»)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FtBFx6CaI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hyperlink" Target="../SEE%20YOU%20-%20mach%20dich%20sichtbar!%20(Video%20de)_Mpeg4%20H264_238540.wmv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stellen.bfu.ch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untainbikeland.ch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Control your bike </a:t>
            </a:r>
            <a:r>
              <a:rPr lang="en-GB"/>
              <a:t>and stay </a:t>
            </a:r>
            <a:r>
              <a:rPr lang="en-GB" dirty="0"/>
              <a:t>in </a:t>
            </a:r>
            <a:r>
              <a:rPr lang="en-GB"/>
              <a:t>the saddle.</a:t>
            </a:r>
            <a:endParaRPr lang="en-GB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Company, Event, Date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92098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 a good example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GB" dirty="0"/>
              <a:t>Expect the unexpected – think ahead and ride focused and at a speed that is adapted to the prevailing conditions.</a:t>
            </a:r>
          </a:p>
          <a:p>
            <a:pPr lvl="1"/>
            <a:r>
              <a:rPr lang="en-GB" dirty="0"/>
              <a:t>Unsure on difficult or exposed trail sections? Dismount in good time and push your bike.</a:t>
            </a:r>
          </a:p>
          <a:p>
            <a:pPr lvl="1"/>
            <a:r>
              <a:rPr lang="en-GB" dirty="0"/>
              <a:t>Ride downhill in a </a:t>
            </a:r>
            <a:r>
              <a:rPr lang="en-GB"/>
              <a:t>defensive manner </a:t>
            </a:r>
            <a:r>
              <a:rPr lang="en-GB" dirty="0"/>
              <a:t>– for E-MTB riders, this also applies to riding uphill.</a:t>
            </a:r>
          </a:p>
          <a:p>
            <a:pPr lvl="1"/>
            <a:r>
              <a:rPr lang="en-GB" dirty="0"/>
              <a:t>Avoid busy hiking trails and alert hikers to your presence in good time (e.g. with a bell).  </a:t>
            </a:r>
          </a:p>
          <a:p>
            <a:br>
              <a:rPr lang="de-CH" dirty="0"/>
            </a:b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93270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dirty="0"/>
              <a:t>Observe the MTB Code of Conduct</a:t>
            </a:r>
            <a:endParaRPr lang="en-GB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11</a:t>
            </a:fld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E6113FC-81A2-42EF-AC5B-F7B186097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2377" y="331914"/>
            <a:ext cx="4080010" cy="6117355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40140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5F80C4-1FA0-4CEC-8959-A9D88B669B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Electric mountain biking</a:t>
            </a:r>
          </a:p>
        </p:txBody>
      </p:sp>
    </p:spTree>
    <p:extLst>
      <p:ext uri="{BB962C8B-B14F-4D97-AF65-F5344CB8AC3E}">
        <p14:creationId xmlns:p14="http://schemas.microsoft.com/office/powerpoint/2010/main" val="1779365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11521280" cy="4692179"/>
          </a:xfrm>
        </p:spPr>
        <p:txBody>
          <a:bodyPr>
            <a:noAutofit/>
          </a:bodyPr>
          <a:lstStyle/>
          <a:p>
            <a:pPr lvl="1"/>
            <a:r>
              <a:rPr lang="en-GB" dirty="0"/>
              <a:t>The same recommendations apply as for mountain biking without a motor.  </a:t>
            </a:r>
          </a:p>
          <a:p>
            <a:pPr lvl="1"/>
            <a:r>
              <a:rPr lang="en-GB" dirty="0"/>
              <a:t>E-mountain bikes are heavier and have a motor – familiarise yourself with the handling of your e-mountain bike in an off-road environment.     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13</a:t>
            </a:fld>
            <a:endParaRPr lang="de-CH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7206F3D-5346-400C-A32B-8F55ED7BE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E-mountain biking</a:t>
            </a:r>
          </a:p>
        </p:txBody>
      </p:sp>
    </p:spTree>
    <p:extLst>
      <p:ext uri="{BB962C8B-B14F-4D97-AF65-F5344CB8AC3E}">
        <p14:creationId xmlns:p14="http://schemas.microsoft.com/office/powerpoint/2010/main" val="3556672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>
            <a:noAutofit/>
          </a:bodyPr>
          <a:lstStyle/>
          <a:p>
            <a:pPr algn="ctr"/>
            <a:r>
              <a:rPr lang="de-CH" dirty="0"/>
              <a:t>Video «</a:t>
            </a:r>
            <a:r>
              <a:rPr lang="en-GB" dirty="0">
                <a:hlinkClick r:id="rId3"/>
              </a:rPr>
              <a:t>Mountain biking</a:t>
            </a:r>
            <a:r>
              <a:rPr lang="de-CH" dirty="0"/>
              <a:t>»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14</a:t>
            </a:fld>
            <a:endParaRPr lang="de-CH" dirty="0"/>
          </a:p>
        </p:txBody>
      </p:sp>
      <p:pic>
        <p:nvPicPr>
          <p:cNvPr id="12" name="Grafik 11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59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information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79776" y="1484784"/>
            <a:ext cx="7920879" cy="4692179"/>
          </a:xfrm>
        </p:spPr>
        <p:txBody>
          <a:bodyPr>
            <a:noAutofit/>
          </a:bodyPr>
          <a:lstStyle/>
          <a:p>
            <a:r>
              <a:rPr lang="en-GB" dirty="0"/>
              <a:t>Find out more on this topic in the </a:t>
            </a:r>
            <a:r>
              <a:rPr lang="en-GB"/>
              <a:t>BFU brochures </a:t>
            </a:r>
            <a:br>
              <a:rPr lang="en-GB"/>
            </a:br>
            <a:r>
              <a:rPr lang="en-GB"/>
              <a:t>(available in French, German and Italian): </a:t>
            </a:r>
            <a:endParaRPr lang="en-GB" dirty="0"/>
          </a:p>
          <a:p>
            <a:pPr>
              <a:spcAft>
                <a:spcPts val="0"/>
              </a:spcAft>
              <a:buClrTx/>
              <a:buFontTx/>
              <a:buChar char="-"/>
              <a:tabLst>
                <a:tab pos="2420938" algn="l"/>
              </a:tabLst>
            </a:pPr>
            <a:r>
              <a:rPr lang="en-GB" dirty="0"/>
              <a:t> «</a:t>
            </a:r>
            <a:r>
              <a:rPr lang="en-GB" dirty="0" err="1"/>
              <a:t>Mountainbiken</a:t>
            </a:r>
            <a:r>
              <a:rPr lang="en-GB" dirty="0"/>
              <a:t> – Die </a:t>
            </a:r>
            <a:r>
              <a:rPr lang="en-GB" dirty="0" err="1"/>
              <a:t>Natur</a:t>
            </a:r>
            <a:r>
              <a:rPr lang="en-GB" dirty="0"/>
              <a:t> </a:t>
            </a:r>
            <a:r>
              <a:rPr lang="en-GB" dirty="0" err="1"/>
              <a:t>erfahren</a:t>
            </a:r>
            <a:r>
              <a:rPr lang="en-GB" dirty="0"/>
              <a:t>» </a:t>
            </a:r>
            <a:r>
              <a:rPr lang="en-GB" sz="1800" dirty="0"/>
              <a:t>(Art.-No. 3.020)</a:t>
            </a:r>
          </a:p>
          <a:p>
            <a:pPr marL="177800" indent="-177800">
              <a:spcAft>
                <a:spcPts val="0"/>
              </a:spcAft>
              <a:buClrTx/>
              <a:buFontTx/>
              <a:buChar char="-"/>
              <a:tabLst>
                <a:tab pos="2514600" algn="l"/>
              </a:tabLst>
            </a:pPr>
            <a:r>
              <a:rPr lang="en-GB" dirty="0"/>
              <a:t>«</a:t>
            </a:r>
            <a:r>
              <a:rPr lang="de-CH" dirty="0"/>
              <a:t>Kluge Köpfe schützen sich – Den Velohelm richtig anziehen</a:t>
            </a:r>
            <a:r>
              <a:rPr lang="en-GB" dirty="0"/>
              <a:t>» </a:t>
            </a:r>
            <a:r>
              <a:rPr lang="en-GB" sz="1800" dirty="0"/>
              <a:t>(Art.-No. 3.112)</a:t>
            </a:r>
          </a:p>
          <a:p>
            <a:pPr>
              <a:spcBef>
                <a:spcPts val="1200"/>
              </a:spcBef>
            </a:pPr>
            <a:br>
              <a:rPr lang="en-GB" dirty="0"/>
            </a:br>
            <a:r>
              <a:rPr lang="en-GB" dirty="0"/>
              <a:t>Order them free of charge at </a:t>
            </a:r>
            <a:r>
              <a:rPr lang="en-GB" dirty="0">
                <a:hlinkClick r:id="rId3"/>
              </a:rPr>
              <a:t>bestellen.bfu.ch</a:t>
            </a:r>
            <a:r>
              <a:rPr lang="en-GB" dirty="0"/>
              <a:t>.</a:t>
            </a:r>
          </a:p>
          <a:p>
            <a:pPr>
              <a:spcBef>
                <a:spcPts val="1200"/>
              </a:spcBef>
            </a:pPr>
            <a:r>
              <a:rPr lang="en-GB" dirty="0"/>
              <a:t>Find even more accident prevention tips at </a:t>
            </a:r>
            <a:r>
              <a:rPr lang="en-GB" u="sng" dirty="0" err="1"/>
              <a:t>bfu.ch</a:t>
            </a:r>
            <a:r>
              <a:rPr lang="en-GB" u="sng" dirty="0"/>
              <a:t>.</a:t>
            </a:r>
            <a:endParaRPr lang="en-GB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15</a:t>
            </a:fld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331" y="1700808"/>
            <a:ext cx="2493353" cy="354950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30664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Mountain </a:t>
            </a:r>
            <a:r>
              <a:rPr lang="de-CH"/>
              <a:t>biking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7" y="1484784"/>
            <a:ext cx="6264695" cy="4692179"/>
          </a:xfrm>
        </p:spPr>
        <p:txBody>
          <a:bodyPr/>
          <a:lstStyle/>
          <a:p>
            <a:r>
              <a:rPr lang="en-GB" dirty="0"/>
              <a:t>Enjoy the fresh air, get plenty of exercise and feel the breeze in your face: mountain biking is the perfect combination of physical activity and the great outdoors. </a:t>
            </a:r>
          </a:p>
          <a:p>
            <a:r>
              <a:rPr lang="en-GB" dirty="0"/>
              <a:t>But it’s not always an easy ride – every year, over </a:t>
            </a:r>
            <a:r>
              <a:rPr lang="de-CH"/>
              <a:t>15 </a:t>
            </a:r>
            <a:r>
              <a:rPr lang="de-CH" dirty="0"/>
              <a:t>000 </a:t>
            </a:r>
            <a:r>
              <a:rPr lang="en-GB" dirty="0"/>
              <a:t>people in Switzerland suffer an accident while mountain biking off road.</a:t>
            </a:r>
          </a:p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 dirty="0"/>
          </a:p>
        </p:txBody>
      </p:sp>
      <p:sp>
        <p:nvSpPr>
          <p:cNvPr id="7" name="Textfeld 6"/>
          <p:cNvSpPr txBox="1"/>
          <p:nvPr/>
        </p:nvSpPr>
        <p:spPr>
          <a:xfrm>
            <a:off x="7106281" y="4363438"/>
            <a:ext cx="2988324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de-CH" sz="1000" dirty="0"/>
              <a:t>® Urban Engel, Bergbahnen Flumserberg AG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F00AD7E-BC07-4ED0-9569-1B9E0C42F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281" y="1339102"/>
            <a:ext cx="453440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378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5F80C4-1FA0-4CEC-8959-A9D88B669B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right preparation</a:t>
            </a:r>
          </a:p>
        </p:txBody>
      </p:sp>
    </p:spTree>
    <p:extLst>
      <p:ext uri="{BB962C8B-B14F-4D97-AF65-F5344CB8AC3E}">
        <p14:creationId xmlns:p14="http://schemas.microsoft.com/office/powerpoint/2010/main" val="2753792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dirty="0"/>
              <a:t>Preparation is key 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GB" dirty="0"/>
              <a:t>Choose a route that suits your technical skills and physical ability.</a:t>
            </a:r>
          </a:p>
          <a:p>
            <a:pPr lvl="1"/>
            <a:r>
              <a:rPr lang="en-GB" dirty="0"/>
              <a:t>For downhill mountain biking, choose a destination with well-maintained bike </a:t>
            </a:r>
            <a:r>
              <a:rPr lang="en-GB" dirty="0" err="1"/>
              <a:t>pistes</a:t>
            </a:r>
            <a:r>
              <a:rPr lang="en-GB" dirty="0"/>
              <a:t> and mountain biking parks with clearly indicated difficulty levels. </a:t>
            </a:r>
          </a:p>
          <a:p>
            <a:pPr lvl="1"/>
            <a:endParaRPr lang="en-GB" dirty="0"/>
          </a:p>
          <a:p>
            <a:pPr marL="0" lvl="1" indent="0">
              <a:buNone/>
            </a:pPr>
            <a:endParaRPr lang="en-GB" dirty="0"/>
          </a:p>
          <a:p>
            <a:pPr lvl="1"/>
            <a:r>
              <a:rPr lang="en-GB" dirty="0"/>
              <a:t>Maps, tour guides and GPS tour recommendations: </a:t>
            </a:r>
            <a:r>
              <a:rPr lang="en-GB" dirty="0">
                <a:hlinkClick r:id="rId3"/>
              </a:rPr>
              <a:t>mountainbikeland.ch</a:t>
            </a:r>
            <a:endParaRPr lang="en-GB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 dirty="0"/>
          </a:p>
        </p:txBody>
      </p:sp>
      <p:pic>
        <p:nvPicPr>
          <p:cNvPr id="12" name="Grafik 11"/>
          <p:cNvPicPr/>
          <p:nvPr/>
        </p:nvPicPr>
        <p:blipFill>
          <a:blip r:embed="rId4"/>
          <a:stretch>
            <a:fillRect/>
          </a:stretch>
        </p:blipFill>
        <p:spPr>
          <a:xfrm>
            <a:off x="695400" y="3140968"/>
            <a:ext cx="2592288" cy="86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23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5F80C4-1FA0-4CEC-8959-A9D88B669B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right equipment</a:t>
            </a:r>
          </a:p>
        </p:txBody>
      </p:sp>
    </p:spTree>
    <p:extLst>
      <p:ext uri="{BB962C8B-B14F-4D97-AF65-F5344CB8AC3E}">
        <p14:creationId xmlns:p14="http://schemas.microsoft.com/office/powerpoint/2010/main" val="2280929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dirty="0"/>
              <a:t>Protect yourself with the right equipment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>
              <a:spcAft>
                <a:spcPts val="0"/>
              </a:spcAft>
            </a:pPr>
            <a:r>
              <a:rPr lang="en-GB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Bicycle helmet (EN 1078)</a:t>
            </a:r>
          </a:p>
          <a:p>
            <a:pPr lvl="1">
              <a:spcAft>
                <a:spcPts val="0"/>
              </a:spcAft>
            </a:pPr>
            <a:r>
              <a:rPr lang="en-GB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Sports goggles</a:t>
            </a:r>
            <a:endParaRPr lang="en-GB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0"/>
              </a:spcAft>
            </a:pPr>
            <a:r>
              <a:rPr lang="en-GB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Long-fingered gloves</a:t>
            </a:r>
            <a:endParaRPr lang="en-GB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0"/>
              </a:spcAft>
            </a:pPr>
            <a:r>
              <a:rPr lang="en-GB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Protectors (activity dependent, e.g. for trail biking)</a:t>
            </a:r>
            <a:endParaRPr lang="en-GB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0"/>
              </a:spcAft>
            </a:pPr>
            <a:r>
              <a:rPr lang="en-GB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Functional and weather-proof clothing </a:t>
            </a:r>
            <a:endParaRPr lang="en-GB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0"/>
              </a:spcAft>
            </a:pPr>
            <a:r>
              <a:rPr lang="en-GB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Bike shoes with good treads for walking sections</a:t>
            </a:r>
            <a:endParaRPr lang="en-GB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0"/>
              </a:spcAft>
            </a:pPr>
            <a:r>
              <a:rPr lang="en-GB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Food and drink</a:t>
            </a:r>
            <a:endParaRPr lang="en-GB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0"/>
              </a:spcAft>
            </a:pPr>
            <a:r>
              <a:rPr lang="en-GB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Repair kit</a:t>
            </a:r>
            <a:endParaRPr lang="en-GB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0"/>
              </a:spcAft>
            </a:pPr>
            <a:r>
              <a:rPr lang="en-GB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First-aid kit</a:t>
            </a:r>
            <a:endParaRPr lang="en-GB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0"/>
              </a:spcAft>
            </a:pPr>
            <a:r>
              <a:rPr lang="en-GB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Well audible bell or trail bell</a:t>
            </a:r>
            <a:endParaRPr lang="en-GB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0"/>
              </a:spcAft>
            </a:pPr>
            <a:r>
              <a:rPr lang="en-GB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Mobile phone with emergency app, GPS, maps</a:t>
            </a:r>
          </a:p>
          <a:p>
            <a:pPr lvl="1">
              <a:spcAft>
                <a:spcPts val="0"/>
              </a:spcAft>
            </a:pPr>
            <a:r>
              <a:rPr lang="en-GB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Backpack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4251" r="12366" b="6492"/>
          <a:stretch/>
        </p:blipFill>
        <p:spPr>
          <a:xfrm>
            <a:off x="8040216" y="1412776"/>
            <a:ext cx="3528392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788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dirty="0"/>
              <a:t>Protect yourself with the right equipment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11521280" cy="4692179"/>
          </a:xfrm>
        </p:spPr>
        <p:txBody>
          <a:bodyPr>
            <a:noAutofit/>
          </a:bodyPr>
          <a:lstStyle/>
          <a:p>
            <a:pPr lvl="1"/>
            <a:r>
              <a:rPr lang="en-GB" dirty="0"/>
              <a:t>Get specialist advice when buying a bike to ensure that your chosen model is suited to your riding ability and the intended use.</a:t>
            </a:r>
          </a:p>
          <a:p>
            <a:pPr lvl="1"/>
            <a:r>
              <a:rPr lang="en-GB" dirty="0"/>
              <a:t>Have your mountain bike regularly checked and serviced by a specialist. </a:t>
            </a:r>
          </a:p>
          <a:p>
            <a:pPr lvl="1"/>
            <a:r>
              <a:rPr lang="en-GB" dirty="0"/>
              <a:t>Check your bike before every ride.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53203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dirty="0"/>
              <a:t>Protect yourself with the right equipment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11521280" cy="46921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sz="2200" dirty="0"/>
              <a:t>On public roads, the Road Traffic Act regulations also apply to mountain bikes:</a:t>
            </a:r>
            <a:br>
              <a:rPr lang="en-GB" sz="2200" dirty="0"/>
            </a:br>
            <a:endParaRPr lang="en-GB" sz="2200" dirty="0"/>
          </a:p>
          <a:p>
            <a:pPr lvl="1">
              <a:spcAft>
                <a:spcPts val="0"/>
              </a:spcAft>
            </a:pPr>
            <a:r>
              <a:rPr lang="en-GB" sz="2200" b="1" dirty="0"/>
              <a:t>Lights:</a:t>
            </a:r>
            <a:r>
              <a:rPr lang="en-GB" sz="2200" dirty="0"/>
              <a:t> steady (non-flashing) lights; white at the front, red at the rear</a:t>
            </a:r>
          </a:p>
          <a:p>
            <a:pPr lvl="1">
              <a:spcAft>
                <a:spcPts val="0"/>
              </a:spcAft>
            </a:pPr>
            <a:r>
              <a:rPr lang="en-GB" sz="2200" b="1" dirty="0"/>
              <a:t>Reflectors: </a:t>
            </a:r>
            <a:r>
              <a:rPr lang="en-GB" sz="2200" dirty="0"/>
              <a:t>permanently attached; white at the front, red at the rear</a:t>
            </a:r>
          </a:p>
          <a:p>
            <a:pPr lvl="1">
              <a:spcAft>
                <a:spcPts val="0"/>
              </a:spcAft>
            </a:pPr>
            <a:r>
              <a:rPr lang="en-GB" sz="2200" b="1" dirty="0"/>
              <a:t>Pedal reflectors</a:t>
            </a:r>
            <a:r>
              <a:rPr lang="en-GB" sz="2200" dirty="0"/>
              <a:t>: front and rear – except on racing pedals, safety pedals and similar </a:t>
            </a:r>
          </a:p>
          <a:p>
            <a:pPr lvl="1">
              <a:spcAft>
                <a:spcPts val="0"/>
              </a:spcAft>
            </a:pPr>
            <a:r>
              <a:rPr lang="en-GB" sz="2200" b="1" dirty="0"/>
              <a:t>Brakes: </a:t>
            </a:r>
            <a:r>
              <a:rPr lang="en-GB" sz="2200" dirty="0"/>
              <a:t>on front and rear wheels</a:t>
            </a:r>
          </a:p>
          <a:p>
            <a:pPr lvl="1">
              <a:spcAft>
                <a:spcPts val="0"/>
              </a:spcAft>
            </a:pPr>
            <a:r>
              <a:rPr lang="en-GB" sz="2200" b="1" dirty="0"/>
              <a:t>Tyres: </a:t>
            </a:r>
            <a:r>
              <a:rPr lang="en-GB" sz="2200" dirty="0"/>
              <a:t>the</a:t>
            </a:r>
            <a:r>
              <a:rPr lang="en-GB" sz="2200" b="1" dirty="0"/>
              <a:t> </a:t>
            </a:r>
            <a:r>
              <a:rPr lang="en-GB" sz="2200" dirty="0"/>
              <a:t>fabric should not be visible</a:t>
            </a:r>
          </a:p>
          <a:p>
            <a:pPr lvl="1">
              <a:spcAft>
                <a:spcPts val="0"/>
              </a:spcAft>
            </a:pPr>
            <a:endParaRPr lang="en-GB" sz="2200" dirty="0"/>
          </a:p>
          <a:p>
            <a:pPr marL="361950" lvl="1" indent="-361950">
              <a:spcAft>
                <a:spcPts val="0"/>
              </a:spcAft>
              <a:buNone/>
            </a:pPr>
            <a:r>
              <a:rPr lang="en-GB" sz="2200" dirty="0"/>
              <a:t>→ 	Make sure your mountain bike is appropriately equipped and wear reflective clothing/clothing with reflective elements.  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82443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5F80C4-1FA0-4CEC-8959-A9D88B669B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Ride safely</a:t>
            </a:r>
          </a:p>
        </p:txBody>
      </p:sp>
    </p:spTree>
    <p:extLst>
      <p:ext uri="{BB962C8B-B14F-4D97-AF65-F5344CB8AC3E}">
        <p14:creationId xmlns:p14="http://schemas.microsoft.com/office/powerpoint/2010/main" val="2590334106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esentation_BFU_de.potx" id="{26CB5F23-5D27-4E93-B937-02C30A84BF98}" vid="{F51711AA-632B-42BF-826D-AE974C4A7B5A}"/>
    </a:ext>
  </a:extLst>
</a:theme>
</file>

<file path=ppt/theme/theme2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16" ma:contentTypeDescription="Ein neues Dokument erstellen." ma:contentTypeScope="" ma:versionID="c251e2e4e47129b9cd779dcd725bd9f5">
  <xsd:schema xmlns:xsd="http://www.w3.org/2001/XMLSchema" xmlns:xs="http://www.w3.org/2001/XMLSchema" xmlns:p="http://schemas.microsoft.com/office/2006/metadata/properties" xmlns:ns2="bb4941f2-48be-4bb0-a3d9-a0ff0057a962" xmlns:ns3="28b27246-006c-4c52-ba09-a14edd98252a" targetNamespace="http://schemas.microsoft.com/office/2006/metadata/properties" ma:root="true" ma:fieldsID="bcf46748aa4743395234b49816d84c76" ns2:_="" ns3:_="">
    <xsd:import namespace="bb4941f2-48be-4bb0-a3d9-a0ff0057a962"/>
    <xsd:import namespace="28b27246-006c-4c52-ba09-a14edd9825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1b12924a-b9be-4e7e-81f0-735c63fe5e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27246-006c-4c52-ba09-a14edd98252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b943245-af3c-4a75-8039-002b343b1f10}" ma:internalName="TaxCatchAll" ma:showField="CatchAllData" ma:web="28b27246-006c-4c52-ba09-a14edd9825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4941f2-48be-4bb0-a3d9-a0ff0057a962">
      <Terms xmlns="http://schemas.microsoft.com/office/infopath/2007/PartnerControls"/>
    </lcf76f155ced4ddcb4097134ff3c332f>
    <TaxCatchAll xmlns="28b27246-006c-4c52-ba09-a14edd98252a" xsi:nil="true"/>
  </documentManagement>
</p:properties>
</file>

<file path=customXml/itemProps1.xml><?xml version="1.0" encoding="utf-8"?>
<ds:datastoreItem xmlns:ds="http://schemas.openxmlformats.org/officeDocument/2006/customXml" ds:itemID="{508F1032-EED9-41A4-8FA2-CBE5C30317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BF7FB8-6A6A-45A0-B93D-2367C4A0CB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941f2-48be-4bb0-a3d9-a0ff0057a962"/>
    <ds:schemaRef ds:uri="28b27246-006c-4c52-ba09-a14edd9825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C1C5B9F-AFC0-4F84-BBCF-27F3B7C5ABB9}">
  <ds:schemaRefs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documentManagement/types"/>
    <ds:schemaRef ds:uri="28b27246-006c-4c52-ba09-a14edd98252a"/>
    <ds:schemaRef ds:uri="bb4941f2-48be-4bb0-a3d9-a0ff0057a962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593</Words>
  <Application>Microsoft Office PowerPoint</Application>
  <PresentationFormat>Breitbild</PresentationFormat>
  <Paragraphs>85</Paragraphs>
  <Slides>15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2" baseType="lpstr">
      <vt:lpstr>Arial</vt:lpstr>
      <vt:lpstr>BFU Suisse</vt:lpstr>
      <vt:lpstr>BFU Suisse </vt:lpstr>
      <vt:lpstr>BFU Suisse Medium</vt:lpstr>
      <vt:lpstr>Calibri</vt:lpstr>
      <vt:lpstr>Suisse Int'l</vt:lpstr>
      <vt:lpstr>Design bfu</vt:lpstr>
      <vt:lpstr>Control your bike and stay in the saddle.</vt:lpstr>
      <vt:lpstr>Mountain biking</vt:lpstr>
      <vt:lpstr>The right preparation</vt:lpstr>
      <vt:lpstr>Preparation is key </vt:lpstr>
      <vt:lpstr>The right equipment</vt:lpstr>
      <vt:lpstr>Protect yourself with the right equipment</vt:lpstr>
      <vt:lpstr>Protect yourself with the right equipment</vt:lpstr>
      <vt:lpstr>Protect yourself with the right equipment</vt:lpstr>
      <vt:lpstr>Ride safely</vt:lpstr>
      <vt:lpstr>Set a good example</vt:lpstr>
      <vt:lpstr>Observe the MTB Code of Conduct</vt:lpstr>
      <vt:lpstr>Electric mountain biking</vt:lpstr>
      <vt:lpstr>E-mountain biking</vt:lpstr>
      <vt:lpstr>PowerPoint-Präsentation</vt:lpstr>
      <vt:lpstr>More information</vt:lpstr>
    </vt:vector>
  </TitlesOfParts>
  <Manager/>
  <Company>VORLAGENBAUER.ch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Praesentation_BFU_de</dc:title>
  <dc:subject/>
  <dc:creator>Jonny Wüthrich</dc:creator>
  <cp:keywords/>
  <dc:description/>
  <cp:lastModifiedBy>Baeriswyl Michelle</cp:lastModifiedBy>
  <cp:revision>168</cp:revision>
  <cp:lastPrinted>2021-05-26T11:57:19Z</cp:lastPrinted>
  <dcterms:created xsi:type="dcterms:W3CDTF">2014-01-21T17:34:46Z</dcterms:created>
  <dcterms:modified xsi:type="dcterms:W3CDTF">2024-07-25T10:35:49Z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  <property fmtid="{D5CDD505-2E9C-101B-9397-08002B2CF9AE}" pid="3" name="Order">
    <vt:r8>21500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  <property fmtid="{D5CDD505-2E9C-101B-9397-08002B2CF9AE}" pid="8" name="MediaServiceImageTags">
    <vt:lpwstr/>
  </property>
</Properties>
</file>