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62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6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80330" autoAdjust="0"/>
  </p:normalViewPr>
  <p:slideViewPr>
    <p:cSldViewPr showGuides="1">
      <p:cViewPr varScale="1">
        <p:scale>
          <a:sx n="85" d="100"/>
          <a:sy n="85" d="100"/>
        </p:scale>
        <p:origin x="291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4D0297C5-5A18-4C76-A0E1-B21C369ECA76}"/>
    <pc:docChg chg="delSld">
      <pc:chgData name="Baeriswyl Michelle" userId="7dbe6026-e9b7-4e33-982d-84db899c07af" providerId="ADAL" clId="{4D0297C5-5A18-4C76-A0E1-B21C369ECA76}" dt="2023-07-26T09:57:18.514" v="0" actId="47"/>
      <pc:docMkLst>
        <pc:docMk/>
      </pc:docMkLst>
      <pc:sldChg chg="del">
        <pc:chgData name="Baeriswyl Michelle" userId="7dbe6026-e9b7-4e33-982d-84db899c07af" providerId="ADAL" clId="{4D0297C5-5A18-4C76-A0E1-B21C369ECA76}" dt="2023-07-26T09:57:18.514" v="0" actId="47"/>
        <pc:sldMkLst>
          <pc:docMk/>
          <pc:sldMk cId="271774633" sldId="295"/>
        </pc:sldMkLst>
      </pc:sldChg>
    </pc:docChg>
  </pc:docChgLst>
  <pc:docChgLst>
    <pc:chgData name="Baeriswyl Michelle" userId="7dbe6026-e9b7-4e33-982d-84db899c07af" providerId="ADAL" clId="{D3515ABA-091D-427E-9DD1-CD2858202496}"/>
    <pc:docChg chg="modSld">
      <pc:chgData name="Baeriswyl Michelle" userId="7dbe6026-e9b7-4e33-982d-84db899c07af" providerId="ADAL" clId="{D3515ABA-091D-427E-9DD1-CD2858202496}" dt="2022-08-25T04:42:21.411" v="57" actId="6549"/>
      <pc:docMkLst>
        <pc:docMk/>
      </pc:docMkLst>
      <pc:sldChg chg="modSp mod">
        <pc:chgData name="Baeriswyl Michelle" userId="7dbe6026-e9b7-4e33-982d-84db899c07af" providerId="ADAL" clId="{D3515ABA-091D-427E-9DD1-CD2858202496}" dt="2022-08-25T04:42:21.411" v="57" actId="6549"/>
        <pc:sldMkLst>
          <pc:docMk/>
          <pc:sldMk cId="1207761224" sldId="285"/>
        </pc:sldMkLst>
        <pc:spChg chg="mod">
          <ac:chgData name="Baeriswyl Michelle" userId="7dbe6026-e9b7-4e33-982d-84db899c07af" providerId="ADAL" clId="{D3515ABA-091D-427E-9DD1-CD2858202496}" dt="2022-08-25T04:42:21.411" v="57" actId="6549"/>
          <ac:spMkLst>
            <pc:docMk/>
            <pc:sldMk cId="1207761224" sldId="285"/>
            <ac:spMk id="3" creationId="{B3534CFC-4BCD-4C8E-9B82-D4B11C11E85E}"/>
          </ac:spMkLst>
        </pc:spChg>
      </pc:sldChg>
    </pc:docChg>
  </pc:docChgLst>
  <pc:docChgLst>
    <pc:chgData name="Baeriswyl Michelle" userId="7dbe6026-e9b7-4e33-982d-84db899c07af" providerId="ADAL" clId="{701EF318-D92C-4AA6-8B8B-3BEAF1BA788F}"/>
    <pc:docChg chg="addSld delSld modSld">
      <pc:chgData name="Baeriswyl Michelle" userId="7dbe6026-e9b7-4e33-982d-84db899c07af" providerId="ADAL" clId="{701EF318-D92C-4AA6-8B8B-3BEAF1BA788F}" dt="2022-07-20T12:31:30.710" v="5" actId="47"/>
      <pc:docMkLst>
        <pc:docMk/>
      </pc:docMkLst>
      <pc:sldChg chg="del">
        <pc:chgData name="Baeriswyl Michelle" userId="7dbe6026-e9b7-4e33-982d-84db899c07af" providerId="ADAL" clId="{701EF318-D92C-4AA6-8B8B-3BEAF1BA788F}" dt="2022-07-20T12:16:49.447" v="1" actId="47"/>
        <pc:sldMkLst>
          <pc:docMk/>
          <pc:sldMk cId="3938629887" sldId="284"/>
        </pc:sldMkLst>
      </pc:sldChg>
      <pc:sldChg chg="modSp mod">
        <pc:chgData name="Baeriswyl Michelle" userId="7dbe6026-e9b7-4e33-982d-84db899c07af" providerId="ADAL" clId="{701EF318-D92C-4AA6-8B8B-3BEAF1BA788F}" dt="2022-07-20T12:27:47.160" v="3" actId="20577"/>
        <pc:sldMkLst>
          <pc:docMk/>
          <pc:sldMk cId="779059357" sldId="293"/>
        </pc:sldMkLst>
        <pc:spChg chg="mod">
          <ac:chgData name="Baeriswyl Michelle" userId="7dbe6026-e9b7-4e33-982d-84db899c07af" providerId="ADAL" clId="{701EF318-D92C-4AA6-8B8B-3BEAF1BA788F}" dt="2022-07-20T12:27:47.160" v="3" actId="20577"/>
          <ac:spMkLst>
            <pc:docMk/>
            <pc:sldMk cId="779059357" sldId="293"/>
            <ac:spMk id="3" creationId="{00000000-0000-0000-0000-000000000000}"/>
          </ac:spMkLst>
        </pc:spChg>
      </pc:sldChg>
      <pc:sldChg chg="del">
        <pc:chgData name="Baeriswyl Michelle" userId="7dbe6026-e9b7-4e33-982d-84db899c07af" providerId="ADAL" clId="{701EF318-D92C-4AA6-8B8B-3BEAF1BA788F}" dt="2022-07-20T12:31:30.710" v="5" actId="47"/>
        <pc:sldMkLst>
          <pc:docMk/>
          <pc:sldMk cId="3080827005" sldId="294"/>
        </pc:sldMkLst>
      </pc:sldChg>
      <pc:sldChg chg="add">
        <pc:chgData name="Baeriswyl Michelle" userId="7dbe6026-e9b7-4e33-982d-84db899c07af" providerId="ADAL" clId="{701EF318-D92C-4AA6-8B8B-3BEAF1BA788F}" dt="2022-07-20T12:16:35.609" v="0"/>
        <pc:sldMkLst>
          <pc:docMk/>
          <pc:sldMk cId="271774633" sldId="295"/>
        </pc:sldMkLst>
      </pc:sldChg>
      <pc:sldChg chg="add">
        <pc:chgData name="Baeriswyl Michelle" userId="7dbe6026-e9b7-4e33-982d-84db899c07af" providerId="ADAL" clId="{701EF318-D92C-4AA6-8B8B-3BEAF1BA788F}" dt="2022-07-20T12:31:27.040" v="4"/>
        <pc:sldMkLst>
          <pc:docMk/>
          <pc:sldMk cId="4133843649" sldId="296"/>
        </pc:sldMkLst>
      </pc:sldChg>
    </pc:docChg>
  </pc:docChgLst>
  <pc:docChgLst>
    <pc:chgData name="Baeriswyl Michelle" userId="7dbe6026-e9b7-4e33-982d-84db899c07af" providerId="ADAL" clId="{DF7FDFD9-03C0-4DD4-B01D-C469FBD9178E}"/>
    <pc:docChg chg="custSel modSld">
      <pc:chgData name="Baeriswyl Michelle" userId="7dbe6026-e9b7-4e33-982d-84db899c07af" providerId="ADAL" clId="{DF7FDFD9-03C0-4DD4-B01D-C469FBD9178E}" dt="2021-07-21T12:08:43.666" v="8" actId="6549"/>
      <pc:docMkLst>
        <pc:docMk/>
      </pc:docMkLst>
      <pc:sldChg chg="addSp delSp modSp mod">
        <pc:chgData name="Baeriswyl Michelle" userId="7dbe6026-e9b7-4e33-982d-84db899c07af" providerId="ADAL" clId="{DF7FDFD9-03C0-4DD4-B01D-C469FBD9178E}" dt="2021-07-12T12:16:41.090" v="3" actId="20577"/>
        <pc:sldMkLst>
          <pc:docMk/>
          <pc:sldMk cId="3938629887" sldId="284"/>
        </pc:sldMkLst>
        <pc:spChg chg="mod">
          <ac:chgData name="Baeriswyl Michelle" userId="7dbe6026-e9b7-4e33-982d-84db899c07af" providerId="ADAL" clId="{DF7FDFD9-03C0-4DD4-B01D-C469FBD9178E}" dt="2021-07-12T12:16:41.090" v="3" actId="20577"/>
          <ac:spMkLst>
            <pc:docMk/>
            <pc:sldMk cId="3938629887" sldId="284"/>
            <ac:spMk id="2" creationId="{2DD8B9DB-CFD3-4DCC-B6F9-0A67AC893E46}"/>
          </ac:spMkLst>
        </pc:spChg>
        <pc:graphicFrameChg chg="add mod">
          <ac:chgData name="Baeriswyl Michelle" userId="7dbe6026-e9b7-4e33-982d-84db899c07af" providerId="ADAL" clId="{DF7FDFD9-03C0-4DD4-B01D-C469FBD9178E}" dt="2021-07-12T12:16:37.578" v="1"/>
          <ac:graphicFrameMkLst>
            <pc:docMk/>
            <pc:sldMk cId="3938629887" sldId="284"/>
            <ac:graphicFrameMk id="8" creationId="{1D3A3EA9-498E-4720-8F09-1A78A388C897}"/>
          </ac:graphicFrameMkLst>
        </pc:graphicFrameChg>
        <pc:picChg chg="del">
          <ac:chgData name="Baeriswyl Michelle" userId="7dbe6026-e9b7-4e33-982d-84db899c07af" providerId="ADAL" clId="{DF7FDFD9-03C0-4DD4-B01D-C469FBD9178E}" dt="2021-07-12T12:16:37.051" v="0" actId="478"/>
          <ac:picMkLst>
            <pc:docMk/>
            <pc:sldMk cId="3938629887" sldId="284"/>
            <ac:picMk id="7" creationId="{00000000-0000-0000-0000-000000000000}"/>
          </ac:picMkLst>
        </pc:picChg>
      </pc:sldChg>
      <pc:sldChg chg="modSp mod">
        <pc:chgData name="Baeriswyl Michelle" userId="7dbe6026-e9b7-4e33-982d-84db899c07af" providerId="ADAL" clId="{DF7FDFD9-03C0-4DD4-B01D-C469FBD9178E}" dt="2021-07-21T12:08:43.666" v="8" actId="6549"/>
        <pc:sldMkLst>
          <pc:docMk/>
          <pc:sldMk cId="4014515011" sldId="291"/>
        </pc:sldMkLst>
        <pc:spChg chg="mod">
          <ac:chgData name="Baeriswyl Michelle" userId="7dbe6026-e9b7-4e33-982d-84db899c07af" providerId="ADAL" clId="{DF7FDFD9-03C0-4DD4-B01D-C469FBD9178E}" dt="2021-07-21T12:08:43.666" v="8" actId="6549"/>
          <ac:spMkLst>
            <pc:docMk/>
            <pc:sldMk cId="4014515011" sldId="291"/>
            <ac:spMk id="3" creationId="{00000000-0000-0000-0000-000000000000}"/>
          </ac:spMkLst>
        </pc:spChg>
      </pc:sldChg>
      <pc:sldChg chg="modSp mod">
        <pc:chgData name="Baeriswyl Michelle" userId="7dbe6026-e9b7-4e33-982d-84db899c07af" providerId="ADAL" clId="{DF7FDFD9-03C0-4DD4-B01D-C469FBD9178E}" dt="2021-07-12T12:18:05.158" v="7" actId="179"/>
        <pc:sldMkLst>
          <pc:docMk/>
          <pc:sldMk cId="3080827005" sldId="294"/>
        </pc:sldMkLst>
        <pc:spChg chg="mod">
          <ac:chgData name="Baeriswyl Michelle" userId="7dbe6026-e9b7-4e33-982d-84db899c07af" providerId="ADAL" clId="{DF7FDFD9-03C0-4DD4-B01D-C469FBD9178E}" dt="2021-07-12T12:18:05.158" v="7" actId="179"/>
          <ac:spMkLst>
            <pc:docMk/>
            <pc:sldMk cId="3080827005" sldId="29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13865" y="8812671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92696" y="3563888"/>
            <a:ext cx="5641140" cy="504056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095" y="250825"/>
            <a:ext cx="5633155" cy="3169047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453335" y="8685213"/>
            <a:ext cx="40307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43943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355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12669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09372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50879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28176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84731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54554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16575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e-CH" dirty="0">
                <a:ea typeface="ヒラギノ角ゴ Pro W3"/>
              </a:rPr>
              <a:t>Koffein</a:t>
            </a:r>
            <a:r>
              <a:rPr lang="de-CH" baseline="0" dirty="0">
                <a:ea typeface="ヒラギノ角ゴ Pro W3"/>
              </a:rPr>
              <a:t> kann die Aufmerksamkeit erhöhen, aber nur kurzfristig</a:t>
            </a:r>
          </a:p>
          <a:p>
            <a:pPr marL="0" indent="0">
              <a:buFontTx/>
              <a:buNone/>
            </a:pPr>
            <a:r>
              <a:rPr lang="de-CH" baseline="0" dirty="0">
                <a:ea typeface="ヒラギノ角ゴ Pro W3"/>
              </a:rPr>
              <a:t>Tricks wie Fenster öffnen oder die Musik lauter stellen sind praktisch wirkungslos</a:t>
            </a:r>
            <a:endParaRPr lang="de-CH" dirty="0">
              <a:ea typeface="ヒラギノ角ゴ Pro W3"/>
            </a:endParaRP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38923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IufJFmWLUY&amp;t=23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SEE%20YOU%20-%20mach%20dich%20sichtbar!%20(Video%20de)_Mpeg4%20H264_238540.wm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tgeber.bfu.ch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Höchste Zeit für 15 Minuten Turboschlaf</a:t>
            </a:r>
            <a:endParaRPr lang="de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Firma, Anlass, Datum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marL="0" lvl="1" indent="0" algn="ctr">
              <a:buNone/>
            </a:pPr>
            <a:r>
              <a:rPr lang="de-CH" dirty="0">
                <a:solidFill>
                  <a:prstClr val="black"/>
                </a:solidFill>
              </a:rPr>
              <a:t>Video «</a:t>
            </a:r>
            <a:r>
              <a:rPr lang="de-DE" b="0" i="0" dirty="0">
                <a:effectLst/>
                <a:latin typeface="Roboto" panose="02000000000000000000" pitchFamily="2" charset="0"/>
                <a:hlinkClick r:id="rId3"/>
              </a:rPr>
              <a:t>Höchste Zeit für 15 Minuten Turboschlaf</a:t>
            </a:r>
            <a:r>
              <a:rPr lang="de-CH" dirty="0">
                <a:solidFill>
                  <a:prstClr val="black"/>
                </a:solidFill>
              </a:rPr>
              <a:t>»</a:t>
            </a:r>
            <a:endParaRPr lang="de-DE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  <p:pic>
        <p:nvPicPr>
          <p:cNvPr id="12" name="Grafik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059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Mehr Informationen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8280918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CH"/>
              <a:t>Weitere Unfallverhütungstipps finden Sie auf </a:t>
            </a:r>
            <a:r>
              <a:rPr lang="de-CH">
                <a:hlinkClick r:id="rId3"/>
              </a:rPr>
              <a:t>bfu.ch</a:t>
            </a:r>
            <a:r>
              <a:rPr lang="de-CH"/>
              <a:t>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384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Müdigkeit am Steuer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Bei rund 10% aller schweren Unfälle ist Müdigkeit im Spiel. </a:t>
            </a:r>
          </a:p>
          <a:p>
            <a:r>
              <a:rPr lang="de-CH" dirty="0"/>
              <a:t>Nicht nur das Einnicken am Steuer – als Sekundenschlaf bezeichnet – ist gefährlich, sondern bereits die vorausgehende Schläfrigkeit und Leistungseinbussen können zu schweren Unfällen führen.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0776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Was führt zu Müdigkeit am Steuer?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de-CH" dirty="0"/>
              <a:t>Zu wenig Schlaf oder ein Schlafdefizit über Tage oder Wochen</a:t>
            </a:r>
          </a:p>
          <a:p>
            <a:pPr lvl="1"/>
            <a:r>
              <a:rPr lang="de-CH" dirty="0"/>
              <a:t>Fahren in der Nacht oder in den frühen Morgenstunden, wenn man normalerweise schläft</a:t>
            </a:r>
          </a:p>
          <a:p>
            <a:pPr lvl="1"/>
            <a:r>
              <a:rPr lang="de-CH" dirty="0"/>
              <a:t>Lange Wachzeiten (z. B. nach dem Ausgang)</a:t>
            </a:r>
          </a:p>
          <a:p>
            <a:pPr lvl="1"/>
            <a:r>
              <a:rPr lang="de-CH" dirty="0"/>
              <a:t>Zu lange Fahrten ohne Erholungspausen</a:t>
            </a:r>
          </a:p>
          <a:p>
            <a:pPr lvl="1"/>
            <a:r>
              <a:rPr lang="de-CH" dirty="0"/>
              <a:t>Unregelmässiger Schlafrhythmus, z. B. bei Schichtarbeit</a:t>
            </a:r>
          </a:p>
          <a:p>
            <a:pPr lvl="1"/>
            <a:r>
              <a:rPr lang="de-CH" dirty="0"/>
              <a:t>Erkrankungen, die den Schlaf beeinträchtigen und Tagesschläfrigkeit zur Folge haben: Atemstillstände im Schlaf (Schlafapnoe) oder Depressionen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73513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Folgen von Müdigkeit am Steuer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CH" dirty="0"/>
              <a:t>Wer schläfrig fährt,</a:t>
            </a:r>
          </a:p>
          <a:p>
            <a:pPr lvl="1"/>
            <a:r>
              <a:rPr lang="de-CH" dirty="0"/>
              <a:t>schätzt Geschwindigkeiten falsch ein,</a:t>
            </a:r>
          </a:p>
          <a:p>
            <a:pPr lvl="1"/>
            <a:r>
              <a:rPr lang="de-CH" dirty="0"/>
              <a:t>ist unkonzentriert,</a:t>
            </a:r>
          </a:p>
          <a:p>
            <a:pPr lvl="1"/>
            <a:r>
              <a:rPr lang="de-CH" dirty="0"/>
              <a:t>reagiert ähnlich langsam wie nach dem Konsum von Alkohol,</a:t>
            </a:r>
          </a:p>
          <a:p>
            <a:pPr lvl="1"/>
            <a:r>
              <a:rPr lang="de-CH" dirty="0"/>
              <a:t>nickt im schlimmsten Fall ein (Sekundenschlaf).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3805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Beachten Sie die Alarmzeichen: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de-CH" dirty="0"/>
              <a:t>Brennende Augen</a:t>
            </a:r>
          </a:p>
          <a:p>
            <a:pPr lvl="1"/>
            <a:r>
              <a:rPr lang="de-CH" dirty="0"/>
              <a:t>Schwere Augenlider</a:t>
            </a:r>
          </a:p>
          <a:p>
            <a:pPr lvl="1"/>
            <a:r>
              <a:rPr lang="de-CH" dirty="0"/>
              <a:t>Häufiges Gähnen</a:t>
            </a:r>
          </a:p>
          <a:p>
            <a:pPr lvl="1"/>
            <a:r>
              <a:rPr lang="de-CH" dirty="0"/>
              <a:t>Unscharfes Sehen </a:t>
            </a:r>
          </a:p>
          <a:p>
            <a:pPr lvl="1"/>
            <a:r>
              <a:rPr lang="de-CH" dirty="0"/>
              <a:t>Trockener Mund</a:t>
            </a:r>
          </a:p>
          <a:p>
            <a:pPr lvl="1"/>
            <a:r>
              <a:rPr lang="de-CH" dirty="0"/>
              <a:t>Scheinbar grundloses Aufschrecken</a:t>
            </a:r>
          </a:p>
          <a:p>
            <a:pPr lvl="1"/>
            <a:r>
              <a:rPr lang="de-CH" dirty="0"/>
              <a:t>Frösteln</a:t>
            </a:r>
          </a:p>
          <a:p>
            <a:pPr lvl="1"/>
            <a:r>
              <a:rPr lang="de-CH" dirty="0"/>
              <a:t>Fahrfehler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64524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Bei Anzeichen von Müdigkeit während der Fahrt: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484784"/>
            <a:ext cx="7056783" cy="469217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de-CH" dirty="0"/>
              <a:t>Halten Sie bei der nächsten Gelegenheit an und machen Sie einen </a:t>
            </a:r>
            <a:r>
              <a:rPr lang="de-CH" b="1" dirty="0"/>
              <a:t>Turboschlaf von</a:t>
            </a:r>
            <a:br>
              <a:rPr lang="de-CH" b="1" dirty="0"/>
            </a:br>
            <a:r>
              <a:rPr lang="de-CH" b="1" dirty="0"/>
              <a:t>15 Minuten.</a:t>
            </a:r>
            <a:r>
              <a:rPr lang="de-CH" dirty="0"/>
              <a:t> Schlafen Sie nicht länger als 30 Minuten, da sonst das Wachwerden schwerfällt.</a:t>
            </a:r>
            <a:br>
              <a:rPr lang="de-CH" dirty="0"/>
            </a:br>
            <a:br>
              <a:rPr lang="de-CH" dirty="0"/>
            </a:br>
            <a:r>
              <a:rPr lang="de-CH" b="1" dirty="0"/>
              <a:t>Zusätzlich</a:t>
            </a:r>
            <a:r>
              <a:rPr lang="de-CH" dirty="0"/>
              <a:t> zum Turboschlaf können </a:t>
            </a:r>
            <a:r>
              <a:rPr lang="de-CH" b="1" dirty="0"/>
              <a:t>zwei Tassen Kaffee </a:t>
            </a:r>
            <a:r>
              <a:rPr lang="de-CH" dirty="0"/>
              <a:t>kurzfristig gegen die Müdigkeit helfen. Trinken Sie diese vor dem Einschlafen. Die Wirkung entfaltet sich nach rund 15 Minuten.</a:t>
            </a:r>
            <a:br>
              <a:rPr lang="de-CH" dirty="0"/>
            </a:br>
            <a:br>
              <a:rPr lang="de-CH" dirty="0"/>
            </a:br>
            <a:r>
              <a:rPr lang="de-CH" dirty="0"/>
              <a:t>Nicht vergessen: Motor aus, Schlüssel raus!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3"/>
          <a:srcRect t="6372"/>
          <a:stretch/>
        </p:blipFill>
        <p:spPr>
          <a:xfrm>
            <a:off x="8184232" y="1484784"/>
            <a:ext cx="3297194" cy="43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04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So kommen Sie gut an: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de-CH" dirty="0"/>
              <a:t>Setzen Sie sich nur ausgeruht und fit ans Steuer.</a:t>
            </a:r>
          </a:p>
          <a:p>
            <a:pPr lvl="1"/>
            <a:r>
              <a:rPr lang="de-CH" dirty="0"/>
              <a:t>Lassen Sie Schlafapnoe oder andere Schlafprobleme von einem Arzt behandeln.</a:t>
            </a:r>
          </a:p>
          <a:p>
            <a:pPr lvl="1"/>
            <a:r>
              <a:rPr lang="de-CH" dirty="0"/>
              <a:t>Verzichten Sie aufs Auto, wenn Sie im Voraus wissen, dass es spät wird. Organisieren Sie eine Schlafgelegenheit oder planen Sie die Heimkehr mit ÖV oder Taxi.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8928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So kommen Sie gut an: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de-CH" dirty="0"/>
              <a:t>Alkohol macht zusätzlich müde. Verzichten Sie besser ganz darauf.</a:t>
            </a:r>
          </a:p>
          <a:p>
            <a:pPr lvl="1"/>
            <a:r>
              <a:rPr lang="de-CH" dirty="0"/>
              <a:t>Auch die Einnahme von Medikamenten kann Einfluss auf Ihre Fahrfähigkeit haben – erst recht in Kombination mit Alkohol</a:t>
            </a:r>
            <a:r>
              <a:rPr lang="de-CH"/>
              <a:t>. </a:t>
            </a:r>
            <a:endParaRPr lang="de-CH" dirty="0"/>
          </a:p>
          <a:p>
            <a:pPr lvl="1"/>
            <a:r>
              <a:rPr lang="de-CH" dirty="0"/>
              <a:t>Beachten Sie:</a:t>
            </a:r>
            <a:br>
              <a:rPr lang="de-CH" dirty="0"/>
            </a:br>
            <a:r>
              <a:rPr lang="de-CH" dirty="0"/>
              <a:t>Tricks wie Fenster öffnen oder die Musik lauter stellen sind im Kampf gegen Müdigkeit am Steuer praktisch wirkungslos.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14515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Richtig oder Falsch?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124744"/>
            <a:ext cx="11089231" cy="5052219"/>
          </a:xfrm>
        </p:spPr>
        <p:txBody>
          <a:bodyPr/>
          <a:lstStyle/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de-CH" dirty="0"/>
              <a:t>Wenn ich müde bin, mache ich mehr Fehler.</a:t>
            </a:r>
          </a:p>
          <a:p>
            <a:pPr marL="266700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r>
              <a:rPr lang="de-CH" dirty="0"/>
              <a:t>		Richtig </a:t>
            </a:r>
            <a:r>
              <a:rPr lang="de-CH" dirty="0">
                <a:sym typeface="Wingdings"/>
              </a:rPr>
              <a:t> 	Falsch </a:t>
            </a:r>
          </a:p>
          <a:p>
            <a:pPr marL="266700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endParaRPr lang="de-CH" dirty="0"/>
          </a:p>
          <a:p>
            <a:pPr marL="266700" lvl="1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r>
              <a:rPr lang="de-CH" dirty="0"/>
              <a:t>Alkohol macht schläfrig.</a:t>
            </a:r>
          </a:p>
          <a:p>
            <a:pPr marL="266700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r>
              <a:rPr lang="de-CH" dirty="0"/>
              <a:t>		Richtig </a:t>
            </a:r>
            <a:r>
              <a:rPr lang="de-CH" dirty="0">
                <a:sym typeface="Wingdings"/>
              </a:rPr>
              <a:t> 	Falsch </a:t>
            </a:r>
          </a:p>
          <a:p>
            <a:pPr marL="266700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endParaRPr lang="de-CH" dirty="0"/>
          </a:p>
          <a:p>
            <a:pPr marL="266700" lvl="1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r>
              <a:rPr lang="de-CH" dirty="0"/>
              <a:t>Mit Kaffee oder Energydrinks lässt sich dauerhaft Müdigkeit überwinden.</a:t>
            </a:r>
          </a:p>
          <a:p>
            <a:pPr marL="266700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r>
              <a:rPr lang="de-CH" dirty="0"/>
              <a:t>		Richtig </a:t>
            </a:r>
            <a:r>
              <a:rPr lang="de-CH" dirty="0">
                <a:sym typeface="Wingdings"/>
              </a:rPr>
              <a:t>	Falsch </a:t>
            </a:r>
          </a:p>
          <a:p>
            <a:pPr marL="266700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endParaRPr lang="de-CH" dirty="0">
              <a:sym typeface="Wingdings"/>
            </a:endParaRPr>
          </a:p>
          <a:p>
            <a:pPr marL="266700" lvl="1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r>
              <a:rPr lang="de-CH" dirty="0">
                <a:sym typeface="Wingdings"/>
              </a:rPr>
              <a:t>Laut Radio hören oder ein Fenster öffnen helfen bei Übermüdung.</a:t>
            </a:r>
          </a:p>
          <a:p>
            <a:pPr marL="266700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r>
              <a:rPr lang="de-CH" dirty="0"/>
              <a:t>		Richtig </a:t>
            </a:r>
            <a:r>
              <a:rPr lang="de-CH" dirty="0">
                <a:sym typeface="Wingdings"/>
              </a:rPr>
              <a:t>	Falsch </a:t>
            </a:r>
          </a:p>
          <a:p>
            <a:pPr marL="266700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endParaRPr lang="de-CH" dirty="0"/>
          </a:p>
          <a:p>
            <a:pPr marL="266700" lvl="1" indent="-266700">
              <a:lnSpc>
                <a:spcPct val="100000"/>
              </a:lnSpc>
              <a:spcAft>
                <a:spcPts val="0"/>
              </a:spcAft>
              <a:tabLst>
                <a:tab pos="2336800" algn="l"/>
              </a:tabLst>
            </a:pPr>
            <a:r>
              <a:rPr lang="de-CH" dirty="0"/>
              <a:t>Der Turboschlaf ist die einzige wirksame Massnahme gegen Schläfrigkeit am Steuer.	</a:t>
            </a:r>
          </a:p>
          <a:p>
            <a:pPr marL="0" lvl="1" indent="0">
              <a:lnSpc>
                <a:spcPct val="100000"/>
              </a:lnSpc>
              <a:spcAft>
                <a:spcPts val="0"/>
              </a:spcAft>
              <a:buNone/>
              <a:tabLst>
                <a:tab pos="2336800" algn="l"/>
              </a:tabLst>
            </a:pPr>
            <a:r>
              <a:rPr lang="de-CH" dirty="0"/>
              <a:t>	Richtig </a:t>
            </a:r>
            <a:r>
              <a:rPr lang="de-CH" dirty="0">
                <a:sym typeface="Wingdings"/>
              </a:rPr>
              <a:t> 	Falsch 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1843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.potx [Schreibgeschützt]" id="{858869C4-F783-4187-83E5-FBFF78AB496C}" vid="{5C5B991B-6AE9-4825-8DD1-D8E43C30DD0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466115-4D8D-4415-9F67-371CB98685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bb4941f2-48be-4bb0-a3d9-a0ff0057a962"/>
    <ds:schemaRef ds:uri="http://www.w3.org/XML/1998/namespace"/>
    <ds:schemaRef ds:uri="http://schemas.microsoft.com/office/infopath/2007/PartnerControls"/>
    <ds:schemaRef ds:uri="28b27246-006c-4c52-ba09-a14edd98252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6FEDC1-71EF-47FF-A24F-95EBC6B4B103}"/>
</file>

<file path=customXml/itemProps3.xml><?xml version="1.0" encoding="utf-8"?>
<ds:datastoreItem xmlns:ds="http://schemas.openxmlformats.org/officeDocument/2006/customXml" ds:itemID="{B8452715-11E4-4F39-BD86-3D23FA530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530</Words>
  <Application>Microsoft Office PowerPoint</Application>
  <PresentationFormat>Breitbild</PresentationFormat>
  <Paragraphs>79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BFU Suisse</vt:lpstr>
      <vt:lpstr>BFU Suisse </vt:lpstr>
      <vt:lpstr>BFU Suisse Medium</vt:lpstr>
      <vt:lpstr>Roboto</vt:lpstr>
      <vt:lpstr>Suisse Int'l</vt:lpstr>
      <vt:lpstr>Design bfu</vt:lpstr>
      <vt:lpstr>Höchste Zeit für 15 Minuten Turboschlaf</vt:lpstr>
      <vt:lpstr>Müdigkeit am Steuer</vt:lpstr>
      <vt:lpstr>Was führt zu Müdigkeit am Steuer?</vt:lpstr>
      <vt:lpstr>Folgen von Müdigkeit am Steuer</vt:lpstr>
      <vt:lpstr>Beachten Sie die Alarmzeichen:</vt:lpstr>
      <vt:lpstr>Bei Anzeichen von Müdigkeit während der Fahrt:</vt:lpstr>
      <vt:lpstr>So kommen Sie gut an:</vt:lpstr>
      <vt:lpstr>So kommen Sie gut an:</vt:lpstr>
      <vt:lpstr>Richtig oder Falsch?</vt:lpstr>
      <vt:lpstr>PowerPoint-Präsentation</vt:lpstr>
      <vt:lpstr>Mehr Informationen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Höchste Zeit für 15 Minuten Turboschlaf</dc:title>
  <dc:creator>Baeriswyl Michelle</dc:creator>
  <cp:lastModifiedBy>Baeriswyl Michelle</cp:lastModifiedBy>
  <cp:revision>8</cp:revision>
  <cp:lastPrinted>2019-03-22T15:02:17Z</cp:lastPrinted>
  <dcterms:created xsi:type="dcterms:W3CDTF">2019-07-22T10:17:18Z</dcterms:created>
  <dcterms:modified xsi:type="dcterms:W3CDTF">2023-07-26T09:57:22Z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Order">
    <vt:r8>264200</vt:r8>
  </property>
  <property fmtid="{D5CDD505-2E9C-101B-9397-08002B2CF9AE}" pid="4" name="MediaServiceImageTags">
    <vt:lpwstr/>
  </property>
</Properties>
</file>