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0"/>
  </p:notesMasterIdLst>
  <p:handoutMasterIdLst>
    <p:handoutMasterId r:id="rId21"/>
  </p:handoutMasterIdLst>
  <p:sldIdLst>
    <p:sldId id="262" r:id="rId5"/>
    <p:sldId id="357" r:id="rId6"/>
    <p:sldId id="359" r:id="rId7"/>
    <p:sldId id="369" r:id="rId8"/>
    <p:sldId id="292" r:id="rId9"/>
    <p:sldId id="284" r:id="rId10"/>
    <p:sldId id="285" r:id="rId11"/>
    <p:sldId id="286" r:id="rId12"/>
    <p:sldId id="287" r:id="rId13"/>
    <p:sldId id="295" r:id="rId14"/>
    <p:sldId id="298" r:id="rId15"/>
    <p:sldId id="296" r:id="rId16"/>
    <p:sldId id="297" r:id="rId17"/>
    <p:sldId id="290" r:id="rId18"/>
    <p:sldId id="291"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3" clrIdx="0">
    <p:extLst>
      <p:ext uri="{19B8F6BF-5375-455C-9EA6-DF929625EA0E}">
        <p15:presenceInfo xmlns:p15="http://schemas.microsoft.com/office/powerpoint/2012/main" userId="S::t.jakob@bfu.ch::6edbea8e-ef0f-4f3b-b0c5-a8afa6ec11ae" providerId="AD"/>
      </p:ext>
    </p:extLst>
  </p:cmAuthor>
  <p:cmAuthor id="2" name="Pfenninger Barbara" initials="PB" lastIdx="5" clrIdx="1">
    <p:extLst>
      <p:ext uri="{19B8F6BF-5375-455C-9EA6-DF929625EA0E}">
        <p15:presenceInfo xmlns:p15="http://schemas.microsoft.com/office/powerpoint/2012/main" userId="S::b.pfenninger@bfu.ch::6281cde7-9d1e-409e-8798-499a6accf84b" providerId="AD"/>
      </p:ext>
    </p:extLst>
  </p:cmAuthor>
  <p:cmAuthor id="3" name="Krämer Andrea" initials="KA" lastIdx="1" clrIdx="2">
    <p:extLst>
      <p:ext uri="{19B8F6BF-5375-455C-9EA6-DF929625EA0E}">
        <p15:presenceInfo xmlns:p15="http://schemas.microsoft.com/office/powerpoint/2012/main" userId="S::a.kraemer@bfu.ch::06f2eb28-444d-4018-9c64-066024933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8" autoAdjust="0"/>
    <p:restoredTop sz="91691" autoAdjust="0"/>
  </p:normalViewPr>
  <p:slideViewPr>
    <p:cSldViewPr showGuides="1">
      <p:cViewPr varScale="1">
        <p:scale>
          <a:sx n="72" d="100"/>
          <a:sy n="72" d="100"/>
        </p:scale>
        <p:origin x="1891" y="62"/>
      </p:cViewPr>
      <p:guideLst/>
    </p:cSldViewPr>
  </p:slideViewPr>
  <p:outlineViewPr>
    <p:cViewPr>
      <p:scale>
        <a:sx n="33" d="100"/>
        <a:sy n="33" d="100"/>
      </p:scale>
      <p:origin x="0" y="0"/>
    </p:cViewPr>
  </p:outlineViewPr>
  <p:notesTextViewPr>
    <p:cViewPr>
      <p:scale>
        <a:sx n="300" d="100"/>
        <a:sy n="300" d="100"/>
      </p:scale>
      <p:origin x="0" y="-91"/>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77384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14</a:t>
            </a:fld>
            <a:endParaRPr lang="de-CH" dirty="0"/>
          </a:p>
        </p:txBody>
      </p:sp>
    </p:spTree>
    <p:extLst>
      <p:ext uri="{BB962C8B-B14F-4D97-AF65-F5344CB8AC3E}">
        <p14:creationId xmlns:p14="http://schemas.microsoft.com/office/powerpoint/2010/main" val="2585512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4174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202200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17603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284691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409872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89432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182914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r>
              <a:rPr lang="fr-CH" sz="800" noProof="0" dirty="0">
                <a:latin typeface="+mn-lt"/>
              </a:rPr>
              <a:t>https://www.hepa.ch/fr/bewegungsempfehlungen.html</a:t>
            </a:r>
          </a:p>
          <a:p>
            <a:endParaRPr lang="fr-CH" sz="800" noProof="0" dirty="0">
              <a:latin typeface="+mn-lt"/>
            </a:endParaRPr>
          </a:p>
          <a:p>
            <a:r>
              <a:rPr lang="fr-CH" sz="800" noProof="0" dirty="0">
                <a:latin typeface="+mn-lt"/>
              </a:rPr>
              <a:t>Recommandations de base pour les hommes et les femmes en âge de travailler:</a:t>
            </a:r>
          </a:p>
          <a:p>
            <a:r>
              <a:rPr lang="fr-CH" sz="800" noProof="0" dirty="0">
                <a:latin typeface="+mn-lt"/>
              </a:rPr>
              <a:t>• au moins deux heures et demie d’activité physique par semaine, sous forme d’activités quotidiennes ou de sport d’intensité moyenne au moins</a:t>
            </a:r>
          </a:p>
          <a:p>
            <a:r>
              <a:rPr lang="fr-CH" sz="800" noProof="0" dirty="0">
                <a:latin typeface="+mn-lt"/>
              </a:rPr>
              <a:t>• ou une heure et quart de sport ou d’activité physique d’intensité élevée</a:t>
            </a:r>
          </a:p>
          <a:p>
            <a:r>
              <a:rPr lang="fr-CH" sz="800" noProof="0" dirty="0">
                <a:latin typeface="+mn-lt"/>
              </a:rPr>
              <a:t>• ou une combinaison d’activités d’intensité différente. Il faut savoir que 10 minutes de sport d’intensité élevée apportent les mêmes bienfaits à la santé que 20 minutes d’activité d’intensité moyenne.</a:t>
            </a:r>
          </a:p>
          <a:p>
            <a:endParaRPr lang="fr-CH" sz="800" noProof="0" dirty="0">
              <a:latin typeface="+mn-lt"/>
            </a:endParaRPr>
          </a:p>
          <a:p>
            <a:r>
              <a:rPr lang="fr-CH" sz="1100" noProof="0" dirty="0"/>
              <a:t>Une activité d’intensité moyenne entraîne un essoufflement sans faire systématiquement transpirer. Il peut s’agir de marche rapide, de vélo, mais aussi de pelletage et de jardinage, ainsi que de quantité d’autres activités sportives, quotidiennes ou de loisirs.</a:t>
            </a:r>
          </a:p>
          <a:p>
            <a:endParaRPr lang="fr-CH" sz="800" noProof="0" dirty="0">
              <a:latin typeface="+mn-lt"/>
            </a:endParaRPr>
          </a:p>
          <a:p>
            <a:r>
              <a:rPr lang="fr-CH" sz="1100" noProof="0" dirty="0"/>
              <a:t>Une activité d’intensité élevée accélère la respiration tout en faisant transpirer, au moins un peu. Les sports qui font travailler les grands groupes musculaires sont souvent de forte intensité: course à pied, tour à vélo rapide, natation, ski de fond, mais aussi stimulation du système cardio-vasculaire dans une salle de fitness. Il est possible et même conseillé de combiner différentes activités pour varier les efforts et les plaisirs.</a:t>
            </a:r>
            <a:r>
              <a:rPr lang="fr-CH" sz="800" noProof="0" dirty="0">
                <a:latin typeface="+mn-lt"/>
              </a:rPr>
              <a:t> </a:t>
            </a:r>
          </a:p>
          <a:p>
            <a:endParaRPr lang="fr-CH" sz="800" noProof="0" dirty="0">
              <a:latin typeface="+mn-lt"/>
            </a:endParaRPr>
          </a:p>
          <a:p>
            <a:r>
              <a:rPr lang="fr-CH" sz="1100" noProof="0" dirty="0"/>
              <a:t>Dans l’idéal, il est préférable de répartir l’activité physique sur plusieurs jours de la semaine. Par ailleurs, toute activité de 10 minutes au moins peut être comptabilisée dans le total de la journée.</a:t>
            </a:r>
            <a:endParaRPr lang="fr-CH" sz="800" noProof="0" dirty="0">
              <a:latin typeface="+mn-lt"/>
            </a:endParaRPr>
          </a:p>
          <a:p>
            <a:endParaRPr lang="fr-CH" sz="800" noProof="0" dirty="0">
              <a:latin typeface="+mn-lt"/>
            </a:endParaRPr>
          </a:p>
          <a:p>
            <a:r>
              <a:rPr lang="fr-CH" sz="1100" noProof="0" dirty="0"/>
              <a:t>En combinant diverses activités quotidiennes et sportives, il est plus facile d’atteindre les recommandations de base. En voici deux exemples:</a:t>
            </a:r>
            <a:endParaRPr lang="fr-CH" sz="800" noProof="0" dirty="0">
              <a:latin typeface="+mn-lt"/>
            </a:endParaRPr>
          </a:p>
          <a:p>
            <a:r>
              <a:rPr lang="fr-CH" sz="1100" noProof="0" dirty="0">
                <a:latin typeface="+mn-lt"/>
              </a:rPr>
              <a:t>• </a:t>
            </a:r>
            <a:r>
              <a:rPr lang="fr-CH" sz="1100" noProof="0" dirty="0"/>
              <a:t>une demi-heure d’activité d’intensité moyenne 5 jours par semaine</a:t>
            </a:r>
          </a:p>
          <a:p>
            <a:r>
              <a:rPr lang="fr-CH" sz="1100" noProof="0" dirty="0"/>
              <a:t>• une demi-heure d’activité d’intensité moyenne 3 jours par semaine plus une demi-heure d’activité d’intensité élevée 1 jour par semaine</a:t>
            </a:r>
            <a:endParaRPr lang="fr-CH" sz="800" noProof="0" dirty="0">
              <a:latin typeface="+mn-lt"/>
            </a:endParaRPr>
          </a:p>
          <a:p>
            <a:endParaRPr lang="fr-CH" sz="800" noProof="0" dirty="0">
              <a:latin typeface="+mn-lt"/>
            </a:endParaRPr>
          </a:p>
          <a:p>
            <a:r>
              <a:rPr lang="fr-CH" sz="800" noProof="0" dirty="0">
                <a:effectLst/>
                <a:latin typeface="+mn-lt"/>
                <a:ea typeface="Calibri" panose="020F0502020204030204" pitchFamily="34" charset="0"/>
              </a:rPr>
              <a:t>Ces recommandations constituent des minima. Tout temps additionnel apporte un bienfait supplémentaire à la santé.</a:t>
            </a:r>
            <a:endParaRPr lang="fr-CH" sz="800" noProof="0" dirty="0">
              <a:latin typeface="+mn-lt"/>
            </a:endParaRPr>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282106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6982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fr-CH" noProof="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fr-CH" noProof="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fr-CH" noProof="0"/>
              <a:t>Datum, Untertitel</a:t>
            </a:r>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fr-CH" noProof="0"/>
              <a:t>Vorname Name</a:t>
            </a:r>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81579"/>
          </a:xfrm>
          <a:prstGeom prst="rect">
            <a:avLst/>
          </a:prstGeom>
          <a:noFill/>
        </p:spPr>
        <p:txBody>
          <a:bodyPr wrap="square" lIns="0" tIns="0" rIns="0" bIns="0" rtlCol="0">
            <a:spAutoFit/>
          </a:bodyPr>
          <a:lstStyle/>
          <a:p>
            <a:pPr>
              <a:lnSpc>
                <a:spcPct val="128000"/>
              </a:lnSpc>
            </a:pPr>
            <a:r>
              <a:rPr lang="fr-CH" sz="1000" spc="19" baseline="0" noProof="0">
                <a:solidFill>
                  <a:schemeClr val="bg1"/>
                </a:solidFill>
              </a:rPr>
              <a:t>Bureau de prévention</a:t>
            </a:r>
          </a:p>
          <a:p>
            <a:pPr>
              <a:lnSpc>
                <a:spcPct val="128000"/>
              </a:lnSpc>
            </a:pPr>
            <a:r>
              <a:rPr lang="fr-CH" sz="1000" spc="19" baseline="0" noProof="0">
                <a:solidFill>
                  <a:schemeClr val="bg1"/>
                </a:solidFill>
              </a:rPr>
              <a:t>des accidents</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918196" cy="379848"/>
          </a:xfrm>
          <a:prstGeom prst="rect">
            <a:avLst/>
          </a:prstGeom>
          <a:noFill/>
        </p:spPr>
        <p:txBody>
          <a:bodyPr wrap="square" lIns="0" tIns="0" rIns="0" bIns="0" rtlCol="0">
            <a:spAutoFit/>
          </a:bodyPr>
          <a:lstStyle/>
          <a:p>
            <a:pPr>
              <a:lnSpc>
                <a:spcPct val="128000"/>
              </a:lnSpc>
            </a:pPr>
            <a:r>
              <a:rPr lang="fr-CH" sz="1000" spc="19" baseline="0" noProof="0">
                <a:solidFill>
                  <a:schemeClr val="bg1"/>
                </a:solidFill>
              </a:rPr>
              <a:t>Hodlerstrasse 5a, 3011 Berne</a:t>
            </a:r>
          </a:p>
          <a:p>
            <a:pPr>
              <a:lnSpc>
                <a:spcPct val="128000"/>
              </a:lnSpc>
            </a:pPr>
            <a:r>
              <a:rPr lang="fr-CH" sz="1000" spc="19" baseline="0" noProof="0">
                <a:solidFill>
                  <a:schemeClr val="bg1"/>
                </a:solidFill>
              </a:rPr>
              <a:t>info@bpa.ch bpa.ch</a:t>
            </a: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Juni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Juni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Juni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Juni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cYGatv7nUc&amp;feature=emb_titl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SEE%20YOU%20-%20mach%20dich%20sichtbar!%20(Video%20de)_Mpeg4%20H264_238540.wm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ommander.bpa.ch"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bpa.c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fr-CH" dirty="0"/>
              <a:t>Chuter est un jeu d’enfant</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t>Entreprise, événement,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a:t>Nom</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Garder l’équilibre</a:t>
            </a:r>
          </a:p>
        </p:txBody>
      </p:sp>
      <p:sp>
        <p:nvSpPr>
          <p:cNvPr id="3" name="Inhaltsplatzhalter 2"/>
          <p:cNvSpPr>
            <a:spLocks noGrp="1"/>
          </p:cNvSpPr>
          <p:nvPr>
            <p:ph idx="1"/>
          </p:nvPr>
        </p:nvSpPr>
        <p:spPr/>
        <p:txBody>
          <a:bodyPr>
            <a:noAutofit/>
          </a:bodyPr>
          <a:lstStyle/>
          <a:p>
            <a:pPr marL="0" lvl="1" indent="0">
              <a:buNone/>
            </a:pPr>
            <a:r>
              <a:rPr lang="fr-CH" dirty="0">
                <a:solidFill>
                  <a:prstClr val="black"/>
                </a:solidFill>
              </a:rPr>
              <a:t>Avoir un bon équilibre est </a:t>
            </a:r>
            <a:r>
              <a:rPr lang="fr-CH" b="1" dirty="0">
                <a:solidFill>
                  <a:prstClr val="black"/>
                </a:solidFill>
              </a:rPr>
              <a:t>important qu’on soit jeune ou plus âgé et rend de grands services au quotidien</a:t>
            </a:r>
            <a:r>
              <a:rPr lang="fr-CH" dirty="0">
                <a:solidFill>
                  <a:prstClr val="black"/>
                </a:solidFill>
              </a:rPr>
              <a:t>: pour pratiquer des sports, monter les escaliers, marcher sur un sol inégal (sentier de randonnée, racines en forêt, etc.) ou encore attraper un objet lourd situé en hauteur.</a:t>
            </a:r>
          </a:p>
          <a:p>
            <a:pPr marL="0" lvl="1" indent="0">
              <a:buNone/>
            </a:pPr>
            <a:endParaRPr lang="de-DE" dirty="0">
              <a:solidFill>
                <a:prstClr val="black"/>
              </a:solidFill>
            </a:endParaRPr>
          </a:p>
          <a:p>
            <a:pPr marL="0" lvl="1" indent="0">
              <a:buNone/>
            </a:pPr>
            <a:r>
              <a:rPr lang="fr-CH" b="1" dirty="0">
                <a:solidFill>
                  <a:prstClr val="black"/>
                </a:solidFill>
              </a:rPr>
              <a:t>L’équilibre et la force déclinent à partir de 35 ans.</a:t>
            </a:r>
            <a:r>
              <a:rPr lang="fr-CH" dirty="0">
                <a:solidFill>
                  <a:prstClr val="black"/>
                </a:solidFill>
              </a:rPr>
              <a:t> Le risque de se blesser sérieusement lors d’une chute augmente ainsi avec l’âge et s’entraîner régulièrement s’avère donc crucial afin de limiter ce déclin naturel.</a:t>
            </a:r>
          </a:p>
          <a:p>
            <a:pPr marL="0" lvl="1" indent="0">
              <a:buNone/>
            </a:pPr>
            <a:endParaRPr lang="de-DE" dirty="0">
              <a:solidFill>
                <a:prstClr val="black"/>
              </a:solidFill>
            </a:endParaRPr>
          </a:p>
          <a:p>
            <a:pPr marL="0" lvl="1" indent="0">
              <a:buNone/>
            </a:pPr>
            <a:br>
              <a:rPr lang="fr-CH" dirty="0">
                <a:solidFill>
                  <a:prstClr val="black"/>
                </a:solidFill>
              </a:rPr>
            </a:br>
            <a:endParaRPr lang="fr-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a:p>
        </p:txBody>
      </p:sp>
    </p:spTree>
    <p:extLst>
      <p:ext uri="{BB962C8B-B14F-4D97-AF65-F5344CB8AC3E}">
        <p14:creationId xmlns:p14="http://schemas.microsoft.com/office/powerpoint/2010/main" val="200177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solidFill>
                  <a:prstClr val="black"/>
                </a:solidFill>
              </a:rPr>
              <a:t>Recommandations en matière d’activité physique</a:t>
            </a:r>
          </a:p>
        </p:txBody>
      </p:sp>
      <p:sp>
        <p:nvSpPr>
          <p:cNvPr id="3" name="Inhaltsplatzhalter 2"/>
          <p:cNvSpPr>
            <a:spLocks noGrp="1"/>
          </p:cNvSpPr>
          <p:nvPr>
            <p:ph idx="1"/>
          </p:nvPr>
        </p:nvSpPr>
        <p:spPr>
          <a:xfrm>
            <a:off x="479377" y="1484784"/>
            <a:ext cx="4824535" cy="4692179"/>
          </a:xfrm>
        </p:spPr>
        <p:txBody>
          <a:bodyPr>
            <a:noAutofit/>
          </a:bodyPr>
          <a:lstStyle/>
          <a:p>
            <a:pPr lvl="1"/>
            <a:r>
              <a:rPr lang="fr-CH" dirty="0">
                <a:solidFill>
                  <a:prstClr val="black"/>
                </a:solidFill>
              </a:rPr>
              <a:t>Pratiquez une activité physique régulière. Suivez les recommandations générales en matière d’activité physique.</a:t>
            </a: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a:p>
        </p:txBody>
      </p:sp>
      <p:sp>
        <p:nvSpPr>
          <p:cNvPr id="4" name="Textfeld 3">
            <a:extLst>
              <a:ext uri="{FF2B5EF4-FFF2-40B4-BE49-F238E27FC236}">
                <a16:creationId xmlns:a16="http://schemas.microsoft.com/office/drawing/2014/main" id="{608A5EAC-1D63-4636-ADDD-056822236800}"/>
              </a:ext>
            </a:extLst>
          </p:cNvPr>
          <p:cNvSpPr txBox="1"/>
          <p:nvPr/>
        </p:nvSpPr>
        <p:spPr>
          <a:xfrm>
            <a:off x="10488488" y="6162099"/>
            <a:ext cx="1800200" cy="153888"/>
          </a:xfrm>
          <a:prstGeom prst="rect">
            <a:avLst/>
          </a:prstGeom>
          <a:noFill/>
        </p:spPr>
        <p:txBody>
          <a:bodyPr wrap="square" lIns="0" tIns="0" rIns="0" bIns="0" rtlCol="0">
            <a:spAutoFit/>
          </a:bodyPr>
          <a:lstStyle/>
          <a:p>
            <a:r>
              <a:rPr lang="fr-CH" sz="1000"/>
              <a:t>Source: hepa.ch </a:t>
            </a:r>
          </a:p>
        </p:txBody>
      </p:sp>
      <p:pic>
        <p:nvPicPr>
          <p:cNvPr id="6" name="Grafik 5" descr="Ein Bild, das Text, Schrift, Screenshot, Logo enthält.&#10;&#10;Automatisch generierte Beschreibung">
            <a:extLst>
              <a:ext uri="{FF2B5EF4-FFF2-40B4-BE49-F238E27FC236}">
                <a16:creationId xmlns:a16="http://schemas.microsoft.com/office/drawing/2014/main" id="{8D412AB3-7FE9-7638-3154-1203A79ED682}"/>
              </a:ext>
            </a:extLst>
          </p:cNvPr>
          <p:cNvPicPr>
            <a:picLocks noChangeAspect="1"/>
          </p:cNvPicPr>
          <p:nvPr/>
        </p:nvPicPr>
        <p:blipFill rotWithShape="1">
          <a:blip r:embed="rId3">
            <a:extLst>
              <a:ext uri="{28A0092B-C50C-407E-A947-70E740481C1C}">
                <a14:useLocalDpi xmlns:a14="http://schemas.microsoft.com/office/drawing/2010/main" val="0"/>
              </a:ext>
            </a:extLst>
          </a:blip>
          <a:srcRect t="8001" b="5324"/>
          <a:stretch/>
        </p:blipFill>
        <p:spPr>
          <a:xfrm>
            <a:off x="6096000" y="1196752"/>
            <a:ext cx="5383358" cy="4292760"/>
          </a:xfrm>
          <a:prstGeom prst="rect">
            <a:avLst/>
          </a:prstGeom>
        </p:spPr>
      </p:pic>
    </p:spTree>
    <p:extLst>
      <p:ext uri="{BB962C8B-B14F-4D97-AF65-F5344CB8AC3E}">
        <p14:creationId xmlns:p14="http://schemas.microsoft.com/office/powerpoint/2010/main" val="311992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Exercice de force: abduction de jambe</a:t>
            </a:r>
          </a:p>
        </p:txBody>
      </p:sp>
      <p:sp>
        <p:nvSpPr>
          <p:cNvPr id="3" name="Inhaltsplatzhalter 2"/>
          <p:cNvSpPr>
            <a:spLocks noGrp="1"/>
          </p:cNvSpPr>
          <p:nvPr>
            <p:ph idx="1"/>
          </p:nvPr>
        </p:nvSpPr>
        <p:spPr>
          <a:xfrm>
            <a:off x="479377" y="1484784"/>
            <a:ext cx="5976663" cy="4692179"/>
          </a:xfrm>
        </p:spPr>
        <p:txBody>
          <a:bodyPr>
            <a:noAutofit/>
          </a:bodyPr>
          <a:lstStyle/>
          <a:p>
            <a:pPr marL="0" lvl="1" indent="0">
              <a:buNone/>
            </a:pPr>
            <a:r>
              <a:rPr lang="fr-CH" sz="2000" dirty="0">
                <a:solidFill>
                  <a:schemeClr val="accent4"/>
                </a:solidFill>
              </a:rPr>
              <a:t>Exercice de base</a:t>
            </a:r>
            <a:br>
              <a:rPr lang="fr-CH" sz="2000" dirty="0"/>
            </a:br>
            <a:r>
              <a:rPr lang="fr-CH" sz="2000" dirty="0"/>
              <a:t>Mettez-vous debout, les pieds parallèles et écartés à la largeur de vos hanches. Déplacez maintenant le poids de votre corps sur un pied et levez l’autre jambe aussi haut que possible sur le côté tant que vous pouvez garder le haut du corps droit et votre tronc stable. Abaissez la jambe (sans poser le pied) et répétez le mouvement.</a:t>
            </a:r>
          </a:p>
          <a:p>
            <a:pPr marL="0" lvl="1" indent="0">
              <a:buNone/>
            </a:pPr>
            <a:r>
              <a:rPr lang="fr-CH" sz="2000" dirty="0">
                <a:solidFill>
                  <a:schemeClr val="tx2"/>
                </a:solidFill>
              </a:rPr>
              <a:t>Utilisez une surface instable pour accroître la difficulté de l’exercice: balance disc, tapis de gymnastique roulé ou déroulé, disque d’équilibre, coussin d’équilibre </a:t>
            </a:r>
            <a:r>
              <a:rPr lang="fr-CH" sz="2000" dirty="0" err="1">
                <a:solidFill>
                  <a:schemeClr val="tx2"/>
                </a:solidFill>
              </a:rPr>
              <a:t>Airex</a:t>
            </a:r>
            <a:r>
              <a:rPr lang="fr-CH" sz="2000" baseline="30000" dirty="0">
                <a:solidFill>
                  <a:schemeClr val="tx2"/>
                </a:solidFill>
              </a:rPr>
              <a:t>®</a:t>
            </a:r>
            <a:r>
              <a:rPr lang="fr-CH" sz="2000" dirty="0">
                <a:solidFill>
                  <a:schemeClr val="tx2"/>
                </a:solidFill>
              </a:rPr>
              <a:t> ou tout simplement l’herbe tendre de votre jardin.</a:t>
            </a: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a:p>
        </p:txBody>
      </p:sp>
      <p:pic>
        <p:nvPicPr>
          <p:cNvPr id="7" name="Grafik 6" descr="Ein Bild, das draußen, fahrend, Frau, jung enthält.&#10;&#10;Automatisch generierte Beschreibung">
            <a:extLst>
              <a:ext uri="{FF2B5EF4-FFF2-40B4-BE49-F238E27FC236}">
                <a16:creationId xmlns:a16="http://schemas.microsoft.com/office/drawing/2014/main" id="{3BC1079A-9753-4B82-8A3C-B1C47FA713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1" t="13251" r="14300" b="8000"/>
          <a:stretch/>
        </p:blipFill>
        <p:spPr>
          <a:xfrm>
            <a:off x="9120336" y="3086147"/>
            <a:ext cx="2777168" cy="3414551"/>
          </a:xfrm>
          <a:prstGeom prst="rect">
            <a:avLst/>
          </a:prstGeom>
        </p:spPr>
      </p:pic>
      <p:pic>
        <p:nvPicPr>
          <p:cNvPr id="9" name="Grafik 8" descr="Ein Bild, das Kleidung, Frau, jung, stehend enthält.&#10;&#10;Automatisch generierte Beschreibung">
            <a:extLst>
              <a:ext uri="{FF2B5EF4-FFF2-40B4-BE49-F238E27FC236}">
                <a16:creationId xmlns:a16="http://schemas.microsoft.com/office/drawing/2014/main" id="{01B8F15D-451A-4BF1-B3EA-922B72E248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50" t="14300" r="18500" b="9051"/>
          <a:stretch/>
        </p:blipFill>
        <p:spPr>
          <a:xfrm>
            <a:off x="7104112" y="1268760"/>
            <a:ext cx="2247046" cy="3347640"/>
          </a:xfrm>
          <a:prstGeom prst="rect">
            <a:avLst/>
          </a:prstGeom>
        </p:spPr>
      </p:pic>
    </p:spTree>
    <p:extLst>
      <p:ext uri="{BB962C8B-B14F-4D97-AF65-F5344CB8AC3E}">
        <p14:creationId xmlns:p14="http://schemas.microsoft.com/office/powerpoint/2010/main" val="326501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Exercice d’équilibre: en appui sur une jambe</a:t>
            </a:r>
          </a:p>
        </p:txBody>
      </p:sp>
      <p:sp>
        <p:nvSpPr>
          <p:cNvPr id="3" name="Inhaltsplatzhalter 2"/>
          <p:cNvSpPr>
            <a:spLocks noGrp="1"/>
          </p:cNvSpPr>
          <p:nvPr>
            <p:ph idx="1"/>
          </p:nvPr>
        </p:nvSpPr>
        <p:spPr>
          <a:xfrm>
            <a:off x="479377" y="1484784"/>
            <a:ext cx="6192687" cy="4692179"/>
          </a:xfrm>
        </p:spPr>
        <p:txBody>
          <a:bodyPr>
            <a:noAutofit/>
          </a:bodyPr>
          <a:lstStyle/>
          <a:p>
            <a:pPr marL="0" lvl="1" indent="0">
              <a:buNone/>
            </a:pPr>
            <a:r>
              <a:rPr lang="fr-CH" sz="2000" dirty="0">
                <a:solidFill>
                  <a:schemeClr val="accent4"/>
                </a:solidFill>
              </a:rPr>
              <a:t>Exercice de base</a:t>
            </a:r>
            <a:r>
              <a:rPr lang="fr-CH" sz="2000" dirty="0"/>
              <a:t> </a:t>
            </a:r>
            <a:br>
              <a:rPr lang="fr-CH" sz="2000" dirty="0"/>
            </a:br>
            <a:r>
              <a:rPr lang="fr-CH" sz="2000" dirty="0"/>
              <a:t>Mettez-vous debout, les pieds parallèles et écartés à la largeur de vos hanches. Contractez la musculature de votre tronc. Levez une jambe le plus possible vers l’arrière en gardant le tronc stable et pliez légèrement la jambe d’appui. Le haut du corps se penche légèrement vers l’avant. Ramenez ensuite la jambe vers l’avant sans poser le pied, pliez le genou à 90° et redressez le torse.</a:t>
            </a:r>
          </a:p>
          <a:p>
            <a:pPr marL="0" lvl="1" indent="0">
              <a:buNone/>
            </a:pPr>
            <a:r>
              <a:rPr lang="fr-CH" sz="2000" dirty="0">
                <a:solidFill>
                  <a:schemeClr val="tx2"/>
                </a:solidFill>
              </a:rPr>
              <a:t>Utilisez une surface instable pour accroître la difficulté de l’exercice: balance disc, tapis de gymnastique roulé ou déroulé, disque d’équilibre, coussin d’équilibre </a:t>
            </a:r>
            <a:r>
              <a:rPr lang="fr-CH" sz="2000" dirty="0" err="1">
                <a:solidFill>
                  <a:schemeClr val="tx2"/>
                </a:solidFill>
              </a:rPr>
              <a:t>Airex</a:t>
            </a:r>
            <a:r>
              <a:rPr lang="fr-CH" sz="2000" baseline="30000" dirty="0">
                <a:solidFill>
                  <a:schemeClr val="tx2"/>
                </a:solidFill>
              </a:rPr>
              <a:t>®</a:t>
            </a:r>
            <a:r>
              <a:rPr lang="fr-CH" sz="2000" dirty="0">
                <a:solidFill>
                  <a:schemeClr val="tx2"/>
                </a:solidFill>
              </a:rPr>
              <a:t> ou tout simplement l’herbe tendre de votre jardin.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a:p>
        </p:txBody>
      </p:sp>
      <p:pic>
        <p:nvPicPr>
          <p:cNvPr id="5" name="Grafik 4" descr="Ein Bild, das draußen, fahrend, jung, Mann enthält.&#10;&#10;Automatisch generierte Beschreibung">
            <a:extLst>
              <a:ext uri="{FF2B5EF4-FFF2-40B4-BE49-F238E27FC236}">
                <a16:creationId xmlns:a16="http://schemas.microsoft.com/office/drawing/2014/main" id="{2062037B-0781-4491-BDF9-41B2312BA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44" t="17519" r="22468" b="8248"/>
          <a:stretch/>
        </p:blipFill>
        <p:spPr>
          <a:xfrm>
            <a:off x="10126413" y="2852936"/>
            <a:ext cx="2409024" cy="3534938"/>
          </a:xfrm>
          <a:prstGeom prst="rect">
            <a:avLst/>
          </a:prstGeom>
        </p:spPr>
      </p:pic>
      <p:pic>
        <p:nvPicPr>
          <p:cNvPr id="7" name="Grafik 6" descr="Ein Bild, das draußen, Frau, Schnee, fahrend enthält.&#10;&#10;Automatisch generierte Beschreibung">
            <a:extLst>
              <a:ext uri="{FF2B5EF4-FFF2-40B4-BE49-F238E27FC236}">
                <a16:creationId xmlns:a16="http://schemas.microsoft.com/office/drawing/2014/main" id="{7B68C072-560F-471D-BAA6-0D9D11770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55" t="20109" r="15000" b="11012"/>
          <a:stretch/>
        </p:blipFill>
        <p:spPr>
          <a:xfrm>
            <a:off x="6696865" y="681037"/>
            <a:ext cx="3456384" cy="3384376"/>
          </a:xfrm>
          <a:prstGeom prst="rect">
            <a:avLst/>
          </a:prstGeom>
        </p:spPr>
      </p:pic>
    </p:spTree>
    <p:extLst>
      <p:ext uri="{BB962C8B-B14F-4D97-AF65-F5344CB8AC3E}">
        <p14:creationId xmlns:p14="http://schemas.microsoft.com/office/powerpoint/2010/main" val="188365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marL="0" lvl="1" indent="0" algn="ctr">
              <a:buNone/>
            </a:pPr>
            <a:r>
              <a:rPr lang="fr-CH" dirty="0">
                <a:solidFill>
                  <a:prstClr val="black"/>
                </a:solidFill>
              </a:rPr>
              <a:t>Vidéo «</a:t>
            </a:r>
            <a:r>
              <a:rPr lang="fr-CH" dirty="0">
                <a:solidFill>
                  <a:prstClr val="black"/>
                </a:solidFill>
                <a:hlinkClick r:id="rId3"/>
              </a:rPr>
              <a:t>Chutes</a:t>
            </a:r>
            <a:r>
              <a:rPr lang="fr-CH" dirty="0">
                <a:solidFill>
                  <a:prstClr val="black"/>
                </a:solidFill>
              </a:rPr>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14</a:t>
            </a:fld>
            <a:endParaRPr lang="de-CH"/>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143982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Plus d’informations</a:t>
            </a:r>
          </a:p>
        </p:txBody>
      </p:sp>
      <p:sp>
        <p:nvSpPr>
          <p:cNvPr id="3" name="Inhaltsplatzhalter 2"/>
          <p:cNvSpPr>
            <a:spLocks noGrp="1"/>
          </p:cNvSpPr>
          <p:nvPr>
            <p:ph idx="1"/>
          </p:nvPr>
        </p:nvSpPr>
        <p:spPr>
          <a:xfrm>
            <a:off x="4079776" y="787739"/>
            <a:ext cx="7920879" cy="4692179"/>
          </a:xfrm>
        </p:spPr>
        <p:txBody>
          <a:bodyPr>
            <a:noAutofit/>
          </a:bodyPr>
          <a:lstStyle/>
          <a:p>
            <a:r>
              <a:rPr lang="fr-CH" dirty="0"/>
              <a:t>Vous trouverez plus d’informations sur le sujet dans les brochures du BPA:</a:t>
            </a:r>
          </a:p>
          <a:p>
            <a:pPr lvl="1">
              <a:spcAft>
                <a:spcPts val="0"/>
              </a:spcAft>
            </a:pPr>
            <a:r>
              <a:rPr lang="fr-CH" sz="1800" dirty="0"/>
              <a:t>«Comment éviter les chutes: la sécurité pas à pas» (art. 3.004)</a:t>
            </a:r>
          </a:p>
          <a:p>
            <a:pPr lvl="1">
              <a:spcAft>
                <a:spcPts val="0"/>
              </a:spcAft>
            </a:pPr>
            <a:r>
              <a:rPr lang="fr-CH" sz="1800" dirty="0"/>
              <a:t>«Liste de contrôle pour un habitat sûr: la sécurité chez soi» (art. 3.026)</a:t>
            </a:r>
          </a:p>
          <a:p>
            <a:pPr lvl="1">
              <a:spcAft>
                <a:spcPts val="0"/>
              </a:spcAft>
            </a:pPr>
            <a:r>
              <a:rPr lang="fr-CH" sz="1800" dirty="0"/>
              <a:t>«Autonome jusqu’à un âge avancé: liste de contrôle pour l’habitat, entraînement et mobilité» (art. 3.159)</a:t>
            </a:r>
          </a:p>
          <a:p>
            <a:pPr>
              <a:spcBef>
                <a:spcPts val="1200"/>
              </a:spcBef>
            </a:pPr>
            <a:r>
              <a:rPr lang="fr-CH" dirty="0"/>
              <a:t>Ces brochures sont gratuites et peuvent être commandées sur </a:t>
            </a:r>
            <a:r>
              <a:rPr lang="fr-CH" dirty="0">
                <a:hlinkClick r:id="rId3"/>
              </a:rPr>
              <a:t>commander.bpa.ch</a:t>
            </a:r>
            <a:r>
              <a:rPr lang="fr-CH" dirty="0"/>
              <a:t>.</a:t>
            </a:r>
          </a:p>
          <a:p>
            <a:pPr>
              <a:lnSpc>
                <a:spcPct val="100000"/>
              </a:lnSpc>
              <a:spcAft>
                <a:spcPts val="0"/>
              </a:spcAft>
            </a:pPr>
            <a:endParaRPr lang="de-CH" dirty="0"/>
          </a:p>
          <a:p>
            <a:pPr>
              <a:lnSpc>
                <a:spcPct val="100000"/>
              </a:lnSpc>
              <a:spcAft>
                <a:spcPts val="0"/>
              </a:spcAft>
            </a:pPr>
            <a:r>
              <a:rPr lang="fr-CH" dirty="0"/>
              <a:t>Plus de conseils en matière de prévention des accidents sur </a:t>
            </a:r>
            <a:r>
              <a:rPr lang="fr-CH" dirty="0">
                <a:hlinkClick r:id="rId4"/>
              </a:rPr>
              <a:t>bpa.ch</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a:p>
        </p:txBody>
      </p:sp>
      <p:pic>
        <p:nvPicPr>
          <p:cNvPr id="8" name="Grafik 7">
            <a:extLst>
              <a:ext uri="{FF2B5EF4-FFF2-40B4-BE49-F238E27FC236}">
                <a16:creationId xmlns:a16="http://schemas.microsoft.com/office/drawing/2014/main" id="{4D972CDF-4328-9C24-0083-DF4DB6E8589C}"/>
              </a:ext>
            </a:extLst>
          </p:cNvPr>
          <p:cNvPicPr>
            <a:picLocks noChangeAspect="1"/>
          </p:cNvPicPr>
          <p:nvPr/>
        </p:nvPicPr>
        <p:blipFill>
          <a:blip r:embed="rId5"/>
          <a:stretch>
            <a:fillRect/>
          </a:stretch>
        </p:blipFill>
        <p:spPr>
          <a:xfrm>
            <a:off x="297038" y="1268760"/>
            <a:ext cx="2056442" cy="2915014"/>
          </a:xfrm>
          <a:prstGeom prst="rect">
            <a:avLst/>
          </a:prstGeom>
          <a:ln>
            <a:solidFill>
              <a:schemeClr val="bg2">
                <a:lumMod val="40000"/>
                <a:lumOff val="60000"/>
              </a:schemeClr>
            </a:solidFill>
          </a:ln>
        </p:spPr>
      </p:pic>
      <p:pic>
        <p:nvPicPr>
          <p:cNvPr id="9" name="Grafik 8">
            <a:extLst>
              <a:ext uri="{FF2B5EF4-FFF2-40B4-BE49-F238E27FC236}">
                <a16:creationId xmlns:a16="http://schemas.microsoft.com/office/drawing/2014/main" id="{ADFA8433-078D-4183-A6B9-EA19F4805979}"/>
              </a:ext>
            </a:extLst>
          </p:cNvPr>
          <p:cNvPicPr>
            <a:picLocks noChangeAspect="1"/>
          </p:cNvPicPr>
          <p:nvPr/>
        </p:nvPicPr>
        <p:blipFill>
          <a:blip r:embed="rId6"/>
          <a:stretch>
            <a:fillRect/>
          </a:stretch>
        </p:blipFill>
        <p:spPr>
          <a:xfrm>
            <a:off x="1703512" y="2564904"/>
            <a:ext cx="2046790" cy="2915014"/>
          </a:xfrm>
          <a:prstGeom prst="rect">
            <a:avLst/>
          </a:prstGeom>
          <a:ln>
            <a:solidFill>
              <a:schemeClr val="bg2"/>
            </a:solidFill>
          </a:ln>
        </p:spPr>
      </p:pic>
    </p:spTree>
    <p:extLst>
      <p:ext uri="{BB962C8B-B14F-4D97-AF65-F5344CB8AC3E}">
        <p14:creationId xmlns:p14="http://schemas.microsoft.com/office/powerpoint/2010/main" val="378987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C5827-A4DA-F1F8-79AD-415B291F33A3}"/>
            </a:ext>
          </a:extLst>
        </p:cNvPr>
        <p:cNvGrpSpPr/>
        <p:nvPr/>
      </p:nvGrpSpPr>
      <p:grpSpPr>
        <a:xfrm>
          <a:off x="0" y="0"/>
          <a:ext cx="0" cy="0"/>
          <a:chOff x="0" y="0"/>
          <a:chExt cx="0" cy="0"/>
        </a:xfrm>
      </p:grpSpPr>
      <p:pic>
        <p:nvPicPr>
          <p:cNvPr id="8" name="Bildplatzhalter 7">
            <a:extLst>
              <a:ext uri="{FF2B5EF4-FFF2-40B4-BE49-F238E27FC236}">
                <a16:creationId xmlns:a16="http://schemas.microsoft.com/office/drawing/2014/main" id="{9AA2F82F-5956-6C05-EB24-A9B27C546BA2}"/>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30" r="30"/>
          <a:stretch/>
        </p:blipFill>
        <p:spPr>
          <a:xfrm>
            <a:off x="479425" y="1268413"/>
            <a:ext cx="11231563" cy="4691062"/>
          </a:xfrm>
        </p:spPr>
      </p:pic>
      <p:sp>
        <p:nvSpPr>
          <p:cNvPr id="3" name="Titel 2">
            <a:extLst>
              <a:ext uri="{FF2B5EF4-FFF2-40B4-BE49-F238E27FC236}">
                <a16:creationId xmlns:a16="http://schemas.microsoft.com/office/drawing/2014/main" id="{1AFF8581-E91D-484D-B759-70B2F81CF2B8}"/>
              </a:ext>
            </a:extLst>
          </p:cNvPr>
          <p:cNvSpPr>
            <a:spLocks noGrp="1"/>
          </p:cNvSpPr>
          <p:nvPr>
            <p:ph type="title"/>
          </p:nvPr>
        </p:nvSpPr>
        <p:spPr/>
        <p:txBody>
          <a:bodyPr/>
          <a:lstStyle/>
          <a:p>
            <a:r>
              <a:rPr lang="fr-FR" dirty="0"/>
              <a:t>Près d’un million d’accidents non professionnels, population résidante suisse, </a:t>
            </a:r>
            <a:r>
              <a:rPr lang="fr-FR" dirty="0" err="1"/>
              <a:t>Ø</a:t>
            </a:r>
            <a:r>
              <a:rPr lang="fr-FR" dirty="0"/>
              <a:t> 2016−2020</a:t>
            </a:r>
            <a:endParaRPr lang="de-CH" dirty="0"/>
          </a:p>
        </p:txBody>
      </p:sp>
      <p:sp>
        <p:nvSpPr>
          <p:cNvPr id="4" name="Foliennummernplatzhalter 3">
            <a:extLst>
              <a:ext uri="{FF2B5EF4-FFF2-40B4-BE49-F238E27FC236}">
                <a16:creationId xmlns:a16="http://schemas.microsoft.com/office/drawing/2014/main" id="{315C09B2-5013-C464-A9E5-25572B94AB0C}"/>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6" name="Textplatzhalter 5">
            <a:extLst>
              <a:ext uri="{FF2B5EF4-FFF2-40B4-BE49-F238E27FC236}">
                <a16:creationId xmlns:a16="http://schemas.microsoft.com/office/drawing/2014/main" id="{22B21795-11D1-D889-CDE0-65AF3B0ED395}"/>
              </a:ext>
            </a:extLst>
          </p:cNvPr>
          <p:cNvSpPr>
            <a:spLocks noGrp="1"/>
          </p:cNvSpPr>
          <p:nvPr>
            <p:ph type="body" sz="quarter" idx="15"/>
          </p:nvPr>
        </p:nvSpPr>
        <p:spPr/>
        <p:txBody>
          <a:bodyPr/>
          <a:lstStyle/>
          <a:p>
            <a:r>
              <a:rPr lang="fr-FR" dirty="0">
                <a:solidFill>
                  <a:schemeClr val="tx1"/>
                </a:solidFill>
                <a:effectLst/>
              </a:rPr>
              <a:t>Source: extrapolation du BPA, analyse spéciale </a:t>
            </a:r>
            <a:endParaRPr lang="de-CH" dirty="0">
              <a:solidFill>
                <a:schemeClr val="tx1"/>
              </a:solidFill>
              <a:effectLst/>
            </a:endParaRPr>
          </a:p>
        </p:txBody>
      </p:sp>
    </p:spTree>
    <p:extLst>
      <p:ext uri="{BB962C8B-B14F-4D97-AF65-F5344CB8AC3E}">
        <p14:creationId xmlns:p14="http://schemas.microsoft.com/office/powerpoint/2010/main" val="57550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3E719-895C-0293-6BFF-F64A49350B3A}"/>
            </a:ext>
          </a:extLst>
        </p:cNvPr>
        <p:cNvGrpSpPr/>
        <p:nvPr/>
      </p:nvGrpSpPr>
      <p:grpSpPr>
        <a:xfrm>
          <a:off x="0" y="0"/>
          <a:ext cx="0" cy="0"/>
          <a:chOff x="0" y="0"/>
          <a:chExt cx="0" cy="0"/>
        </a:xfrm>
      </p:grpSpPr>
      <p:pic>
        <p:nvPicPr>
          <p:cNvPr id="8" name="Bildplatzhalter 7">
            <a:extLst>
              <a:ext uri="{FF2B5EF4-FFF2-40B4-BE49-F238E27FC236}">
                <a16:creationId xmlns:a16="http://schemas.microsoft.com/office/drawing/2014/main" id="{447EA317-5713-23CE-A904-E4D7EE06E4B9}"/>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5" r="165"/>
          <a:stretch/>
        </p:blipFill>
        <p:spPr>
          <a:xfrm>
            <a:off x="479425" y="1268413"/>
            <a:ext cx="11231563" cy="4691062"/>
          </a:xfrm>
        </p:spPr>
      </p:pic>
      <p:sp>
        <p:nvSpPr>
          <p:cNvPr id="3" name="Titel 2">
            <a:extLst>
              <a:ext uri="{FF2B5EF4-FFF2-40B4-BE49-F238E27FC236}">
                <a16:creationId xmlns:a16="http://schemas.microsoft.com/office/drawing/2014/main" id="{4A1E84C2-7762-CBC0-4A00-E1FBCC645946}"/>
              </a:ext>
            </a:extLst>
          </p:cNvPr>
          <p:cNvSpPr>
            <a:spLocks noGrp="1"/>
          </p:cNvSpPr>
          <p:nvPr>
            <p:ph type="title"/>
          </p:nvPr>
        </p:nvSpPr>
        <p:spPr/>
        <p:txBody>
          <a:bodyPr/>
          <a:lstStyle/>
          <a:p>
            <a:r>
              <a:rPr lang="fr-FR" dirty="0" err="1"/>
              <a:t>Blessé·es</a:t>
            </a:r>
            <a:r>
              <a:rPr lang="fr-FR" dirty="0"/>
              <a:t> lors d’un accident non professionnel, population résidante suisse, </a:t>
            </a:r>
            <a:r>
              <a:rPr lang="fr-FR" dirty="0">
                <a:solidFill>
                  <a:srgbClr val="FF0000"/>
                </a:solidFill>
              </a:rPr>
              <a:t>17−64 ans</a:t>
            </a:r>
            <a:r>
              <a:rPr lang="fr-FR" dirty="0"/>
              <a:t>, </a:t>
            </a:r>
            <a:r>
              <a:rPr lang="fr-FR" dirty="0" err="1"/>
              <a:t>Ø</a:t>
            </a:r>
            <a:r>
              <a:rPr lang="fr-FR" dirty="0"/>
              <a:t> 2016−2020</a:t>
            </a:r>
            <a:endParaRPr lang="de-CH" dirty="0"/>
          </a:p>
        </p:txBody>
      </p:sp>
      <p:sp>
        <p:nvSpPr>
          <p:cNvPr id="4" name="Foliennummernplatzhalter 3">
            <a:extLst>
              <a:ext uri="{FF2B5EF4-FFF2-40B4-BE49-F238E27FC236}">
                <a16:creationId xmlns:a16="http://schemas.microsoft.com/office/drawing/2014/main" id="{40260BA5-D0F4-CE93-F3C0-BFB750262C7D}"/>
              </a:ext>
            </a:extLst>
          </p:cNvPr>
          <p:cNvSpPr>
            <a:spLocks noGrp="1"/>
          </p:cNvSpPr>
          <p:nvPr>
            <p:ph type="sldNum" sz="quarter" idx="12"/>
          </p:nvPr>
        </p:nvSpPr>
        <p:spPr/>
        <p:txBody>
          <a:bodyPr/>
          <a:lstStyle/>
          <a:p>
            <a:fld id="{442AD375-037F-43D0-B059-5172DA06796A}" type="slidenum">
              <a:rPr lang="de-CH" smtClean="0"/>
              <a:pPr/>
              <a:t>3</a:t>
            </a:fld>
            <a:endParaRPr lang="de-CH"/>
          </a:p>
        </p:txBody>
      </p:sp>
      <p:sp>
        <p:nvSpPr>
          <p:cNvPr id="6" name="Textplatzhalter 5">
            <a:extLst>
              <a:ext uri="{FF2B5EF4-FFF2-40B4-BE49-F238E27FC236}">
                <a16:creationId xmlns:a16="http://schemas.microsoft.com/office/drawing/2014/main" id="{119DED96-5C58-4D82-0EFB-E8039371322E}"/>
              </a:ext>
            </a:extLst>
          </p:cNvPr>
          <p:cNvSpPr>
            <a:spLocks noGrp="1"/>
          </p:cNvSpPr>
          <p:nvPr>
            <p:ph type="body" sz="quarter" idx="15"/>
          </p:nvPr>
        </p:nvSpPr>
        <p:spPr/>
        <p:txBody>
          <a:bodyPr/>
          <a:lstStyle/>
          <a:p>
            <a:r>
              <a:rPr lang="fr-FR" sz="1000" dirty="0">
                <a:solidFill>
                  <a:schemeClr val="tx1"/>
                </a:solidFill>
                <a:effectLst/>
              </a:rPr>
              <a:t>Source: extrapolation du BPA, analyse spéciale </a:t>
            </a:r>
            <a:endParaRPr lang="de-CH" dirty="0"/>
          </a:p>
        </p:txBody>
      </p:sp>
    </p:spTree>
    <p:extLst>
      <p:ext uri="{BB962C8B-B14F-4D97-AF65-F5344CB8AC3E}">
        <p14:creationId xmlns:p14="http://schemas.microsoft.com/office/powerpoint/2010/main" val="297308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22D7E-B4A7-C3E4-DDF6-AB44B929EEE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0835C44-CE91-9F7E-5925-78ADDB60201A}"/>
              </a:ext>
            </a:extLst>
          </p:cNvPr>
          <p:cNvSpPr>
            <a:spLocks noGrp="1"/>
          </p:cNvSpPr>
          <p:nvPr>
            <p:ph type="title"/>
          </p:nvPr>
        </p:nvSpPr>
        <p:spPr>
          <a:xfrm>
            <a:off x="479377" y="365126"/>
            <a:ext cx="11395124" cy="315911"/>
          </a:xfrm>
        </p:spPr>
        <p:txBody>
          <a:bodyPr/>
          <a:lstStyle/>
          <a:p>
            <a:r>
              <a:rPr lang="fr-FR" dirty="0"/>
              <a:t>Proportion de chutes avec blessures dans l’habitat, le jardin et les loisirs, </a:t>
            </a:r>
            <a:br>
              <a:rPr lang="fr-FR" dirty="0"/>
            </a:br>
            <a:r>
              <a:rPr lang="fr-FR" dirty="0"/>
              <a:t>par déroulement d’accident, personnes de </a:t>
            </a:r>
            <a:r>
              <a:rPr lang="fr-FR" dirty="0">
                <a:solidFill>
                  <a:srgbClr val="FF0000"/>
                </a:solidFill>
              </a:rPr>
              <a:t>17 à 64 ans</a:t>
            </a:r>
            <a:r>
              <a:rPr lang="fr-FR" dirty="0"/>
              <a:t>, Ø 2016−2020</a:t>
            </a:r>
            <a:endParaRPr lang="de-CH" dirty="0"/>
          </a:p>
        </p:txBody>
      </p:sp>
      <p:sp>
        <p:nvSpPr>
          <p:cNvPr id="4" name="Foliennummernplatzhalter 3">
            <a:extLst>
              <a:ext uri="{FF2B5EF4-FFF2-40B4-BE49-F238E27FC236}">
                <a16:creationId xmlns:a16="http://schemas.microsoft.com/office/drawing/2014/main" id="{78F304F2-720C-5795-9CBF-7C30772FB89F}"/>
              </a:ext>
            </a:extLst>
          </p:cNvPr>
          <p:cNvSpPr>
            <a:spLocks noGrp="1"/>
          </p:cNvSpPr>
          <p:nvPr>
            <p:ph type="sldNum" sz="quarter" idx="12"/>
          </p:nvPr>
        </p:nvSpPr>
        <p:spPr/>
        <p:txBody>
          <a:bodyPr/>
          <a:lstStyle/>
          <a:p>
            <a:fld id="{442AD375-037F-43D0-B059-5172DA06796A}" type="slidenum">
              <a:rPr lang="de-CH" smtClean="0"/>
              <a:pPr/>
              <a:t>4</a:t>
            </a:fld>
            <a:endParaRPr lang="de-CH"/>
          </a:p>
        </p:txBody>
      </p:sp>
      <p:sp>
        <p:nvSpPr>
          <p:cNvPr id="6" name="Textplatzhalter 5">
            <a:extLst>
              <a:ext uri="{FF2B5EF4-FFF2-40B4-BE49-F238E27FC236}">
                <a16:creationId xmlns:a16="http://schemas.microsoft.com/office/drawing/2014/main" id="{81CBC7C3-85D0-1033-E83B-6A27F2263CCF}"/>
              </a:ext>
            </a:extLst>
          </p:cNvPr>
          <p:cNvSpPr>
            <a:spLocks noGrp="1"/>
          </p:cNvSpPr>
          <p:nvPr>
            <p:ph type="body" sz="quarter" idx="15"/>
          </p:nvPr>
        </p:nvSpPr>
        <p:spPr/>
        <p:txBody>
          <a:bodyPr/>
          <a:lstStyle/>
          <a:p>
            <a:r>
              <a:rPr lang="fr-FR" sz="1000" dirty="0">
                <a:solidFill>
                  <a:schemeClr val="tx1"/>
                </a:solidFill>
                <a:effectLst/>
              </a:rPr>
              <a:t>Source: extrapolation du BPA, </a:t>
            </a:r>
            <a:r>
              <a:rPr lang="fr-FR" sz="1000" dirty="0" err="1">
                <a:solidFill>
                  <a:schemeClr val="tx1"/>
                </a:solidFill>
                <a:effectLst/>
              </a:rPr>
              <a:t>Status</a:t>
            </a:r>
            <a:r>
              <a:rPr lang="fr-FR" sz="1000" dirty="0">
                <a:solidFill>
                  <a:schemeClr val="tx1"/>
                </a:solidFill>
                <a:effectLst/>
              </a:rPr>
              <a:t> 2023, UHF.T.05 Proportion de chutes par déroulement d’accident, personnes de 17 à 64 ans</a:t>
            </a:r>
            <a:endParaRPr lang="de-CH" dirty="0"/>
          </a:p>
        </p:txBody>
      </p:sp>
      <p:pic>
        <p:nvPicPr>
          <p:cNvPr id="2" name="Bildplatzhalter 6">
            <a:extLst>
              <a:ext uri="{FF2B5EF4-FFF2-40B4-BE49-F238E27FC236}">
                <a16:creationId xmlns:a16="http://schemas.microsoft.com/office/drawing/2014/main" id="{E88F427F-F9CD-974A-AE20-E1ECD597210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5" r="165"/>
          <a:stretch/>
        </p:blipFill>
        <p:spPr>
          <a:xfrm>
            <a:off x="479425" y="1268413"/>
            <a:ext cx="11231563" cy="4691062"/>
          </a:xfrm>
        </p:spPr>
      </p:pic>
    </p:spTree>
    <p:extLst>
      <p:ext uri="{BB962C8B-B14F-4D97-AF65-F5344CB8AC3E}">
        <p14:creationId xmlns:p14="http://schemas.microsoft.com/office/powerpoint/2010/main" val="185746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Causes de chute fréquentes</a:t>
            </a:r>
          </a:p>
        </p:txBody>
      </p:sp>
      <p:sp>
        <p:nvSpPr>
          <p:cNvPr id="3" name="Inhaltsplatzhalter 2"/>
          <p:cNvSpPr>
            <a:spLocks noGrp="1"/>
          </p:cNvSpPr>
          <p:nvPr>
            <p:ph idx="1"/>
          </p:nvPr>
        </p:nvSpPr>
        <p:spPr/>
        <p:txBody>
          <a:bodyPr>
            <a:noAutofit/>
          </a:bodyPr>
          <a:lstStyle/>
          <a:p>
            <a:pPr lvl="1" fontAlgn="base">
              <a:spcAft>
                <a:spcPts val="600"/>
              </a:spcAft>
            </a:pPr>
            <a:r>
              <a:rPr lang="fr-FR" sz="2200" dirty="0"/>
              <a:t>effets de la consommation d’alcool ou de la prise de médicaments</a:t>
            </a:r>
          </a:p>
          <a:p>
            <a:pPr lvl="1" fontAlgn="base">
              <a:spcAft>
                <a:spcPts val="600"/>
              </a:spcAft>
            </a:pPr>
            <a:r>
              <a:rPr lang="fr-FR" sz="2200" dirty="0"/>
              <a:t>troubles visuels</a:t>
            </a:r>
          </a:p>
          <a:p>
            <a:pPr lvl="1" fontAlgn="base">
              <a:spcAft>
                <a:spcPts val="600"/>
              </a:spcAft>
            </a:pPr>
            <a:r>
              <a:rPr lang="fr-FR" sz="2200" dirty="0"/>
              <a:t>baisse de la force et de l’équilibre</a:t>
            </a:r>
          </a:p>
          <a:p>
            <a:pPr lvl="1" fontAlgn="base">
              <a:spcAft>
                <a:spcPts val="600"/>
              </a:spcAft>
            </a:pPr>
            <a:r>
              <a:rPr lang="fr-FR" sz="2200" dirty="0"/>
              <a:t>troubles dus à une maladie (accès de faiblesse, vertiges ou douleurs)</a:t>
            </a:r>
          </a:p>
          <a:p>
            <a:pPr lvl="1" fontAlgn="base">
              <a:spcAft>
                <a:spcPts val="600"/>
              </a:spcAft>
            </a:pPr>
            <a:r>
              <a:rPr lang="fr-FR" sz="2200" dirty="0"/>
              <a:t>port de chaussures inadaptées</a:t>
            </a:r>
          </a:p>
          <a:p>
            <a:pPr lvl="1" fontAlgn="base">
              <a:spcAft>
                <a:spcPts val="600"/>
              </a:spcAft>
            </a:pPr>
            <a:r>
              <a:rPr lang="fr-FR" sz="2200" dirty="0"/>
              <a:t>insuffisances des infrastructures (p. ex. marches pas assez visibles, escalier non régulier, absence de main courante, revêtement de sol glissant, garde-corps trop bas ou mauvais éclairage)</a:t>
            </a:r>
          </a:p>
          <a:p>
            <a:pPr lvl="1" fontAlgn="base">
              <a:spcAft>
                <a:spcPts val="600"/>
              </a:spcAft>
            </a:pPr>
            <a:r>
              <a:rPr lang="fr-FR" sz="2200" dirty="0"/>
              <a:t>obstacles: objets qui traînent dans ou autour de la maison (p. ex. câble ou tapis non fixé au sol)</a:t>
            </a:r>
          </a:p>
          <a:p>
            <a:pPr lvl="1" fontAlgn="base">
              <a:spcAft>
                <a:spcPts val="600"/>
              </a:spcAft>
            </a:pPr>
            <a:r>
              <a:rPr lang="fr-FR" sz="2200"/>
              <a:t>comportement humain</a:t>
            </a:r>
            <a:endParaRPr lang="fr-CH" sz="22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a:p>
        </p:txBody>
      </p:sp>
    </p:spTree>
    <p:extLst>
      <p:ext uri="{BB962C8B-B14F-4D97-AF65-F5344CB8AC3E}">
        <p14:creationId xmlns:p14="http://schemas.microsoft.com/office/powerpoint/2010/main" val="383180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b="0" i="0">
                <a:solidFill>
                  <a:srgbClr val="000000"/>
                </a:solidFill>
                <a:latin typeface="BFU Suisse Medium" panose="020B0604000000000000" pitchFamily="34" charset="-78"/>
                <a:cs typeface="BFU Suisse Medium" panose="020B0604000000000000" pitchFamily="34" charset="-78"/>
              </a:rPr>
              <a:t>Supprimer les dangers de chute</a:t>
            </a:r>
          </a:p>
        </p:txBody>
      </p:sp>
      <p:sp>
        <p:nvSpPr>
          <p:cNvPr id="3" name="Inhaltsplatzhalter 2"/>
          <p:cNvSpPr>
            <a:spLocks noGrp="1"/>
          </p:cNvSpPr>
          <p:nvPr>
            <p:ph idx="1"/>
          </p:nvPr>
        </p:nvSpPr>
        <p:spPr>
          <a:xfrm>
            <a:off x="3863752" y="1484784"/>
            <a:ext cx="7848872" cy="4692179"/>
          </a:xfrm>
        </p:spPr>
        <p:txBody>
          <a:bodyPr>
            <a:noAutofit/>
          </a:bodyPr>
          <a:lstStyle/>
          <a:p>
            <a:pPr lvl="1"/>
            <a:r>
              <a:rPr lang="fr-CH" dirty="0">
                <a:solidFill>
                  <a:prstClr val="black"/>
                </a:solidFill>
              </a:rPr>
              <a:t>N’utilisez pas les lieux de passage, escaliers, entrées et corridors comme surfaces de stockage.</a:t>
            </a:r>
          </a:p>
          <a:p>
            <a:pPr lvl="1"/>
            <a:r>
              <a:rPr lang="fr-CH" dirty="0">
                <a:solidFill>
                  <a:prstClr val="black"/>
                </a:solidFill>
              </a:rPr>
              <a:t>Rangez correctement les sources de faux pas (câbles, jouets, chaussures, etc.).</a:t>
            </a:r>
          </a:p>
          <a:p>
            <a:pPr lvl="1"/>
            <a:r>
              <a:rPr lang="fr-CH" dirty="0">
                <a:solidFill>
                  <a:prstClr val="black"/>
                </a:solidFill>
              </a:rPr>
              <a:t>Sécurisez les tapis avec une sous-couche antidérapante et fixez les bords qui se dressent avec une bande adhésive adaptée.</a:t>
            </a:r>
          </a:p>
          <a:p>
            <a:pPr lvl="1"/>
            <a:r>
              <a:rPr lang="fr-CH" dirty="0">
                <a:solidFill>
                  <a:prstClr val="black"/>
                </a:solidFill>
              </a:rPr>
              <a:t>Veillez à la propreté des sols.</a:t>
            </a:r>
          </a:p>
          <a:p>
            <a:pPr lvl="1"/>
            <a:r>
              <a:rPr lang="fr-CH" dirty="0">
                <a:solidFill>
                  <a:prstClr val="black"/>
                </a:solidFill>
              </a:rPr>
              <a:t>Installez des poignées et appliquez des bandes antidérapantes dans la douche et la baignoire.</a:t>
            </a:r>
          </a:p>
          <a:p>
            <a:pPr lvl="1"/>
            <a:r>
              <a:rPr lang="fr-CH" dirty="0">
                <a:solidFill>
                  <a:prstClr val="black"/>
                </a:solidFill>
              </a:rPr>
              <a:t>Portez des chaussures adéquates.</a:t>
            </a:r>
          </a:p>
          <a:p>
            <a:pPr lvl="1"/>
            <a:endParaRPr lang="de-CH" sz="2000" dirty="0">
              <a:solidFill>
                <a:prstClr val="black"/>
              </a:solidFill>
            </a:endParaRPr>
          </a:p>
          <a:p>
            <a:pPr lvl="1"/>
            <a:endParaRPr lang="de-CH" dirty="0">
              <a:solidFill>
                <a:prstClr val="black"/>
              </a:solidFill>
            </a:endParaRPr>
          </a:p>
          <a:p>
            <a:r>
              <a:rPr lang="fr-CH" sz="1600" dirty="0"/>
              <a:t>.</a:t>
            </a:r>
            <a:br>
              <a:rPr lang="fr-CH" dirty="0"/>
            </a:br>
            <a:endParaRPr lang="fr-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484784"/>
            <a:ext cx="3067659" cy="3974282"/>
          </a:xfrm>
          <a:prstGeom prst="rect">
            <a:avLst/>
          </a:prstGeom>
        </p:spPr>
      </p:pic>
    </p:spTree>
    <p:extLst>
      <p:ext uri="{BB962C8B-B14F-4D97-AF65-F5344CB8AC3E}">
        <p14:creationId xmlns:p14="http://schemas.microsoft.com/office/powerpoint/2010/main" val="374819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Sécuriser les escaliers</a:t>
            </a:r>
          </a:p>
        </p:txBody>
      </p:sp>
      <p:sp>
        <p:nvSpPr>
          <p:cNvPr id="3" name="Inhaltsplatzhalter 2"/>
          <p:cNvSpPr>
            <a:spLocks noGrp="1"/>
          </p:cNvSpPr>
          <p:nvPr>
            <p:ph idx="1"/>
          </p:nvPr>
        </p:nvSpPr>
        <p:spPr>
          <a:xfrm>
            <a:off x="3647728" y="1560248"/>
            <a:ext cx="8136904" cy="4692179"/>
          </a:xfrm>
        </p:spPr>
        <p:txBody>
          <a:bodyPr>
            <a:noAutofit/>
          </a:bodyPr>
          <a:lstStyle/>
          <a:p>
            <a:pPr lvl="1"/>
            <a:r>
              <a:rPr lang="fr-CH"/>
              <a:t>Optez pour un éclairage suffisant et non éblouissant.</a:t>
            </a:r>
          </a:p>
          <a:p>
            <a:pPr lvl="1"/>
            <a:r>
              <a:rPr lang="fr-CH">
                <a:solidFill>
                  <a:prstClr val="black"/>
                </a:solidFill>
              </a:rPr>
              <a:t>Marquez les différences de niveau et les marches difficilement perceptibles afin d’améliorer leur visibilité.</a:t>
            </a:r>
          </a:p>
          <a:p>
            <a:pPr lvl="1"/>
            <a:r>
              <a:rPr lang="fr-CH" b="0" i="0" u="none" strike="noStrike">
                <a:solidFill>
                  <a:srgbClr val="000000"/>
                </a:solidFill>
                <a:latin typeface="BFU Suisse" panose="020B0504000000000000" pitchFamily="34" charset="-78"/>
              </a:rPr>
              <a:t>Appliquez des bandes adhésives antidérapantes sur le bord des marches lisses (parallèlement aux nez de marches).</a:t>
            </a:r>
          </a:p>
          <a:p>
            <a:pPr lvl="1"/>
            <a:r>
              <a:rPr lang="fr-CH">
                <a:solidFill>
                  <a:prstClr val="black"/>
                </a:solidFill>
              </a:rPr>
              <a:t>Installez une main courante des deux côtés des escaliers. </a:t>
            </a:r>
          </a:p>
          <a:p>
            <a:pPr lvl="1"/>
            <a:r>
              <a:rPr lang="fr-CH"/>
              <a:t>N’utilisez pas les escaliers comme espace de stockage.</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a:p>
        </p:txBody>
      </p:sp>
      <p:pic>
        <p:nvPicPr>
          <p:cNvPr id="6" name="Grafik 5" descr="Ein Bild, das drinnen, stehend, Gebäude, Raum enthält.&#10;&#10;Automatisch generierte Beschreibung">
            <a:extLst>
              <a:ext uri="{FF2B5EF4-FFF2-40B4-BE49-F238E27FC236}">
                <a16:creationId xmlns:a16="http://schemas.microsoft.com/office/drawing/2014/main" id="{9F90A6BE-CCB7-4C47-B261-CA5AF5F4D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556792"/>
            <a:ext cx="2650082" cy="3974282"/>
          </a:xfrm>
          <a:prstGeom prst="rect">
            <a:avLst/>
          </a:prstGeom>
        </p:spPr>
      </p:pic>
    </p:spTree>
    <p:extLst>
      <p:ext uri="{BB962C8B-B14F-4D97-AF65-F5344CB8AC3E}">
        <p14:creationId xmlns:p14="http://schemas.microsoft.com/office/powerpoint/2010/main" val="132133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Monter sur des dispositifs stables</a:t>
            </a:r>
          </a:p>
        </p:txBody>
      </p:sp>
      <p:sp>
        <p:nvSpPr>
          <p:cNvPr id="3" name="Inhaltsplatzhalter 2"/>
          <p:cNvSpPr>
            <a:spLocks noGrp="1"/>
          </p:cNvSpPr>
          <p:nvPr>
            <p:ph idx="1"/>
          </p:nvPr>
        </p:nvSpPr>
        <p:spPr>
          <a:xfrm>
            <a:off x="3215679" y="1484784"/>
            <a:ext cx="8496945" cy="4692179"/>
          </a:xfrm>
        </p:spPr>
        <p:txBody>
          <a:bodyPr>
            <a:noAutofit/>
          </a:bodyPr>
          <a:lstStyle/>
          <a:p>
            <a:pPr lvl="1"/>
            <a:r>
              <a:rPr lang="fr-CH">
                <a:solidFill>
                  <a:prstClr val="black"/>
                </a:solidFill>
              </a:rPr>
              <a:t>Utilisez un escabeau bien stable pour les travaux en hauteur. </a:t>
            </a:r>
          </a:p>
          <a:p>
            <a:pPr lvl="1"/>
            <a:r>
              <a:rPr lang="fr-CH">
                <a:solidFill>
                  <a:prstClr val="black"/>
                </a:solidFill>
              </a:rPr>
              <a:t>Choisissez un escabeau ou une échelle présentant les caractéristiques suivantes: marches larges (au lieu de barreaux), revêtement antidérapant, pieds en caoutchouc robustes et arceau de sécurité arrivant au moins jusqu’aux genoux.</a:t>
            </a:r>
          </a:p>
          <a:p>
            <a:pPr lvl="1"/>
            <a:r>
              <a:rPr lang="fr-CH">
                <a:solidFill>
                  <a:prstClr val="black"/>
                </a:solidFill>
              </a:rPr>
              <a:t>Si vous avez des enfants dans le foyer, ne laissez aucun élément permettant l’escalade devant les rebords de fenêtre ou les balustrades de balcon.</a:t>
            </a:r>
          </a:p>
          <a:p>
            <a:pPr lvl="1"/>
            <a:r>
              <a:rPr lang="fr-CH">
                <a:solidFill>
                  <a:prstClr val="black"/>
                </a:solidFill>
              </a:rPr>
              <a:t>Ne montez pas sur une échelle ou un escabeau après avoir consommé de l’alcool.</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7" y="1484784"/>
            <a:ext cx="2530136" cy="3918025"/>
          </a:xfrm>
          <a:prstGeom prst="rect">
            <a:avLst/>
          </a:prstGeom>
        </p:spPr>
      </p:pic>
    </p:spTree>
    <p:extLst>
      <p:ext uri="{BB962C8B-B14F-4D97-AF65-F5344CB8AC3E}">
        <p14:creationId xmlns:p14="http://schemas.microsoft.com/office/powerpoint/2010/main" val="343044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Rester attentif en marchant</a:t>
            </a:r>
          </a:p>
        </p:txBody>
      </p:sp>
      <p:sp>
        <p:nvSpPr>
          <p:cNvPr id="3" name="Inhaltsplatzhalter 2"/>
          <p:cNvSpPr>
            <a:spLocks noGrp="1"/>
          </p:cNvSpPr>
          <p:nvPr>
            <p:ph idx="1"/>
          </p:nvPr>
        </p:nvSpPr>
        <p:spPr/>
        <p:txBody>
          <a:bodyPr>
            <a:noAutofit/>
          </a:bodyPr>
          <a:lstStyle/>
          <a:p>
            <a:pPr lvl="1"/>
            <a:r>
              <a:rPr lang="fr-CH" dirty="0">
                <a:solidFill>
                  <a:prstClr val="black"/>
                </a:solidFill>
              </a:rPr>
              <a:t>Même lorsque le temps presse, restez concentré et évitez toute précipitation.</a:t>
            </a:r>
          </a:p>
          <a:p>
            <a:pPr lvl="1"/>
            <a:r>
              <a:rPr lang="fr-CH" dirty="0">
                <a:solidFill>
                  <a:prstClr val="black"/>
                </a:solidFill>
              </a:rPr>
              <a:t>Regardez où vous posez les pieds et prêtez attention aux irrégularités du sol.</a:t>
            </a:r>
          </a:p>
          <a:p>
            <a:pPr lvl="1"/>
            <a:r>
              <a:rPr lang="fr-CH" b="0" i="0" u="none" strike="noStrike" dirty="0">
                <a:solidFill>
                  <a:srgbClr val="000000"/>
                </a:solidFill>
                <a:latin typeface="BFU Suisse" panose="020B0504000000000000" pitchFamily="34" charset="-78"/>
                <a:cs typeface="BFU Suisse" panose="020B0504000000000000" pitchFamily="34" charset="-78"/>
              </a:rPr>
              <a:t>Utilisez la main courante dans les escaliers.</a:t>
            </a:r>
            <a:r>
              <a:rPr lang="fr-CH" b="0" i="0" dirty="0">
                <a:solidFill>
                  <a:srgbClr val="000000"/>
                </a:solidFill>
                <a:latin typeface="BFU Suisse" panose="020B0504000000000000" pitchFamily="34" charset="-78"/>
                <a:cs typeface="BFU Suisse" panose="020B0504000000000000" pitchFamily="34" charset="-78"/>
              </a:rPr>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a:p>
        </p:txBody>
      </p:sp>
    </p:spTree>
    <p:extLst>
      <p:ext uri="{BB962C8B-B14F-4D97-AF65-F5344CB8AC3E}">
        <p14:creationId xmlns:p14="http://schemas.microsoft.com/office/powerpoint/2010/main" val="2737903017"/>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5E5B8F-8475-4516-AC2E-6F1401A05ABF}">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28b27246-006c-4c52-ba09-a14edd98252a"/>
    <ds:schemaRef ds:uri="http://schemas.microsoft.com/office/infopath/2007/PartnerControls"/>
    <ds:schemaRef ds:uri="http://schemas.openxmlformats.org/package/2006/metadata/core-properties"/>
    <ds:schemaRef ds:uri="bb4941f2-48be-4bb0-a3d9-a0ff0057a962"/>
    <ds:schemaRef ds:uri="http://purl.org/dc/dcmitype/"/>
  </ds:schemaRefs>
</ds:datastoreItem>
</file>

<file path=customXml/itemProps2.xml><?xml version="1.0" encoding="utf-8"?>
<ds:datastoreItem xmlns:ds="http://schemas.openxmlformats.org/officeDocument/2006/customXml" ds:itemID="{C9E4B6F8-D0AD-40B1-ACEB-2C0D4A7B6E72}">
  <ds:schemaRefs>
    <ds:schemaRef ds:uri="http://schemas.microsoft.com/sharepoint/v3/contenttype/forms"/>
  </ds:schemaRefs>
</ds:datastoreItem>
</file>

<file path=customXml/itemProps3.xml><?xml version="1.0" encoding="utf-8"?>
<ds:datastoreItem xmlns:ds="http://schemas.openxmlformats.org/officeDocument/2006/customXml" ds:itemID="{7C23E743-36D9-4514-8291-6766DC909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1315</Words>
  <Application>Microsoft Office PowerPoint</Application>
  <PresentationFormat>Breitbild</PresentationFormat>
  <Paragraphs>111</Paragraphs>
  <Slides>15</Slides>
  <Notes>12</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Design bfu</vt:lpstr>
      <vt:lpstr>Chuter est un jeu d’enfant</vt:lpstr>
      <vt:lpstr>Près d’un million d’accidents non professionnels, population résidante suisse, Ø 2016−2020</vt:lpstr>
      <vt:lpstr>Blessé·es lors d’un accident non professionnel, population résidante suisse, 17−64 ans, Ø 2016−2020</vt:lpstr>
      <vt:lpstr>Proportion de chutes avec blessures dans l’habitat, le jardin et les loisirs,  par déroulement d’accident, personnes de 17 à 64 ans, Ø 2016−2020</vt:lpstr>
      <vt:lpstr>Causes de chute fréquentes</vt:lpstr>
      <vt:lpstr>Supprimer les dangers de chute</vt:lpstr>
      <vt:lpstr>Sécuriser les escaliers</vt:lpstr>
      <vt:lpstr>Monter sur des dispositifs stables</vt:lpstr>
      <vt:lpstr>Rester attentif en marchant</vt:lpstr>
      <vt:lpstr>Garder l’équilibre</vt:lpstr>
      <vt:lpstr>Recommandations en matière d’activité physique</vt:lpstr>
      <vt:lpstr>Exercice de force: abduction de jambe</vt:lpstr>
      <vt:lpstr>Exercice d’équilibre: en appui sur une jambe</vt:lpstr>
      <vt:lpstr>PowerPoint-Präsentation</vt:lpstr>
      <vt:lpstr>Plus d’informations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Baeriswyl Michelle</dc:creator>
  <cp:lastModifiedBy>Baeriswyl Michelle</cp:lastModifiedBy>
  <cp:revision>41</cp:revision>
  <cp:lastPrinted>2019-03-22T15:02:17Z</cp:lastPrinted>
  <dcterms:created xsi:type="dcterms:W3CDTF">2020-06-18T12:59:55Z</dcterms:created>
  <dcterms:modified xsi:type="dcterms:W3CDTF">2024-06-19T08:36:46Z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