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4"/>
  </p:notesMasterIdLst>
  <p:handoutMasterIdLst>
    <p:handoutMasterId r:id="rId15"/>
  </p:handoutMasterIdLst>
  <p:sldIdLst>
    <p:sldId id="294" r:id="rId6"/>
    <p:sldId id="293" r:id="rId7"/>
    <p:sldId id="289" r:id="rId8"/>
    <p:sldId id="291" r:id="rId9"/>
    <p:sldId id="290" r:id="rId10"/>
    <p:sldId id="288" r:id="rId11"/>
    <p:sldId id="292" r:id="rId12"/>
    <p:sldId id="287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2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  <p:cmAuthor id="2" name="Benedikt Heer" initials="BH" lastIdx="1" clrIdx="1">
    <p:extLst>
      <p:ext uri="{19B8F6BF-5375-455C-9EA6-DF929625EA0E}">
        <p15:presenceInfo xmlns:p15="http://schemas.microsoft.com/office/powerpoint/2012/main" userId="Benedikt H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77768" autoAdjust="0"/>
  </p:normalViewPr>
  <p:slideViewPr>
    <p:cSldViewPr showGuides="1">
      <p:cViewPr varScale="1">
        <p:scale>
          <a:sx n="88" d="100"/>
          <a:sy n="88" d="100"/>
        </p:scale>
        <p:origin x="4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885C91BC-FCBB-4454-B26E-ADC9EC191A6B}"/>
    <pc:docChg chg="custSel delSld modSld">
      <pc:chgData name="Baeriswyl Michelle" userId="7dbe6026-e9b7-4e33-982d-84db899c07af" providerId="ADAL" clId="{885C91BC-FCBB-4454-B26E-ADC9EC191A6B}" dt="2020-10-28T08:56:21.676" v="5" actId="2696"/>
      <pc:docMkLst>
        <pc:docMk/>
      </pc:docMkLst>
      <pc:sldChg chg="del">
        <pc:chgData name="Baeriswyl Michelle" userId="7dbe6026-e9b7-4e33-982d-84db899c07af" providerId="ADAL" clId="{885C91BC-FCBB-4454-B26E-ADC9EC191A6B}" dt="2020-10-28T08:56:21.676" v="5" actId="2696"/>
        <pc:sldMkLst>
          <pc:docMk/>
          <pc:sldMk cId="92098864" sldId="262"/>
        </pc:sldMkLst>
      </pc:sldChg>
      <pc:sldChg chg="addSp delSp modSp">
        <pc:chgData name="Baeriswyl Michelle" userId="7dbe6026-e9b7-4e33-982d-84db899c07af" providerId="ADAL" clId="{885C91BC-FCBB-4454-B26E-ADC9EC191A6B}" dt="2020-10-28T08:56:16.499" v="4" actId="478"/>
        <pc:sldMkLst>
          <pc:docMk/>
          <pc:sldMk cId="3316086024" sldId="294"/>
        </pc:sldMkLst>
        <pc:spChg chg="mod">
          <ac:chgData name="Baeriswyl Michelle" userId="7dbe6026-e9b7-4e33-982d-84db899c07af" providerId="ADAL" clId="{885C91BC-FCBB-4454-B26E-ADC9EC191A6B}" dt="2020-10-28T08:56:12.328" v="2"/>
          <ac:spMkLst>
            <pc:docMk/>
            <pc:sldMk cId="3316086024" sldId="294"/>
            <ac:spMk id="2" creationId="{7F16535B-A44E-4B7E-937F-2832689222D6}"/>
          </ac:spMkLst>
        </pc:spChg>
        <pc:spChg chg="del">
          <ac:chgData name="Baeriswyl Michelle" userId="7dbe6026-e9b7-4e33-982d-84db899c07af" providerId="ADAL" clId="{885C91BC-FCBB-4454-B26E-ADC9EC191A6B}" dt="2020-10-28T08:56:14.540" v="3" actId="478"/>
          <ac:spMkLst>
            <pc:docMk/>
            <pc:sldMk cId="3316086024" sldId="294"/>
            <ac:spMk id="3" creationId="{4D248D13-5DFF-403A-97EA-D6895F86ADCF}"/>
          </ac:spMkLst>
        </pc:spChg>
        <pc:spChg chg="mod">
          <ac:chgData name="Baeriswyl Michelle" userId="7dbe6026-e9b7-4e33-982d-84db899c07af" providerId="ADAL" clId="{885C91BC-FCBB-4454-B26E-ADC9EC191A6B}" dt="2020-10-28T08:56:01.165" v="0"/>
          <ac:spMkLst>
            <pc:docMk/>
            <pc:sldMk cId="3316086024" sldId="294"/>
            <ac:spMk id="4" creationId="{B879BEE6-DCC8-4734-A1AF-1AF6ECF29BD0}"/>
          </ac:spMkLst>
        </pc:spChg>
        <pc:spChg chg="mod">
          <ac:chgData name="Baeriswyl Michelle" userId="7dbe6026-e9b7-4e33-982d-84db899c07af" providerId="ADAL" clId="{885C91BC-FCBB-4454-B26E-ADC9EC191A6B}" dt="2020-10-28T08:56:06.659" v="1"/>
          <ac:spMkLst>
            <pc:docMk/>
            <pc:sldMk cId="3316086024" sldId="294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885C91BC-FCBB-4454-B26E-ADC9EC191A6B}" dt="2020-10-28T08:56:16.499" v="4" actId="478"/>
          <ac:spMkLst>
            <pc:docMk/>
            <pc:sldMk cId="3316086024" sldId="294"/>
            <ac:spMk id="7" creationId="{2E5D1D3C-41FC-4EA3-B2C8-031F016816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277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333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de-DE" dirty="0"/>
              <a:t>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de-DE" dirty="0"/>
              <a:t>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164123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422650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646142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30890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771409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de-DE" dirty="0"/>
              <a:t> </a:t>
            </a:r>
            <a:r>
              <a:rPr lang="fr-CH" noProof="0" dirty="0" err="1"/>
              <a:t>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758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fr-CH" noProof="0" dirty="0"/>
              <a:t>der</a:t>
            </a:r>
            <a:r>
              <a:rPr lang="de-DE" dirty="0"/>
              <a:t>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383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29660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A50CB-9484-4E58-8A91-8EEAF628E6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FEFBF3C-D4FD-4A60-921F-B5134EC8DB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H" noProof="0"/>
              <a:t>Titel der Präsentation - Fusszeile (einfügen über «Einfügen &gt; Kopf- und Fusszeile»)</a:t>
            </a:r>
            <a:endParaRPr lang="fr-CH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7381C-4882-4791-BC48-121A9B553F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103877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878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6680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0274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3211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997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8018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2927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46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414853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85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0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, </a:t>
            </a:r>
            <a:r>
              <a:rPr lang="fr-CH" noProof="0" dirty="0" err="1"/>
              <a:t>Datum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Schlusstext</a:t>
            </a:r>
            <a:endParaRPr lang="fr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42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tx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des accidents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info@bpa.ch bpa.ch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4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 err="1"/>
              <a:t>Textmasterformat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2"/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3"/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4"/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fr-CH" noProof="0" smtClean="0"/>
              <a:t>octobre 20</a:t>
            </a:fld>
            <a:endParaRPr lang="fr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ww.bpa.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Gardez le contrôle</a:t>
            </a:r>
            <a:br>
              <a:rPr lang="fr-CH" dirty="0"/>
            </a:br>
            <a:r>
              <a:rPr lang="fr-CH" dirty="0"/>
              <a:t>de la luge!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 err="1"/>
              <a:t>SafetyKit</a:t>
            </a:r>
            <a:r>
              <a:rPr lang="fr-CH" dirty="0"/>
              <a:t> Faire de la luge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Entreprise, événement, date</a:t>
            </a:r>
          </a:p>
        </p:txBody>
      </p:sp>
    </p:spTree>
    <p:extLst>
      <p:ext uri="{BB962C8B-B14F-4D97-AF65-F5344CB8AC3E}">
        <p14:creationId xmlns:p14="http://schemas.microsoft.com/office/powerpoint/2010/main" val="331608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560839" cy="4692179"/>
          </a:xfrm>
        </p:spPr>
        <p:txBody>
          <a:bodyPr/>
          <a:lstStyle/>
          <a:p>
            <a:pPr marL="0" lvl="1" indent="0">
              <a:buNone/>
            </a:pPr>
            <a:r>
              <a:rPr lang="fr-CH" dirty="0"/>
              <a:t>Un, deux, trois, partez! Laissez partir la luge et sentez la neige sur votre visage.</a:t>
            </a:r>
            <a:r>
              <a:rPr lang="fr-CH" b="1" dirty="0"/>
              <a:t> </a:t>
            </a:r>
            <a:r>
              <a:rPr lang="fr-CH" dirty="0"/>
              <a:t>La luge est une source d’amusement pour toute la famille.</a:t>
            </a:r>
          </a:p>
          <a:p>
            <a:pPr marL="0" lvl="1" indent="0">
              <a:buNone/>
            </a:pPr>
            <a:r>
              <a:rPr lang="fr-CH" dirty="0"/>
              <a:t>Toutefois, chaque année en Suisse, cette activité est à l’origine d’environ 6500 consultations médicales. </a:t>
            </a:r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692696"/>
            <a:ext cx="316861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560839" cy="4692179"/>
          </a:xfrm>
        </p:spPr>
        <p:txBody>
          <a:bodyPr/>
          <a:lstStyle/>
          <a:p>
            <a:pPr lvl="1"/>
            <a:r>
              <a:rPr lang="fr-CH" dirty="0"/>
              <a:t>Casque et masque</a:t>
            </a:r>
          </a:p>
          <a:p>
            <a:pPr lvl="1"/>
            <a:r>
              <a:rPr lang="fr-CH" dirty="0"/>
              <a:t>Chaussures montantes et robustes, à semelles profilées. Le port de crampons est également recommandé, tout particulièrement en cas de neige verglacée.</a:t>
            </a:r>
          </a:p>
          <a:p>
            <a:pPr lvl="1"/>
            <a:r>
              <a:rPr lang="fr-CH" dirty="0"/>
              <a:t>Anorak, pantalon et gants de ski</a:t>
            </a:r>
          </a:p>
          <a:p>
            <a:pPr lvl="1"/>
            <a:r>
              <a:rPr lang="fr-CH" dirty="0"/>
              <a:t>Luge de randonnée en parfait état.</a:t>
            </a:r>
          </a:p>
          <a:p>
            <a:pPr marL="896964" lvl="1" indent="-625475">
              <a:spcAft>
                <a:spcPts val="600"/>
              </a:spcAft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604667"/>
            <a:ext cx="3618756" cy="24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La luge idéale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5"/>
            <a:ext cx="7632847" cy="3672408"/>
          </a:xfrm>
        </p:spPr>
        <p:txBody>
          <a:bodyPr/>
          <a:lstStyle/>
          <a:p>
            <a:pPr lvl="1"/>
            <a:r>
              <a:rPr lang="fr-CH"/>
              <a:t>Sur les pentes damées et verglacées, seule une luge de randonnée peut être pilotée correctement.</a:t>
            </a:r>
          </a:p>
          <a:p>
            <a:pPr lvl="1"/>
            <a:r>
              <a:rPr lang="fr-CH"/>
              <a:t>La luge en bois est rigide et difficile à diriger à cause de ses patins plats.</a:t>
            </a:r>
          </a:p>
          <a:p>
            <a:pPr lvl="1"/>
            <a:r>
              <a:rPr lang="fr-CH"/>
              <a:t>Un bob ne peut se contrôler que sur une neige molle et mouillée. Sur les pentes damées et verglacées, celui-ci est trop rapide et devient difficile à diriger et à freiner.</a:t>
            </a:r>
            <a:br>
              <a:rPr lang="fr-CH"/>
            </a:b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604667"/>
            <a:ext cx="3618756" cy="2412504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519453" y="5240861"/>
            <a:ext cx="11193172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Suisse Int'l" panose="020B0504000000000000" pitchFamily="34" charset="0"/>
              <a:buNone/>
            </a:pPr>
            <a:r>
              <a:rPr lang="fr-CH" dirty="0">
                <a:solidFill>
                  <a:schemeClr val="accent2"/>
                </a:solidFill>
              </a:rPr>
              <a:t>→ Préférez une luge de randonnée pour pouvoir mieux la diriger.</a:t>
            </a:r>
          </a:p>
        </p:txBody>
      </p:sp>
    </p:spTree>
    <p:extLst>
      <p:ext uri="{BB962C8B-B14F-4D97-AF65-F5344CB8AC3E}">
        <p14:creationId xmlns:p14="http://schemas.microsoft.com/office/powerpoint/2010/main" val="118555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Où faire de la luge?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344815" cy="4692179"/>
          </a:xfrm>
        </p:spPr>
        <p:txBody>
          <a:bodyPr/>
          <a:lstStyle/>
          <a:p>
            <a:pPr lvl="1"/>
            <a:r>
              <a:rPr lang="fr-CH"/>
              <a:t>Opter pour une piste ou une pente exempte d’obstacles (mur, clôture, piéton, skieur ou véhicule à moteur).</a:t>
            </a:r>
          </a:p>
          <a:p>
            <a:pPr lvl="1"/>
            <a:r>
              <a:rPr lang="fr-CH"/>
              <a:t>Dans l’idéal, privilégiez les pistes et chemins signalés comme «pistes de luge».</a:t>
            </a:r>
          </a:p>
          <a:p>
            <a:pPr lvl="1"/>
            <a:r>
              <a:rPr lang="fr-CH"/>
              <a:t>Il est généralement interdit d’emprunter les pistes de sports de neige.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41" y="1772816"/>
            <a:ext cx="28392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10 règles de comportement pour lugeurs.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280919" cy="4692179"/>
          </a:xfrm>
        </p:spPr>
        <p:txBody>
          <a:bodyPr/>
          <a:lstStyle/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Respect des autres lugeurs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Maîtrise de la vitesse et du comportement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Maîtrise de la direction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Dépasser à distance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Regarder vers le haut avant de s’engager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Stationnement au bord de la piste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Montée et descente au bord de la piste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Respect du balisage et de la signalisation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Assistance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CH"/>
              <a:t>En cas d’accident: identification</a:t>
            </a:r>
          </a:p>
          <a:p>
            <a:pPr marL="625475" indent="-625475">
              <a:spcAft>
                <a:spcPts val="600"/>
              </a:spcAft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677093"/>
            <a:ext cx="4027754" cy="557021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4095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fr-CH"/>
              <a:t>Vidéo «Faire de la luge»</a:t>
            </a: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CH" dirty="0"/>
              <a:t>Vous trouverez plus d’informations sur le sujet dans les brochures du BPA. </a:t>
            </a:r>
          </a:p>
          <a:p>
            <a:pPr marL="0" lvl="1" indent="0">
              <a:buNone/>
            </a:pPr>
            <a:r>
              <a:rPr lang="fr-CH" dirty="0"/>
              <a:t>«Faire de la luge» (réf. 3,001)</a:t>
            </a:r>
          </a:p>
          <a:p>
            <a:pPr>
              <a:spcBef>
                <a:spcPts val="1200"/>
              </a:spcBef>
            </a:pPr>
            <a:r>
              <a:rPr lang="fr-CH" dirty="0"/>
              <a:t>Commandez-la gratuitement sur: commander.bpa.ch</a:t>
            </a:r>
          </a:p>
          <a:p>
            <a:pPr>
              <a:spcBef>
                <a:spcPts val="1200"/>
              </a:spcBef>
            </a:pPr>
            <a:r>
              <a:rPr lang="fr-CH" dirty="0"/>
              <a:t>Pour d’autres conseils en matière de prévention des accidents: </a:t>
            </a:r>
            <a:r>
              <a:rPr lang="fr-CH" dirty="0">
                <a:hlinkClick r:id="rId3"/>
              </a:rPr>
              <a:t>www.bpa.ch</a:t>
            </a:r>
            <a:r>
              <a:rPr lang="fr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9" y="1556792"/>
            <a:ext cx="2309071" cy="32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322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PA_fr.potx" id="{5461B986-0A2D-457B-B30A-4F2C0004C6B7}" vid="{F37669BC-2566-4500-BE18-4FBB249A0DA2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38D298-1D39-4F3A-83FA-92D13CDE55F1}">
  <we:reference id="wa104380050" version="3.1.0.0" store="de-DE" storeType="OMEX"/>
  <we:alternateReferences>
    <we:reference id="wa104380050" version="3.1.0.0" store="WA10438005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6EFB5-193B-4F92-87FD-E22B629F4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5963E5-FAFF-438D-B4ED-AEB241CF4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F6E6CB-DDC5-40CB-A374-27F83FEB90E0}">
  <ds:schemaRefs>
    <ds:schemaRef ds:uri="http://schemas.openxmlformats.org/package/2006/metadata/core-properties"/>
    <ds:schemaRef ds:uri="http://purl.org/dc/dcmitype/"/>
    <ds:schemaRef ds:uri="bb4941f2-48be-4bb0-a3d9-a0ff0057a962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377</Words>
  <Application>Microsoft Office PowerPoint</Application>
  <PresentationFormat>Breitbild</PresentationFormat>
  <Paragraphs>46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BFU Suisse</vt:lpstr>
      <vt:lpstr>BFU Suisse </vt:lpstr>
      <vt:lpstr>BFU Suisse Medium</vt:lpstr>
      <vt:lpstr>Suisse Int'l</vt:lpstr>
      <vt:lpstr>Design bfu</vt:lpstr>
      <vt:lpstr>1_Design bfu</vt:lpstr>
      <vt:lpstr>Gardez le contrôle de la luge!</vt:lpstr>
      <vt:lpstr>PowerPoint-Präsentation</vt:lpstr>
      <vt:lpstr>L’équipement approprié</vt:lpstr>
      <vt:lpstr>La luge idéale</vt:lpstr>
      <vt:lpstr>Où faire de la luge?</vt:lpstr>
      <vt:lpstr>Les 10 règles de comportement pour lugeurs.</vt:lpstr>
      <vt:lpstr>PowerPoint-Präsentation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Baeriswyl Michelle</dc:creator>
  <cp:lastModifiedBy>Baeriswyl Michelle</cp:lastModifiedBy>
  <cp:revision>62</cp:revision>
  <cp:lastPrinted>2019-09-26T05:24:37Z</cp:lastPrinted>
  <dcterms:created xsi:type="dcterms:W3CDTF">2019-07-08T10:42:09Z</dcterms:created>
  <dcterms:modified xsi:type="dcterms:W3CDTF">2020-10-28T08:56:44Z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