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262" r:id="rId5"/>
    <p:sldId id="278" r:id="rId6"/>
    <p:sldId id="27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 Andrea" initials="KA" lastIdx="1" clrIdx="0">
    <p:extLst>
      <p:ext uri="{19B8F6BF-5375-455C-9EA6-DF929625EA0E}">
        <p15:presenceInfo xmlns:p15="http://schemas.microsoft.com/office/powerpoint/2012/main" userId="S-1-5-21-1475044384-693701708-1244863647-20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5281" autoAdjust="0"/>
  </p:normalViewPr>
  <p:slideViewPr>
    <p:cSldViewPr showGuides="1">
      <p:cViewPr varScale="1">
        <p:scale>
          <a:sx n="87" d="100"/>
          <a:sy n="87" d="100"/>
        </p:scale>
        <p:origin x="3552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104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655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720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5118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7467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923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741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138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de-DE" noProof="0" dirty="0">
                <a:latin typeface="Arial" pitchFamily="34" charset="0"/>
                <a:ea typeface="ヒラギノ角ゴ Pro W3"/>
              </a:rPr>
              <a:t>Persons injured in other sports </a:t>
            </a:r>
            <a:r>
              <a:rPr lang="en-GB" altLang="de-DE" noProof="0" dirty="0"/>
              <a:t>(</a:t>
            </a:r>
            <a:r>
              <a:rPr lang="en-GB" altLang="de-DE" noProof="0" dirty="0" err="1"/>
              <a:t>Ø</a:t>
            </a:r>
            <a:r>
              <a:rPr lang="en-GB" altLang="de-DE" noProof="0" dirty="0"/>
              <a:t> 2012-2016)</a:t>
            </a:r>
            <a:r>
              <a:rPr lang="en-GB" altLang="de-DE" noProof="0" dirty="0">
                <a:latin typeface="Arial" pitchFamily="34" charset="0"/>
                <a:ea typeface="ヒラギノ角ゴ Pro W3"/>
              </a:rPr>
              <a:t>:</a:t>
            </a:r>
          </a:p>
          <a:p>
            <a:r>
              <a:rPr lang="en-GB" altLang="de-DE" noProof="0" dirty="0">
                <a:latin typeface="Arial" pitchFamily="34" charset="0"/>
                <a:ea typeface="ヒラギノ角ゴ Pro W3"/>
              </a:rPr>
              <a:t>Tobogganing 6550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Ice-hockey 5100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Cross-country skiing 4920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Ice-skating, figure skating 3660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Back-country skiing 930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Other winter sports 5310</a:t>
            </a:r>
            <a:endParaRPr lang="en-GB" altLang="de-DE" noProof="0" dirty="0">
              <a:latin typeface="Arial" pitchFamily="34" charset="0"/>
              <a:ea typeface="ヒラギノ角ゴ Pro W3"/>
            </a:endParaRPr>
          </a:p>
          <a:p>
            <a:endParaRPr lang="en-GB" altLang="de-DE" noProof="0" dirty="0">
              <a:latin typeface="Arial" pitchFamily="34" charset="0"/>
              <a:ea typeface="ヒラギノ角ゴ Pro W3"/>
            </a:endParaRP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Other types of sports include martial arts, bowling, throwing and hitting games, equestrian sports, dancing, motor vehicle racing</a:t>
            </a:r>
          </a:p>
          <a:p>
            <a:endParaRPr lang="en-GB" altLang="de-DE" baseline="0" noProof="0" dirty="0">
              <a:latin typeface="Arial" pitchFamily="34" charset="0"/>
              <a:ea typeface="ヒラギノ角ゴ Pro W3"/>
            </a:endParaRP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Find more information in the 2019 Status Report</a:t>
            </a:r>
          </a:p>
          <a:p>
            <a:r>
              <a:rPr lang="de-CH" altLang="de-DE" baseline="0" dirty="0">
                <a:latin typeface="Arial" pitchFamily="34" charset="0"/>
                <a:ea typeface="ヒラギノ角ゴ Pro W3"/>
              </a:rPr>
              <a:t>https://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www.bfu.ch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/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sites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/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assets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/Shop/bfu_2.360.08_Status%202019%20%e2%80%93%20Statistics%20on%20non-occupational%20accidents%20and%20the%20level%20of%20safety%20in%20Switzerland.pdf</a:t>
            </a:r>
          </a:p>
          <a:p>
            <a:endParaRPr lang="de-CH" altLang="de-DE" baseline="0" dirty="0">
              <a:latin typeface="Arial" pitchFamily="34" charset="0"/>
              <a:ea typeface="ヒラギノ角ゴ Pro W3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49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283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675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309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51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961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r>
              <a:rPr lang="de-CH" b="0" dirty="0"/>
              <a:t>Heb: </a:t>
            </a:r>
            <a:r>
              <a:rPr lang="en-GB" b="0" noProof="0" dirty="0"/>
              <a:t>Item 2</a:t>
            </a:r>
            <a:r>
              <a:rPr lang="en-GB" b="0" baseline="0" noProof="0" dirty="0"/>
              <a:t> – every sixth accident results in head trauma.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642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en-GB" noProof="0" smtClean="0"/>
              <a:t>November 19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en-GB" noProof="0" smtClean="0"/>
              <a:t>November 19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November 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November 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November 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November 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en-GB" noProof="0" smtClean="0"/>
              <a:t>November 19</a:t>
            </a:fld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en-GB" noProof="0" smtClean="0"/>
              <a:t>November 19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, Datum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Schlusstext</a:t>
            </a:r>
            <a:endParaRPr lang="en-GB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Accident</a:t>
            </a:r>
            <a:r>
              <a:rPr lang="de-CH" sz="1000" spc="19" baseline="0" dirty="0">
                <a:solidFill>
                  <a:schemeClr val="tx1"/>
                </a:solidFill>
              </a:rPr>
              <a:t>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info@bfu.ch</a:t>
            </a:r>
            <a:r>
              <a:rPr lang="nb-NO" sz="1000" spc="19" baseline="0" dirty="0">
                <a:solidFill>
                  <a:schemeClr val="tx1"/>
                </a:solidFill>
              </a:rPr>
              <a:t>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Leadtext</a:t>
            </a:r>
            <a:r>
              <a:rPr lang="en-GB" noProof="0" dirty="0"/>
              <a:t> </a:t>
            </a:r>
            <a:r>
              <a:rPr lang="en-GB" noProof="0" dirty="0" err="1"/>
              <a:t>hinzufügen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en-GB" noProof="0" smtClean="0"/>
              <a:t>November 19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en-GB" noProof="0" smtClean="0"/>
              <a:t>November 19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en-GB" noProof="0" smtClean="0"/>
              <a:t>November 19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en-GB" noProof="0" smtClean="0"/>
              <a:t>November 19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bfu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vignette.bfu.c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Slow down – stay safe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responsibly – the 10 FIS and 3 SKUS rules of conduct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5"/>
            <a:ext cx="11233248" cy="1152128"/>
          </a:xfrm>
        </p:spPr>
        <p:txBody>
          <a:bodyPr>
            <a:noAutofit/>
          </a:bodyPr>
          <a:lstStyle/>
          <a:p>
            <a:r>
              <a:rPr lang="en-GB" dirty="0"/>
              <a:t>Personal responsibility takes top priority on the slopes. The International Ski Federation </a:t>
            </a:r>
            <a:r>
              <a:rPr lang="en-GB" b="1" dirty="0"/>
              <a:t>FIS</a:t>
            </a:r>
            <a:r>
              <a:rPr lang="en-GB" dirty="0"/>
              <a:t> has issued 10 </a:t>
            </a:r>
            <a:r>
              <a:rPr lang="en-GB" b="1" dirty="0"/>
              <a:t>binding rules of conduct </a:t>
            </a:r>
            <a:r>
              <a:rPr lang="en-GB" dirty="0"/>
              <a:t>for snowboarding and skiing: </a:t>
            </a:r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3024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ClrTx/>
              <a:buFont typeface="+mj-lt"/>
              <a:buAutoNum type="arabicPeriod"/>
            </a:pPr>
            <a:r>
              <a:rPr lang="en-GB" dirty="0" smtClean="0"/>
              <a:t>Do </a:t>
            </a:r>
            <a:r>
              <a:rPr lang="en-GB" dirty="0"/>
              <a:t>not behave in a way that endangers or harms anyone.  </a:t>
            </a:r>
          </a:p>
          <a:p>
            <a:pPr marL="627063" lvl="1" indent="-627063">
              <a:buClrTx/>
              <a:buFont typeface="+mj-lt"/>
              <a:buAutoNum type="arabicPeriod"/>
            </a:pPr>
            <a:r>
              <a:rPr lang="en-GB" dirty="0" smtClean="0"/>
              <a:t>Be </a:t>
            </a:r>
            <a:r>
              <a:rPr lang="en-GB" dirty="0"/>
              <a:t>alert and in control. Adapt your speed and manner of skiing to your personal ability and the prevailing terrain conditions. </a:t>
            </a:r>
            <a:endParaRPr lang="en-GB" dirty="0" smtClean="0"/>
          </a:p>
          <a:p>
            <a:pPr marL="627063" lvl="1" indent="-627063">
              <a:buClrTx/>
              <a:buFont typeface="+mj-lt"/>
              <a:buAutoNum type="arabicPeriod"/>
            </a:pPr>
            <a:r>
              <a:rPr lang="en-GB" dirty="0" smtClean="0"/>
              <a:t>When </a:t>
            </a:r>
            <a:r>
              <a:rPr lang="en-GB" dirty="0"/>
              <a:t>coming from behind, choose a route that does not endanger skiers or snowboarders ahead. </a:t>
            </a:r>
            <a:endParaRPr lang="en-GB" dirty="0" smtClean="0"/>
          </a:p>
          <a:p>
            <a:pPr marL="627063" lvl="1" indent="-627063">
              <a:buClrTx/>
              <a:buFont typeface="+mj-lt"/>
              <a:buAutoNum type="arabicPeriod"/>
            </a:pPr>
            <a:r>
              <a:rPr lang="en-GB" dirty="0" smtClean="0"/>
              <a:t>Leave </a:t>
            </a:r>
            <a:r>
              <a:rPr lang="en-GB" dirty="0"/>
              <a:t>ample space when overtaking.  </a:t>
            </a:r>
          </a:p>
        </p:txBody>
      </p:sp>
    </p:spTree>
    <p:extLst>
      <p:ext uri="{BB962C8B-B14F-4D97-AF65-F5344CB8AC3E}">
        <p14:creationId xmlns:p14="http://schemas.microsoft.com/office/powerpoint/2010/main" val="121234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responsibly – the 10 FIS and 3 SKUS rules of conduct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7063" lvl="1" indent="-627063">
              <a:buNone/>
            </a:pPr>
            <a:r>
              <a:rPr lang="de-CH" dirty="0"/>
              <a:t>5. 	</a:t>
            </a:r>
            <a:r>
              <a:rPr lang="en-GB" dirty="0"/>
              <a:t>Look up and down the slope before entering a marked run, starting again or moving upwards.  </a:t>
            </a:r>
          </a:p>
          <a:p>
            <a:pPr marL="627063" lvl="1" indent="-627063">
              <a:buNone/>
            </a:pPr>
            <a:r>
              <a:rPr lang="en-GB" dirty="0"/>
              <a:t>6. 	Only stop at the edge of the slope or where you can be easily seen.</a:t>
            </a:r>
          </a:p>
          <a:p>
            <a:pPr marL="627063" lvl="1" indent="-627063">
              <a:buNone/>
            </a:pPr>
            <a:r>
              <a:rPr lang="en-GB" dirty="0"/>
              <a:t>7. 	Keep to the edge of the slope when climbing or descending on foot.</a:t>
            </a:r>
          </a:p>
          <a:p>
            <a:pPr marL="627063" lvl="1" indent="-627063">
              <a:buNone/>
            </a:pPr>
            <a:r>
              <a:rPr lang="en-GB" dirty="0"/>
              <a:t>8. 	Respect all signs and markings.</a:t>
            </a:r>
          </a:p>
          <a:p>
            <a:pPr marL="627063" lvl="1" indent="-627063">
              <a:buNone/>
            </a:pPr>
            <a:r>
              <a:rPr lang="en-GB" dirty="0"/>
              <a:t>9. 	In the event of an accident: provide assistance, alert the rescue services.</a:t>
            </a:r>
          </a:p>
          <a:p>
            <a:pPr marL="627063" lvl="1" indent="-627063">
              <a:buNone/>
            </a:pPr>
            <a:r>
              <a:rPr lang="en-GB" dirty="0"/>
              <a:t>10. 	Involved parties and witnesses must provide their names and addresses.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236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responsibly – the 10 FIS and 3 SKUS rules of conduct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17223" cy="4692179"/>
          </a:xfrm>
        </p:spPr>
        <p:txBody>
          <a:bodyPr>
            <a:noAutofit/>
          </a:bodyPr>
          <a:lstStyle/>
          <a:p>
            <a:r>
              <a:rPr lang="en-GB" b="1" dirty="0"/>
              <a:t>Snowboarders: </a:t>
            </a:r>
            <a:r>
              <a:rPr lang="en-GB" dirty="0"/>
              <a:t>the Swiss Commission for the Prevention of Accidents on Snowsports runs </a:t>
            </a:r>
            <a:r>
              <a:rPr lang="en-GB" b="1" dirty="0"/>
              <a:t>SKUS</a:t>
            </a:r>
            <a:r>
              <a:rPr lang="en-GB" dirty="0"/>
              <a:t> has issued </a:t>
            </a:r>
            <a:r>
              <a:rPr lang="en-GB" b="1" dirty="0"/>
              <a:t>3 additional rules:</a:t>
            </a:r>
          </a:p>
          <a:p>
            <a:pPr marL="627063" lvl="0" indent="-627063"/>
            <a:r>
              <a:rPr lang="en-GB" dirty="0"/>
              <a:t>1. 	Place your snowboard upside down (binding facing downwards) in the snow.  </a:t>
            </a:r>
          </a:p>
          <a:p>
            <a:pPr marL="627063" lvl="0" indent="-627063"/>
            <a:r>
              <a:rPr lang="en-GB" dirty="0"/>
              <a:t>2. 	Remove your back leg from the binding when using ski- or chairlifts.</a:t>
            </a:r>
          </a:p>
          <a:p>
            <a:pPr marL="627063" lvl="0" indent="-627063"/>
            <a:r>
              <a:rPr lang="en-GB" dirty="0"/>
              <a:t>3. 	With alpine-style bindings, attach your front leg firmly to the board with a safety leash.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422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</a:t>
            </a:r>
            <a:r>
              <a:rPr lang="de-CH" dirty="0" smtClean="0">
                <a:solidFill>
                  <a:prstClr val="black"/>
                </a:solidFill>
              </a:rPr>
              <a:t>«</a:t>
            </a:r>
            <a:r>
              <a:rPr lang="fr-CH" dirty="0" err="1"/>
              <a:t>Sicher</a:t>
            </a:r>
            <a:r>
              <a:rPr lang="fr-CH" dirty="0"/>
              <a:t> die Piste </a:t>
            </a:r>
            <a:r>
              <a:rPr lang="fr-CH" dirty="0" err="1"/>
              <a:t>hinunter</a:t>
            </a:r>
            <a:r>
              <a:rPr lang="fr-CH" dirty="0" smtClean="0"/>
              <a:t>.</a:t>
            </a:r>
            <a:r>
              <a:rPr lang="de-CH" dirty="0" smtClean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Freeriding: Safety first off-piste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928990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CH" dirty="0"/>
              <a:t>The 5 </a:t>
            </a:r>
            <a:r>
              <a:rPr lang="en-GB" dirty="0"/>
              <a:t>key tips</a:t>
            </a:r>
          </a:p>
          <a:p>
            <a:pPr lvl="1"/>
            <a:r>
              <a:rPr lang="en-GB" dirty="0"/>
              <a:t>Deep-snow skiing: use the secured, yellow-marked downhill </a:t>
            </a:r>
            <a:r>
              <a:rPr lang="en-GB" dirty="0" smtClean="0"/>
              <a:t>runs. </a:t>
            </a:r>
            <a:endParaRPr lang="en-GB" dirty="0"/>
          </a:p>
          <a:p>
            <a:pPr lvl="1"/>
            <a:r>
              <a:rPr lang="en-GB" dirty="0"/>
              <a:t>Take an avalanche training </a:t>
            </a:r>
            <a:r>
              <a:rPr lang="en-GB" dirty="0" smtClean="0"/>
              <a:t>course.</a:t>
            </a:r>
            <a:endParaRPr lang="en-GB" dirty="0"/>
          </a:p>
          <a:p>
            <a:pPr lvl="1"/>
            <a:r>
              <a:rPr lang="en-GB" dirty="0"/>
              <a:t>Abstain from freeriding when the avalanche risk on the five-level scale is 3 (considerable) or </a:t>
            </a:r>
            <a:r>
              <a:rPr lang="en-GB" dirty="0" smtClean="0"/>
              <a:t>above. </a:t>
            </a:r>
            <a:endParaRPr lang="en-GB" dirty="0"/>
          </a:p>
          <a:p>
            <a:pPr lvl="1"/>
            <a:r>
              <a:rPr lang="en-GB" dirty="0"/>
              <a:t>Inexperienced? Join a tour led by someone well-versed in avalanche safety. </a:t>
            </a:r>
          </a:p>
          <a:p>
            <a:pPr lvl="1"/>
            <a:r>
              <a:rPr lang="en-GB" dirty="0"/>
              <a:t>Carry a charged mobile phone and emergency equipment: an avalanche transceiver (rescue beacon), a probe and shovel </a:t>
            </a:r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87" y="1628800"/>
            <a:ext cx="25512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GB" dirty="0">
                <a:solidFill>
                  <a:prstClr val="black"/>
                </a:solidFill>
              </a:rPr>
              <a:t>Video </a:t>
            </a:r>
            <a:r>
              <a:rPr lang="en-GB" dirty="0" smtClean="0">
                <a:solidFill>
                  <a:prstClr val="black"/>
                </a:solidFill>
              </a:rPr>
              <a:t>«</a:t>
            </a:r>
            <a:r>
              <a:rPr lang="de-CH" dirty="0" err="1"/>
              <a:t>Freeriden</a:t>
            </a:r>
            <a:r>
              <a:rPr lang="de-CH" dirty="0"/>
              <a:t>: Mehr Sicherheit beim Tiefschneefahren</a:t>
            </a:r>
            <a:r>
              <a:rPr lang="en-GB" dirty="0" smtClean="0">
                <a:solidFill>
                  <a:prstClr val="black"/>
                </a:solidFill>
              </a:rPr>
              <a:t>»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dirty="0"/>
              <a:t>The following BFU brochures (available in French, German and Italian) contain more on this subject:</a:t>
            </a:r>
            <a:r>
              <a:rPr lang="de-CH" dirty="0"/>
              <a:t> </a:t>
            </a:r>
          </a:p>
          <a:p>
            <a:pPr lvl="1"/>
            <a:r>
              <a:rPr lang="de-CH" dirty="0"/>
              <a:t>«</a:t>
            </a:r>
            <a:r>
              <a:rPr lang="en-GB" dirty="0"/>
              <a:t>Skiing and Snowboarding» </a:t>
            </a:r>
            <a:r>
              <a:rPr lang="en-GB" sz="1600" dirty="0"/>
              <a:t>(Art. </a:t>
            </a:r>
            <a:r>
              <a:rPr lang="en-GB" sz="1600" dirty="0" smtClean="0"/>
              <a:t>no</a:t>
            </a:r>
            <a:r>
              <a:rPr lang="en-GB" sz="1600" dirty="0"/>
              <a:t>. 3.002)</a:t>
            </a:r>
          </a:p>
          <a:p>
            <a:pPr lvl="1"/>
            <a:r>
              <a:rPr lang="de-CH" dirty="0"/>
              <a:t>«Abseits der Piste» </a:t>
            </a:r>
            <a:r>
              <a:rPr lang="en-GB" dirty="0"/>
              <a:t>– available in French, German </a:t>
            </a:r>
            <a:br>
              <a:rPr lang="en-GB" dirty="0"/>
            </a:br>
            <a:r>
              <a:rPr lang="en-GB" dirty="0"/>
              <a:t>and Italian </a:t>
            </a:r>
            <a:r>
              <a:rPr lang="de-CH" sz="1600" dirty="0"/>
              <a:t>(Art. </a:t>
            </a:r>
            <a:r>
              <a:rPr lang="de-CH" sz="1600" dirty="0" err="1"/>
              <a:t>no</a:t>
            </a:r>
            <a:r>
              <a:rPr lang="de-CH" sz="1600" dirty="0"/>
              <a:t>. 3.028)</a:t>
            </a:r>
          </a:p>
          <a:p>
            <a:pPr>
              <a:spcBef>
                <a:spcPts val="1200"/>
              </a:spcBef>
            </a:pPr>
            <a:r>
              <a:rPr lang="en-GB" dirty="0"/>
              <a:t>Order them free of charge at </a:t>
            </a:r>
            <a:r>
              <a:rPr lang="en-GB" dirty="0" smtClean="0">
                <a:hlinkClick r:id="rId3"/>
              </a:rPr>
              <a:t>bestellen.bfu.ch</a:t>
            </a:r>
            <a:r>
              <a:rPr lang="en-GB" dirty="0" smtClean="0"/>
              <a:t>.</a:t>
            </a:r>
            <a:endParaRPr lang="en-GB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You can find even more accident prevention tips at</a:t>
            </a:r>
            <a:br>
              <a:rPr lang="en-GB" dirty="0"/>
            </a:br>
            <a:r>
              <a:rPr lang="en-GB" dirty="0">
                <a:hlinkClick r:id="rId4"/>
              </a:rPr>
              <a:t>bfu.ch</a:t>
            </a:r>
            <a:r>
              <a:rPr lang="en-GB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7" name="Grafi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" y="1503891"/>
            <a:ext cx="1944216" cy="29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504" y="2204864"/>
            <a:ext cx="2060587" cy="29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8B9DB-CFD3-4DCC-B6F9-0A67AC89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Non-occupational accidents in Switzerland</a:t>
            </a:r>
            <a:r>
              <a:rPr lang="de-CH" dirty="0"/>
              <a:t>, 2016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409F7B-4ED8-4620-AAED-F94AD025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5445224"/>
            <a:ext cx="11233248" cy="731739"/>
          </a:xfrm>
        </p:spPr>
        <p:txBody>
          <a:bodyPr/>
          <a:lstStyle/>
          <a:p>
            <a:r>
              <a:rPr lang="en-GB" dirty="0"/>
              <a:t>Every year, more than one million people are injured on the roads, when doing sport and physical activities as well as in and around </a:t>
            </a:r>
            <a:r>
              <a:rPr lang="en-GB"/>
              <a:t>the home.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9" y="1052736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2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Persons injured, by type of sport </a:t>
            </a:r>
            <a:r>
              <a:rPr lang="de-DE" altLang="de-DE" dirty="0"/>
              <a:t>(Ø 2012–2016)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>
                <a:solidFill>
                  <a:schemeClr val="accent2"/>
                </a:solidFill>
              </a:rPr>
              <a:t>Type of sport</a:t>
            </a:r>
            <a:r>
              <a:rPr lang="en-GB" altLang="de-DE" sz="2000" b="1" dirty="0">
                <a:solidFill>
                  <a:schemeClr val="accent2"/>
                </a:solidFill>
              </a:rPr>
              <a:t>	Persons injured</a:t>
            </a:r>
          </a:p>
          <a:p>
            <a:pPr>
              <a:spcAft>
                <a:spcPct val="0"/>
              </a:spcAft>
              <a:tabLst>
                <a:tab pos="4932363" algn="r"/>
                <a:tab pos="6188075" algn="r"/>
              </a:tabLst>
            </a:pPr>
            <a:r>
              <a:rPr lang="en-GB" sz="2000" b="1" dirty="0"/>
              <a:t>Ball games</a:t>
            </a:r>
            <a:r>
              <a:rPr lang="en-GB" altLang="de-DE" sz="2000" b="1" dirty="0"/>
              <a:t> </a:t>
            </a:r>
            <a:r>
              <a:rPr lang="en-GB" altLang="de-DE" sz="2000" dirty="0"/>
              <a:t>	</a:t>
            </a:r>
            <a:r>
              <a:rPr lang="en-GB" altLang="de-DE" sz="2000" b="1" dirty="0"/>
              <a:t>135 000	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4932363" algn="r"/>
                <a:tab pos="6188075" algn="r"/>
              </a:tabLst>
            </a:pPr>
            <a:r>
              <a:rPr lang="en-GB" sz="2000" b="1" dirty="0"/>
              <a:t>Winter sports</a:t>
            </a:r>
            <a:r>
              <a:rPr lang="en-GB" altLang="de-DE" sz="2000" b="1" dirty="0"/>
              <a:t> </a:t>
            </a:r>
            <a:r>
              <a:rPr lang="en-GB" altLang="de-DE" sz="2000" dirty="0"/>
              <a:t>	</a:t>
            </a:r>
            <a:r>
              <a:rPr lang="en-GB" altLang="de-DE" sz="2000" b="1" dirty="0"/>
              <a:t>91 000</a:t>
            </a:r>
            <a:r>
              <a:rPr lang="en-GB" altLang="de-DE" sz="2000" dirty="0"/>
              <a:t>		</a:t>
            </a:r>
            <a:endParaRPr lang="en-GB" altLang="de-DE" sz="2000" b="1" dirty="0"/>
          </a:p>
          <a:p>
            <a:pPr marL="268288">
              <a:lnSpc>
                <a:spcPct val="100000"/>
              </a:lnSpc>
              <a:spcAft>
                <a:spcPts val="0"/>
              </a:spcAft>
              <a:tabLst>
                <a:tab pos="4932363" algn="r"/>
              </a:tabLst>
            </a:pPr>
            <a:r>
              <a:rPr lang="en-GB" altLang="de-DE" sz="2000" dirty="0"/>
              <a:t> </a:t>
            </a:r>
            <a:r>
              <a:rPr lang="en-GB" sz="2000" dirty="0">
                <a:solidFill>
                  <a:schemeClr val="accent4"/>
                </a:solidFill>
              </a:rPr>
              <a:t>Skiing</a:t>
            </a:r>
            <a:r>
              <a:rPr lang="en-GB" altLang="de-DE" sz="2000" dirty="0">
                <a:solidFill>
                  <a:schemeClr val="accent4"/>
                </a:solidFill>
              </a:rPr>
              <a:t>	53 000</a:t>
            </a:r>
          </a:p>
          <a:p>
            <a:pPr marL="268288">
              <a:spcAft>
                <a:spcPts val="600"/>
              </a:spcAft>
              <a:tabLst>
                <a:tab pos="4932363" algn="r"/>
              </a:tabLst>
            </a:pPr>
            <a:r>
              <a:rPr lang="en-GB" altLang="de-DE" sz="2000" dirty="0">
                <a:solidFill>
                  <a:schemeClr val="accent4"/>
                </a:solidFill>
              </a:rPr>
              <a:t> </a:t>
            </a:r>
            <a:r>
              <a:rPr lang="en-GB" sz="2000" dirty="0">
                <a:solidFill>
                  <a:schemeClr val="accent4"/>
                </a:solidFill>
              </a:rPr>
              <a:t>Snowboarding</a:t>
            </a:r>
            <a:r>
              <a:rPr lang="en-GB" altLang="de-DE" sz="2000" dirty="0">
                <a:solidFill>
                  <a:schemeClr val="accent4"/>
                </a:solidFill>
              </a:rPr>
              <a:t>	12 000</a:t>
            </a:r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Cycling and skating </a:t>
            </a:r>
            <a:r>
              <a:rPr lang="en-GB" sz="1600" dirty="0">
                <a:solidFill>
                  <a:schemeClr val="dk1"/>
                </a:solidFill>
              </a:rPr>
              <a:t>(not in traffic)	</a:t>
            </a:r>
            <a:r>
              <a:rPr lang="en-GB" altLang="de-DE" sz="2000" b="1" dirty="0"/>
              <a:t>32 000</a:t>
            </a:r>
            <a:endParaRPr lang="en-GB" altLang="de-DE" sz="2000" dirty="0"/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Gymnastics, athletics</a:t>
            </a:r>
            <a:r>
              <a:rPr lang="en-GB" altLang="de-DE" sz="2000" b="1" dirty="0"/>
              <a:t>	29 000</a:t>
            </a:r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Mountain sports, hiking</a:t>
            </a:r>
            <a:r>
              <a:rPr lang="en-GB" altLang="de-DE" sz="2000" b="1" dirty="0"/>
              <a:t>	26 000</a:t>
            </a:r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Water sports</a:t>
            </a:r>
            <a:r>
              <a:rPr lang="en-GB" altLang="de-DE" sz="2000" b="1" dirty="0"/>
              <a:t> 	19 000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4932363" algn="r"/>
                <a:tab pos="6188075" algn="r"/>
              </a:tabLst>
            </a:pPr>
            <a:r>
              <a:rPr lang="en-GB" sz="2000" b="1" dirty="0"/>
              <a:t>Other types of sports</a:t>
            </a:r>
            <a:r>
              <a:rPr lang="en-GB" altLang="de-DE" sz="2000" dirty="0"/>
              <a:t>	</a:t>
            </a:r>
            <a:r>
              <a:rPr lang="en-GB" altLang="de-DE" sz="2000" b="1" dirty="0"/>
              <a:t>81 000</a:t>
            </a:r>
            <a:r>
              <a:rPr lang="en-GB" altLang="de-DE" sz="2000" dirty="0"/>
              <a:t>				</a:t>
            </a:r>
            <a:r>
              <a:rPr lang="en-GB" altLang="de-DE" sz="2000" b="1" dirty="0">
                <a:solidFill>
                  <a:schemeClr val="accent2"/>
                </a:solidFill>
              </a:rPr>
              <a:t>Total:   413 000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972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CFD285-69E4-4CAF-9549-D83145ED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6FCEEDA-C516-4769-8B81-5B46768FBB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50" cy="4752975"/>
          </a:xfrm>
        </p:spPr>
        <p:txBody>
          <a:bodyPr/>
          <a:lstStyle/>
          <a:p>
            <a:r>
              <a:rPr lang="en-GB" dirty="0"/>
              <a:t>Over 90 % of all skiing and snowboarding accidents are self-induced.  </a:t>
            </a:r>
          </a:p>
          <a:p>
            <a:endParaRPr lang="en-GB" dirty="0"/>
          </a:p>
          <a:p>
            <a:r>
              <a:rPr lang="en-GB" dirty="0"/>
              <a:t>This is why you should think ahead on the slopes, be pro-active and pay attention to the BFU tips.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2" y="908720"/>
            <a:ext cx="3319873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 your speed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r>
              <a:rPr lang="en-GB" dirty="0"/>
              <a:t>Skiers and snowboarders are often travelling faster than they think and can quickly reach a speed of 50 km/h.  </a:t>
            </a:r>
          </a:p>
          <a:p>
            <a:r>
              <a:rPr lang="en-GB" dirty="0"/>
              <a:t>A collision with a stationary obstacle at this speed is comparable to a fall from 10 metres height.  </a:t>
            </a:r>
          </a:p>
          <a:p>
            <a:pPr marL="358775" indent="-358775"/>
            <a:r>
              <a:rPr lang="en-GB" dirty="0"/>
              <a:t>→	Adapt your speed to your ability and the prevailing slope conditions – this massively reduces your risk of suffering an accident. </a:t>
            </a:r>
            <a:endParaRPr lang="de-CH" dirty="0"/>
          </a:p>
          <a:p>
            <a:endParaRPr lang="de-CH" dirty="0"/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94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your pre-season prep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729191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Strengthen your trunk and leg muscles with balance- and strength-training </a:t>
            </a:r>
            <a:r>
              <a:rPr lang="en-GB" dirty="0" smtClean="0"/>
              <a:t>exercises.</a:t>
            </a:r>
            <a:endParaRPr lang="en-GB" dirty="0"/>
          </a:p>
          <a:p>
            <a:pPr lvl="1"/>
            <a:r>
              <a:rPr lang="en-GB" dirty="0"/>
              <a:t>Take a course – improve your technique under the supervision of a qualified </a:t>
            </a:r>
            <a:r>
              <a:rPr lang="en-GB" dirty="0" err="1"/>
              <a:t>snowsports</a:t>
            </a:r>
            <a:r>
              <a:rPr lang="en-GB" dirty="0"/>
              <a:t> </a:t>
            </a:r>
            <a:r>
              <a:rPr lang="en-GB" dirty="0" smtClean="0"/>
              <a:t>instructor.</a:t>
            </a:r>
            <a:endParaRPr lang="en-GB" dirty="0"/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645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properly equipped – </a:t>
            </a:r>
            <a:r>
              <a:rPr lang="en-GB" dirty="0">
                <a:solidFill>
                  <a:schemeClr val="accent2"/>
                </a:solidFill>
              </a:rPr>
              <a:t>Skiing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Check your skis regularly and keep them properly </a:t>
            </a:r>
            <a:r>
              <a:rPr lang="en-GB" dirty="0" smtClean="0"/>
              <a:t>maintained.</a:t>
            </a:r>
            <a:endParaRPr lang="en-GB" dirty="0"/>
          </a:p>
          <a:p>
            <a:pPr lvl="1"/>
            <a:r>
              <a:rPr lang="en-GB" dirty="0"/>
              <a:t>Have your ski bindings adjusted every year by a specialist retailer and checked with a testing </a:t>
            </a:r>
            <a:r>
              <a:rPr lang="en-GB" dirty="0" smtClean="0"/>
              <a:t>device.</a:t>
            </a:r>
            <a:endParaRPr lang="en-GB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r>
              <a:rPr lang="de-CH" sz="2000" dirty="0">
                <a:hlinkClick r:id="rId3"/>
              </a:rPr>
              <a:t>skivignette.bfu.ch</a:t>
            </a:r>
            <a:r>
              <a:rPr lang="de-CH" sz="2000" dirty="0"/>
              <a:t> </a:t>
            </a:r>
          </a:p>
          <a:p>
            <a:pPr marL="0" lvl="1" indent="0">
              <a:buNone/>
            </a:pPr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endParaRPr lang="de-CH" sz="1400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780928"/>
            <a:ext cx="250310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4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properly equipped – </a:t>
            </a:r>
            <a:r>
              <a:rPr lang="en-GB" dirty="0">
                <a:solidFill>
                  <a:schemeClr val="accent2"/>
                </a:solidFill>
              </a:rPr>
              <a:t>Snowboarding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272807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Check your snowboard regularly and keep it properly </a:t>
            </a:r>
            <a:r>
              <a:rPr lang="en-GB" dirty="0" smtClean="0"/>
              <a:t>maintained.</a:t>
            </a:r>
            <a:endParaRPr lang="en-GB" dirty="0"/>
          </a:p>
          <a:p>
            <a:pPr lvl="1"/>
            <a:r>
              <a:rPr lang="en-GB" dirty="0"/>
              <a:t>Tighten the screws on your snowboard binding and replace defective </a:t>
            </a:r>
            <a:r>
              <a:rPr lang="en-GB" dirty="0" smtClean="0"/>
              <a:t>parts.  </a:t>
            </a:r>
            <a:endParaRPr lang="en-GB" dirty="0"/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24744"/>
            <a:ext cx="3319872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properly equipped – </a:t>
            </a:r>
            <a:r>
              <a:rPr lang="en-GB" dirty="0">
                <a:solidFill>
                  <a:schemeClr val="accent2"/>
                </a:solidFill>
              </a:rPr>
              <a:t>Clothing and protective gear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064895" cy="4692179"/>
          </a:xfrm>
        </p:spPr>
        <p:txBody>
          <a:bodyPr>
            <a:noAutofit/>
          </a:bodyPr>
          <a:lstStyle/>
          <a:p>
            <a:pPr lvl="1"/>
            <a:r>
              <a:rPr lang="en-GB" sz="2350" dirty="0"/>
              <a:t>Wear warm, weather-proof </a:t>
            </a:r>
            <a:r>
              <a:rPr lang="en-GB" sz="2350" dirty="0" smtClean="0"/>
              <a:t>clothing.</a:t>
            </a:r>
            <a:endParaRPr lang="en-GB" sz="2350" dirty="0"/>
          </a:p>
          <a:p>
            <a:pPr lvl="1"/>
            <a:r>
              <a:rPr lang="en-GB" sz="2350" dirty="0"/>
              <a:t>Wear a </a:t>
            </a:r>
            <a:r>
              <a:rPr lang="en-GB" sz="2350" dirty="0" err="1"/>
              <a:t>snowsports</a:t>
            </a:r>
            <a:r>
              <a:rPr lang="en-GB" sz="2350" dirty="0"/>
              <a:t> helmet – every sixth accident results in head </a:t>
            </a:r>
            <a:r>
              <a:rPr lang="en-GB" sz="2350" dirty="0" smtClean="0"/>
              <a:t>trauma.</a:t>
            </a:r>
            <a:endParaRPr lang="en-GB" sz="2350" dirty="0"/>
          </a:p>
          <a:p>
            <a:pPr lvl="1"/>
            <a:r>
              <a:rPr lang="en-GB" sz="2350" dirty="0"/>
              <a:t>Novice snowboarders in particular should also wear wrist </a:t>
            </a:r>
            <a:r>
              <a:rPr lang="en-GB" sz="2350" dirty="0" smtClean="0"/>
              <a:t>protectors.</a:t>
            </a:r>
            <a:endParaRPr lang="en-GB" sz="2350" dirty="0"/>
          </a:p>
          <a:p>
            <a:pPr lvl="1"/>
            <a:r>
              <a:rPr lang="en-GB" sz="2350" dirty="0"/>
              <a:t>A back guard gives added protection, especially in snow </a:t>
            </a:r>
            <a:r>
              <a:rPr lang="en-GB" sz="2350" dirty="0" smtClean="0"/>
              <a:t>parks.</a:t>
            </a:r>
            <a:endParaRPr lang="en-GB" sz="2350" dirty="0"/>
          </a:p>
          <a:p>
            <a:pPr lvl="1"/>
            <a:r>
              <a:rPr lang="en-GB" sz="2350" dirty="0"/>
              <a:t>Don’t forget your contact lenses or prescription </a:t>
            </a:r>
            <a:r>
              <a:rPr lang="en-GB" sz="2350" dirty="0" smtClean="0"/>
              <a:t>glasses.</a:t>
            </a:r>
            <a:endParaRPr lang="en-GB" sz="2350" dirty="0"/>
          </a:p>
          <a:p>
            <a:pPr lvl="1"/>
            <a:r>
              <a:rPr lang="en-GB" sz="2350" dirty="0"/>
              <a:t>Wear snow goggles/sunglasses with adequate protection against UV </a:t>
            </a:r>
            <a:r>
              <a:rPr lang="en-GB" sz="2350" dirty="0" smtClean="0"/>
              <a:t>rays.</a:t>
            </a:r>
            <a:endParaRPr lang="en-GB" sz="2350" dirty="0"/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268760"/>
            <a:ext cx="3054085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0857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en.potx" id="{F42F0704-61CE-42C5-8B08-84A83BB7ED88}" vid="{FF0E305F-8EB0-4160-A358-DAD92A2F3073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1E8637372D348BFDE87DB9AA5F164" ma:contentTypeVersion="" ma:contentTypeDescription="Ein neues Dokument erstellen." ma:contentTypeScope="" ma:versionID="9f7a3ae9f72f04a04bfc02b5d170176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752c757475c37fe7d6d03a8bc17bf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F94A07-5278-418F-9C6B-E97B96502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06AF29-B049-45B4-825E-4FA77AFC7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24CEC31-82E6-4500-AB24-F91E63D41FBF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Praesentation_BFU_en</Template>
  <TotalTime>0</TotalTime>
  <Words>686</Words>
  <Application>Microsoft Office PowerPoint</Application>
  <PresentationFormat>Breitbild</PresentationFormat>
  <Paragraphs>133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BFU Suisse</vt:lpstr>
      <vt:lpstr>BFU Suisse </vt:lpstr>
      <vt:lpstr>BFU Suisse Medium</vt:lpstr>
      <vt:lpstr>Suisse Int'l</vt:lpstr>
      <vt:lpstr>ヒラギノ角ゴ Pro W3</vt:lpstr>
      <vt:lpstr>Design bfu</vt:lpstr>
      <vt:lpstr>Slow down – stay safe</vt:lpstr>
      <vt:lpstr>Non-occupational accidents in Switzerland, 2016</vt:lpstr>
      <vt:lpstr>Persons injured, by type of sport (Ø 2012–2016)</vt:lpstr>
      <vt:lpstr>PowerPoint-Präsentation</vt:lpstr>
      <vt:lpstr>Adapt your speed</vt:lpstr>
      <vt:lpstr>Do your pre-season prep</vt:lpstr>
      <vt:lpstr>Be properly equipped – Skiing</vt:lpstr>
      <vt:lpstr>Be properly equipped – Snowboarding</vt:lpstr>
      <vt:lpstr>Be properly equipped – Clothing and protective gear</vt:lpstr>
      <vt:lpstr>Act responsibly – the 10 FIS and 3 SKUS rules of conduct</vt:lpstr>
      <vt:lpstr>Act responsibly – the 10 FIS and 3 SKUS rules of conduct</vt:lpstr>
      <vt:lpstr>Act responsibly – the 10 FIS and 3 SKUS rules of conduct</vt:lpstr>
      <vt:lpstr>PowerPoint-Präsentation</vt:lpstr>
      <vt:lpstr>Freeriding: Safety first off-piste</vt:lpstr>
      <vt:lpstr>PowerPoint-Präsentation</vt:lpstr>
      <vt:lpstr>Further information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72</cp:revision>
  <cp:lastPrinted>2019-03-22T15:02:17Z</cp:lastPrinted>
  <dcterms:created xsi:type="dcterms:W3CDTF">2019-09-26T05:41:10Z</dcterms:created>
  <dcterms:modified xsi:type="dcterms:W3CDTF">2019-11-11T05:58:06Z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0x010100FA01E8637372D348BFDE87DB9AA5F164</vt:lpwstr>
  </property>
</Properties>
</file>