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3"/>
  </p:notesMasterIdLst>
  <p:handoutMasterIdLst>
    <p:handoutMasterId r:id="rId24"/>
  </p:handoutMasterIdLst>
  <p:sldIdLst>
    <p:sldId id="262" r:id="rId5"/>
    <p:sldId id="279" r:id="rId6"/>
    <p:sldId id="2484" r:id="rId7"/>
    <p:sldId id="853" r:id="rId8"/>
    <p:sldId id="868" r:id="rId9"/>
    <p:sldId id="852" r:id="rId10"/>
    <p:sldId id="860" r:id="rId11"/>
    <p:sldId id="280" r:id="rId12"/>
    <p:sldId id="867" r:id="rId13"/>
    <p:sldId id="856" r:id="rId14"/>
    <p:sldId id="857" r:id="rId15"/>
    <p:sldId id="264" r:id="rId16"/>
    <p:sldId id="859" r:id="rId17"/>
    <p:sldId id="855" r:id="rId18"/>
    <p:sldId id="862" r:id="rId19"/>
    <p:sldId id="861" r:id="rId20"/>
    <p:sldId id="863" r:id="rId21"/>
    <p:sldId id="86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67582D-C92D-A7BF-72A7-78D6DF35C7D4}" name="Leuenberger Helene" initials="LH" userId="S::h.leuenberger@bfu.ch::06779c81-0cea-45a4-b646-32ad7a374cc5" providerId="AD"/>
  <p188:author id="{9EC4FD39-F20B-48E7-DB95-301053007887}" name="Krämer Andrea" initials="KA" userId="S::a.kraemer@bfu.ch::06f2eb28-444d-4018-9c64-066024933901" providerId="AD"/>
  <p188:author id="{66954060-1905-A3EC-EACF-EDD33E19F689}" name="Uhr Andrea" initials="AU" userId="S::a.uhr@bfu.ch::66e607a8-4b25-4624-918d-4328541947ce" providerId="AD"/>
  <p188:author id="{C670426B-A51B-63EE-C937-4E2C2D9FDD13}" name="Depping Roger" initials="DR" userId="S::r.depping@bfu.ch::3a32143b-fbc9-4ff0-b17f-c8804d2ca994" providerId="AD"/>
  <p188:author id="{167B42C4-793F-F4F1-2929-A75F091DF88B}" name="Vuitel Carine" initials="CV" userId="S::c.vuitel@bfu.ch::b4f1abe3-9394-4bd2-9d8f-c28a4a561c0b" providerId="AD"/>
  <p188:author id="{DFD534FB-312B-BB66-6D3A-6F06689A77A4}" name="Beer Ruth" initials="RB" userId="S::r.beer@bfu.ch::534a4a9b-29dd-414e-8541-eef167a52e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F96AC-BAD3-444C-A96D-FFBE07315461}" v="3" dt="2024-06-13T12:08:35.53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 mezzi di micromobilità sono raramente una buona opzione per il percorso casa-scuola. Le bambine e i bambini li usano come giocattoli e spesso non prestano sufficiente attenzione al traffico. Inoltre, visto che con questi mezzi ci si sposta più velocemente che a piedi, richiedono ulteriori abilità (maggiore attenzione, velocità di reazione più rapida, percezione, tempo di reazione più breve ecc.).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L’UPI sconsiglia l’uso di tali mezzi sul percorso casa-scuola. Tuttavia, se tua figlia o tuo figlio utilizza un mezzo di questo tipo sul percorso casa scuola, deve rispettare le regole applicabili ai pedoni e dovrà equipaggiarsi di conseguenza (il casco bici in ogni caso, </a:t>
            </a:r>
            <a:r>
              <a:rPr lang="it-CH" sz="1800" err="1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paragomiti</a:t>
            </a: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, </a:t>
            </a:r>
            <a:r>
              <a:rPr lang="it-CH" sz="1800" err="1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parapolsi</a:t>
            </a: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 e ginocchiere sono consigliati).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 b="1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La scuola vieta alle allieve e agli allievi di venire in bicicletta o in monopattino. Ha il diritto di farlo?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Dato che in generale il percorso casa-scuola ricade sotto la responsabilità dei genitori, spetta a loro decidere come le figlie o i figli devono o possono compiere il tragitto. La scuola può tuttavia pronunciare divieti all’interno del perimetro scolastico.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86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180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Le pattugliatrici adulte e i pattugliatori adulti (ausiliarie/ausiliari del traffico) sono presenti ai passaggi pedonali lungo il percorso casa-scuola. L’incarico dipende dall’orario: in generale si recano al posto assegnato 10-15 minuti prima dell’inizio delle lezioni e 2-3 minuti prima della fine della scuola e vi restano fino a quando la maggior parte delle bambine e dei bambini è passata. L’effettivo delle pattugliatrici e dei pattugliatori dipende dalle condizioni di traffico attorno allo stabile scolastico, dal numero di allieve e allievi e dagli orari delle </a:t>
            </a:r>
            <a:r>
              <a:rPr lang="it-CH" sz="1800" err="1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lezioni.La</a:t>
            </a: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 base legale per questo servizio è costituita dall’ordinanza sulla segnaletica </a:t>
            </a:r>
            <a:r>
              <a:rPr lang="it-CH" sz="1800" err="1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stradale.Le</a:t>
            </a: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 disposizioni </a:t>
            </a:r>
            <a:r>
              <a:rPr lang="it-CH" sz="1800" err="1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imprartite</a:t>
            </a: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 dalle pattugliatrici e dai pattugliatori devono essere rispettate. Il servizio deve essere autorizzato dalla polizia cantonale.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0080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Il Pedibus accompagna un gruppo di bambine e di bambini a piedi alla scuola dell’infanzia o a scuola e li riprende lì.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Come uno scuolabus, anche un Pedibus funziona secondo un orario predefinito su linee fisse con fermate segnalate da un cartello. Va a prendere le bambine e i bambini a orari fissi e in luoghi prestabiliti che sono contrassegnati da cartelli che indicano una fermata del Pedibus.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Almeno una persona adulta accompagna le bambine e i bambini e li riporta in sicurezza nuovamente alla loro fermata.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Il Pedibus è normalmente gestito dai genitori di bambine e bambini che compiono lo stesso percorso casa-scuola. Insieme definiscono l’itinerario e accompagnano a turno le bambine e i bambini all’andata e al ritorno. Anche le mamme diurne, le nonne, i nonni o altre persone interessate del quartiere possono offrirsi di accompagnare le bambine e i bambini.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Un Pedibus circola fino a 4 volte al giorno, per un massimo di 5 giorni alla settimana.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Con il Pedibus, le bambine e i bambini si esercitano sotto supervisione a un comportamento sicuro nel traffico. Con il tempo, la persona adulta che accompagna lascia che siano loro a guidare a turno «l’autobus», controllando da dietro che si comportino in modo corretto e sicuro.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Fonte: Associazione Traffico e Ambiente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333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 Comuni e i Cantoni sono tenuti a garantire la rete stradale sicura e accettabile per tutti gli utenti della strada. Ciò può anche comportare la messa a disposizione di un bus per il trasporto delle allieve e degli allievi con lo scuolabus o l’adattamento degli orari scolastici agli orari dei trasporti pubblici. La sicurezza del trasporto scolastico dovrebbe quindi essere parte integrante della pianificazione generale della sicurezza stradale di un Comune.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204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16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Il percorso casa-scuola permette alle bambine e ai bambini di fare esperienze particolari e indimenticabili. Offre l’opportunità di conoscere altre coetanee e altri coetanei, contribuisce all’integrazione sociale e allo sviluppo e promuove l’attività fisica.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29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In media, negli ultimi cinque anni, circa 370 bambine e bambini di età compresa tra i 4 e i 14 anni sono stati vittime di un incidente sul percorso casa-scuola. La maggior parte ha riportato ferite lievi. 50 sono rimasti gravemente feriti e un bambino è morto. Il grafico mostra il mezzo di trasporto utilizzato da queste bambine e questi bambini. Gli incidenti in bicicletta aumentano a partire dall’età di circa 10 anni e prevalgono dai 12 anni.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313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Diverse persone sono responsabili della sicurezza sul percorso casa-scuola.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algn="just"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Chi risponde sul percorso casa-scuola se dovesse succedere qualcosa (incidente, danno ecc.)? Il percorso casa-scuola ricade sotto la responsabilità e l’obbligo dei genitori, con alcune eccezioni.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algn="just"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Se il tragitto è troppo lungo e faticoso per le bambine e i bambini o se comporta pericoli inaccettabili, l’autorità competente (Comune, scuola ecc.) ha determinati obblighi, ad esempio quello di organizzare un servizio di trasporto scolastico ed è quindi responsabile per le bambine e i bambini. Tuttavia, non è possibile stabilire in via preliminare e generale, la questione della responsabilità in caso di infortunio o danno. Ciò dipende dalle circostanze del singolo caso. Si tratta quindi di capire come si sono comportate le persone coinvolte e chi ha causato l’incidente.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L’importante è collaborare. Questa collaborazione contribuisce in modo significativo a garantire che le bambine e i bambini percorrano il percorso di scuola in sicurezza.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80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In questo contesto è importante la collaborazione e il dialogo tra le persone e le istituzioni coinvolte.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52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Non possiamo aspettarci che le bambine e i bambini, soprattutto quelle più piccole e quelli più piccoli, si comportino sempre in modo corretto e sicuro nel traffico, poiché una partecipazione sicura alla circolazione stradale richiede molte capacità che sono ancora in fase di sviluppo. Tra i fattori di rischio per le bambine e i bambini vi sono, l’altezza, il campo visivo limitato, la percezione dei pericoli non ancora completamente sviluppata, l’incapacità di valutare correttamente la velocità e le distanze nonché il fatto di essere giocherelloni di natura.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58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Il percorso casa scuola dev’essere ben preparato. Come genitore o persona responsabile di una bambina o un bambino, puoi fare molto.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Percorri il percorso casa-scuola con la bambina o il bambino in modo che possa esercitarsi.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Scegli il tragitto più sicuro, che non è sempre quello più breve. Informati presso il Comune se ci sono raccomandazioni, ad esempio un piano di mobilità scolastica.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Prevedi il tempo necessario per permettere a tua figlia o tuo figlio di percorrere il tragitto in tutta tranquillità.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69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Oltre alle pettorine e i giubbotti riflettenti, le bambine e i bambini dovrebbero indossare vestiti chiari e sgargianti ed elementi rifrangenti, ad es. su scarpe, giacche o zaini. In questo modo sono meglio visibili nella circolazione stradale. La visibilità protegge dagli incidenti. 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57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  <a:spcAft>
                <a:spcPts val="600"/>
              </a:spcAft>
            </a:pPr>
            <a:r>
              <a:rPr lang="it-CH" sz="1800"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Accompagnare le proprie figlie o i propri figli a scuola in auto dovrebbe essere l’eccezione e non la regola. Un aumento del traffico nei pressi della scuola può rappresentare un pericolo per le altre bambine e gli altri bambini. Inoltre in auto, tua figlia o tuo figlio non può imparare un comportamento sicuro nella circolazione stradale.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008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hyperlink" Target="https://www.bfu.ch/it/consigli/primi-passi-nella-circolazione-strada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hyperlink" Target="https://pedibus.ch/i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it/strada-e-traffico/bambin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it/servizi/approfondimenti-giuridici/percorso-casa-scuola-accettabi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20.svg"/><Relationship Id="rId25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24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23" Type="http://schemas.microsoft.com/office/2007/relationships/hdphoto" Target="../media/hdphoto7.wdp"/><Relationship Id="rId10" Type="http://schemas.openxmlformats.org/officeDocument/2006/relationships/image" Target="../media/image14.png"/><Relationship Id="rId19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Sicurezza sul percorso </a:t>
            </a:r>
            <a:br>
              <a:rPr lang="it-CH">
                <a:latin typeface="Arial"/>
                <a:cs typeface="Arial"/>
                <a:sym typeface="Arial"/>
              </a:rPr>
            </a:br>
            <a:r>
              <a:rPr lang="it-CH">
                <a:latin typeface="Arial"/>
                <a:cs typeface="Arial"/>
                <a:sym typeface="Arial"/>
              </a:rPr>
              <a:t>casa-scuola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248D13-5DFF-403A-97EA-D6895F86A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Riunione dei genitori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giugno 2024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draußen, Straße, Gebäude, Weg enthält.  Automatisch generierte Beschreibung">
            <a:extLst>
              <a:ext uri="{FF2B5EF4-FFF2-40B4-BE49-F238E27FC236}">
                <a16:creationId xmlns:a16="http://schemas.microsoft.com/office/drawing/2014/main" id="{32D747F9-5791-E0EE-ACEE-AE8D1C2B6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14308" b="2"/>
          <a:stretch/>
        </p:blipFill>
        <p:spPr>
          <a:xfrm>
            <a:off x="479376" y="1484784"/>
            <a:ext cx="5472610" cy="4692179"/>
          </a:xfrm>
          <a:noFill/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148841A-4F16-771A-3B99-FC5AF611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>
                <a:latin typeface="Arial"/>
                <a:cs typeface="Arial"/>
                <a:sym typeface="Arial"/>
              </a:rPr>
              <a:t>Preparare il percorso casa-scuola</a:t>
            </a:r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471225-26C0-D8EC-A4E2-762610D0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B804DDD-C6C1-2E42-BB6D-64D52478E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730146"/>
            <a:ext cx="11261824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it-CH">
                <a:latin typeface="Arial"/>
                <a:cs typeface="Arial"/>
                <a:sym typeface="Arial"/>
              </a:rPr>
              <a:t>Allenarsi con le bambine e i bambini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43BB8B8-2C3F-61B4-572D-35C8C4C396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it-CH">
                <a:latin typeface="Arial"/>
                <a:cs typeface="Arial"/>
                <a:sym typeface="Arial"/>
              </a:rPr>
              <a:t>Scegli il percorso più sicuro, che non è sempre quello più breve. 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Esercita ancora e ancora il percorso casa-scuola con la tua bambina o il tuo bambino. 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Prevedi il tempo necessario. </a:t>
            </a:r>
          </a:p>
          <a:p>
            <a:pPr marL="0" lvl="1" indent="0">
              <a:spcAft>
                <a:spcPts val="0"/>
              </a:spcAft>
              <a:buNone/>
            </a:pPr>
            <a:r>
              <a:rPr lang="it-CH">
                <a:latin typeface="Arial"/>
                <a:cs typeface="Arial"/>
                <a:sym typeface="Arial"/>
              </a:rPr>
              <a:t>Maggiori informazioni su: </a:t>
            </a:r>
          </a:p>
          <a:p>
            <a:pPr marL="0" lvl="1" indent="0">
              <a:buNone/>
            </a:pPr>
            <a:r>
              <a:rPr lang="it-CH" u="sng">
                <a:solidFill>
                  <a:schemeClr val="accent2"/>
                </a:solidFill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upi.ch/primi-passi</a:t>
            </a:r>
            <a:endParaRPr lang="it-CH">
              <a:solidFill>
                <a:schemeClr val="accent2"/>
              </a:solidFill>
              <a:latin typeface="Arial"/>
              <a:cs typeface="Arial"/>
              <a:sym typeface="Arial"/>
            </a:endParaRPr>
          </a:p>
          <a:p>
            <a:pPr marL="0" lvl="1" indent="0">
              <a:buNone/>
            </a:pPr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6B8D30-0EE4-F942-3D4C-CD589E66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59" y="5877216"/>
            <a:ext cx="5413717" cy="304826"/>
          </a:xfrm>
          <a:prstGeom prst="rect">
            <a:avLst/>
          </a:prstGeom>
        </p:spPr>
      </p:pic>
      <p:pic>
        <p:nvPicPr>
          <p:cNvPr id="5" name="Grafik 4" descr="Ein Bild, das Muster, nähen, Pixel enthält.&#10;&#10;Automatisch generierte Beschreibung">
            <a:extLst>
              <a:ext uri="{FF2B5EF4-FFF2-40B4-BE49-F238E27FC236}">
                <a16:creationId xmlns:a16="http://schemas.microsoft.com/office/drawing/2014/main" id="{CA61F6D5-F31B-DA3E-084D-68B16E275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7" y="509696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6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99F284-5F68-274B-8D2B-5AFA3900FEE3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CH">
                <a:latin typeface="Arial"/>
                <a:cs typeface="Arial"/>
                <a:sym typeface="Arial"/>
              </a:rPr>
              <a:t>I vestiti chiari, sgargianti e riflettenti aumentano la visibilità delle bambine e dei bambini.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Pettorine o giubbotti riflettenti.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Elementi rifrangenti.</a:t>
            </a:r>
          </a:p>
          <a:p>
            <a:pPr lvl="1"/>
            <a:r>
              <a:rPr lang="it-CH">
                <a:effectLst/>
                <a:latin typeface="Arial"/>
                <a:cs typeface="Arial"/>
                <a:sym typeface="Arial"/>
              </a:rPr>
              <a:t>Bande riflettenti indossate a braccia e caviglie.</a:t>
            </a:r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platzhalter 8" descr="Ein Bild, das draußen, Kleidung, Schuhwerk, Person enthält.  Automatisch generierte Beschreibung">
            <a:extLst>
              <a:ext uri="{FF2B5EF4-FFF2-40B4-BE49-F238E27FC236}">
                <a16:creationId xmlns:a16="http://schemas.microsoft.com/office/drawing/2014/main" id="{66B7C557-F762-CCFC-ECAB-BD7FD9E8CC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18096"/>
          <a:stretch/>
        </p:blipFill>
        <p:spPr>
          <a:xfrm>
            <a:off x="263524" y="1268414"/>
            <a:ext cx="5258045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87020A3-3162-F39E-0EB3-A789BCA8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Visibilità = sicurezza</a:t>
            </a:r>
            <a:br>
              <a:rPr lang="it-CH"/>
            </a:br>
            <a:br>
              <a:rPr lang="it-CH"/>
            </a:br>
            <a:br>
              <a:rPr lang="it-CH"/>
            </a:b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C36931-DA65-CE64-51C5-5EBDB1BA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1DA3F8-F6A7-3A36-90B1-57C7B2EF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E39FBE0E-DDDA-26AC-FC14-CC00B5236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5980113"/>
            <a:ext cx="5329238" cy="260350"/>
          </a:xfrm>
        </p:spPr>
        <p:txBody>
          <a:bodyPr/>
          <a:lstStyle/>
          <a:p>
            <a:r>
              <a:rPr lang="it-CH"/>
              <a:t>Fonte immagine: UPI</a:t>
            </a:r>
          </a:p>
        </p:txBody>
      </p:sp>
    </p:spTree>
    <p:extLst>
      <p:ext uri="{BB962C8B-B14F-4D97-AF65-F5344CB8AC3E}">
        <p14:creationId xmlns:p14="http://schemas.microsoft.com/office/powerpoint/2010/main" val="116243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53523F3-FEBB-8B30-3E43-ED3B108C92A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CH">
                <a:latin typeface="Arial"/>
                <a:cs typeface="Arial"/>
                <a:sym typeface="Arial"/>
              </a:rPr>
              <a:t>Condurre le figlie o i figli in auto a scuola dovrebbe essere un’eccezione. 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La bambina o il bambino non impara a muoversi in modo sicuro nella circolazione stradale.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Un aumento del traffico nei pressi della scuola rappresenta un pericolo per le altre bambine e gli altri bambini. </a:t>
            </a:r>
          </a:p>
          <a:p>
            <a:pPr lvl="1"/>
            <a:endParaRPr lang="de-CH"/>
          </a:p>
        </p:txBody>
      </p:sp>
      <p:pic>
        <p:nvPicPr>
          <p:cNvPr id="10" name="Espace réservé pour une image  8">
            <a:extLst>
              <a:ext uri="{FF2B5EF4-FFF2-40B4-BE49-F238E27FC236}">
                <a16:creationId xmlns:a16="http://schemas.microsoft.com/office/drawing/2014/main" id="{C42888D1-9A86-D2D0-5E4E-CC4E19E664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8932" r="8932"/>
          <a:stretch/>
        </p:blipFill>
        <p:spPr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1CACCE-0E6D-49D7-A313-2E1FBF86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Evitare di portare le bambine e i bambini in auto a scuola</a:t>
            </a:r>
            <a:br>
              <a:rPr lang="it-CH"/>
            </a:br>
            <a:br>
              <a:rPr lang="it-CH"/>
            </a:br>
            <a:br>
              <a:rPr lang="it-CH"/>
            </a:br>
            <a:endParaRPr lang="de-CH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60C1D7EB-327C-B949-F248-45FBB4B77C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5980113"/>
            <a:ext cx="5329238" cy="260350"/>
          </a:xfrm>
        </p:spPr>
        <p:txBody>
          <a:bodyPr/>
          <a:lstStyle/>
          <a:p>
            <a:r>
              <a:rPr lang="it-CH"/>
              <a:t>Fonte immagine: Getty Images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356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FF5E6E-1F17-0C7B-19D2-E9BF987B30F7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CH">
                <a:latin typeface="Arial"/>
                <a:cs typeface="Arial"/>
                <a:sym typeface="Arial"/>
              </a:rPr>
              <a:t> ... </a:t>
            </a:r>
            <a:r>
              <a:rPr lang="it-CH" b="1">
                <a:latin typeface="Arial"/>
                <a:cs typeface="Arial"/>
                <a:sym typeface="Arial"/>
              </a:rPr>
              <a:t>non</a:t>
            </a:r>
            <a:r>
              <a:rPr lang="it-CH">
                <a:latin typeface="Arial"/>
                <a:cs typeface="Arial"/>
                <a:sym typeface="Arial"/>
              </a:rPr>
              <a:t> sono adatti per il percorso casa-scuola.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Richiedono un’attenzione maggiore. 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C’è meno tempo per reagire.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Aumentano il rischio di lesioni in caso d’incidente. </a:t>
            </a:r>
          </a:p>
          <a:p>
            <a:pPr lvl="2"/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3A41ED-671A-C44D-5023-8212E565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Monopattini, skateboard, pattini a rotelle ecc.</a:t>
            </a:r>
            <a:br>
              <a:rPr lang="it-CH"/>
            </a:br>
            <a:br>
              <a:rPr lang="it-CH"/>
            </a:br>
            <a:br>
              <a:rPr lang="it-CH"/>
            </a:b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55E0FB-1F73-59D5-77DF-8F5266D1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E55BEEA-ACEF-A388-FA86-FEE4BF60F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629FC1-28BF-F80D-F8CC-912C0D1B9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Espace réservé pour une image  8">
            <a:extLst>
              <a:ext uri="{FF2B5EF4-FFF2-40B4-BE49-F238E27FC236}">
                <a16:creationId xmlns:a16="http://schemas.microsoft.com/office/drawing/2014/main" id="{3C0D1A3A-9D77-6773-D76D-E4ED307C24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947" b="2947"/>
          <a:stretch/>
        </p:blipFill>
        <p:spPr>
          <a:xfrm>
            <a:off x="262930" y="1328346"/>
            <a:ext cx="5761038" cy="4968875"/>
          </a:xfr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BF4BD7EA-F525-24C6-D717-A1F7A2BCBEC5}"/>
              </a:ext>
            </a:extLst>
          </p:cNvPr>
          <p:cNvSpPr txBox="1">
            <a:spLocks/>
          </p:cNvSpPr>
          <p:nvPr/>
        </p:nvSpPr>
        <p:spPr>
          <a:xfrm>
            <a:off x="623391" y="599443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/>
              <a:t>Fonte immagine: Getty Images</a:t>
            </a:r>
          </a:p>
        </p:txBody>
      </p:sp>
    </p:spTree>
    <p:extLst>
      <p:ext uri="{BB962C8B-B14F-4D97-AF65-F5344CB8AC3E}">
        <p14:creationId xmlns:p14="http://schemas.microsoft.com/office/powerpoint/2010/main" val="151571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C8A9349-64A8-7CB4-90A7-F5D3EEE6D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Offerte e opportunità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0E8F84-B39A-D5CD-40B0-F9A9CD3DE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Maggiore sicurezza sul percorso casa-scuola</a:t>
            </a:r>
          </a:p>
        </p:txBody>
      </p:sp>
    </p:spTree>
    <p:extLst>
      <p:ext uri="{BB962C8B-B14F-4D97-AF65-F5344CB8AC3E}">
        <p14:creationId xmlns:p14="http://schemas.microsoft.com/office/powerpoint/2010/main" val="36661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16FF1C0C-8937-A7A9-3B8F-0C946260197C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CH">
                <a:latin typeface="Arial"/>
                <a:cs typeface="Arial"/>
                <a:sym typeface="Arial"/>
              </a:rPr>
              <a:t>Le pattugliatrici adulte e i pattugliatori adulti aiutano le bambine e i bambini ad attraversare la strada.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Sono presenti ai passaggi pedonali.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Fermano i veicoli.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L’autorizzazione e la formazione sono affidate alla polizia.</a:t>
            </a:r>
          </a:p>
          <a:p>
            <a:pPr marL="0" lvl="1" indent="0">
              <a:buNone/>
            </a:pPr>
            <a:endParaRPr lang="de-CH"/>
          </a:p>
        </p:txBody>
      </p:sp>
      <p:pic>
        <p:nvPicPr>
          <p:cNvPr id="9" name="Bildplatzhalter 8" descr="Ein Bild, das draußen, Kleidung, Straße, Schuhwerk enthält.  Automatisch generierte Beschreibung">
            <a:extLst>
              <a:ext uri="{FF2B5EF4-FFF2-40B4-BE49-F238E27FC236}">
                <a16:creationId xmlns:a16="http://schemas.microsoft.com/office/drawing/2014/main" id="{AC3302E6-C988-8BA3-F2A8-858B48284E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11347"/>
          <a:stretch/>
        </p:blipFill>
        <p:spPr/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F5A4008-E079-6A7F-40C2-7FFDBAE9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Pattugliatrici/pattugliatori (ausiliarie/ausiliari del traffico)</a:t>
            </a:r>
            <a:br>
              <a:rPr lang="it-CH"/>
            </a:b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372531-11B7-8CE0-5604-13998086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DBF8E274-A158-CD76-1B7D-F1EE624102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5980113"/>
            <a:ext cx="5329238" cy="260350"/>
          </a:xfrm>
        </p:spPr>
        <p:txBody>
          <a:bodyPr/>
          <a:lstStyle/>
          <a:p>
            <a:r>
              <a:rPr lang="it-CH"/>
              <a:t>Fonte immagine: UPI</a:t>
            </a:r>
          </a:p>
        </p:txBody>
      </p:sp>
    </p:spTree>
    <p:extLst>
      <p:ext uri="{BB962C8B-B14F-4D97-AF65-F5344CB8AC3E}">
        <p14:creationId xmlns:p14="http://schemas.microsoft.com/office/powerpoint/2010/main" val="240707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Kleidung, Person, draußen, Menschliches Gesicht enthält.  Automatisch generierte Beschreibung">
            <a:extLst>
              <a:ext uri="{FF2B5EF4-FFF2-40B4-BE49-F238E27FC236}">
                <a16:creationId xmlns:a16="http://schemas.microsoft.com/office/drawing/2014/main" id="{D57D9A1E-16F7-B6B3-E124-5FC0E9E20C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855" r="-2" b="19641"/>
          <a:stretch/>
        </p:blipFill>
        <p:spPr>
          <a:xfrm>
            <a:off x="263413" y="1340769"/>
            <a:ext cx="5777807" cy="4983831"/>
          </a:xfr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B206BAE-EB6A-1005-8F9B-7B884240161F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it-CH">
                <a:latin typeface="Arial"/>
                <a:cs typeface="Arial"/>
                <a:sym typeface="Arial"/>
              </a:rPr>
              <a:t>Il Pedibus...</a:t>
            </a:r>
          </a:p>
          <a:p>
            <a:pPr marL="261962" lvl="2" indent="0">
              <a:spcAft>
                <a:spcPts val="600"/>
              </a:spcAft>
              <a:buNone/>
            </a:pPr>
            <a:r>
              <a:rPr lang="it-CH">
                <a:latin typeface="Arial"/>
                <a:cs typeface="Arial"/>
                <a:sym typeface="Arial"/>
              </a:rPr>
              <a:t>... porta le bambine e i bambini a piedi a scuola. </a:t>
            </a:r>
          </a:p>
          <a:p>
            <a:pPr marL="261962" lvl="2" indent="0">
              <a:spcAft>
                <a:spcPts val="600"/>
              </a:spcAft>
              <a:buNone/>
            </a:pPr>
            <a:r>
              <a:rPr lang="it-CH">
                <a:latin typeface="Arial"/>
                <a:cs typeface="Arial"/>
                <a:sym typeface="Arial"/>
              </a:rPr>
              <a:t>... ha un orario, segue un itinerario prestabilito e torna a prendere le bambine e i bambini dopo la scuola.</a:t>
            </a:r>
          </a:p>
          <a:p>
            <a:pPr marL="261962" lvl="2" indent="0">
              <a:spcAft>
                <a:spcPts val="2400"/>
              </a:spcAft>
              <a:buNone/>
            </a:pPr>
            <a:r>
              <a:rPr lang="it-CH">
                <a:latin typeface="Arial"/>
                <a:cs typeface="Arial"/>
                <a:sym typeface="Arial"/>
              </a:rPr>
              <a:t>... è gestito da persone adulte.</a:t>
            </a:r>
          </a:p>
          <a:p>
            <a:pPr>
              <a:spcBef>
                <a:spcPts val="2400"/>
              </a:spcBef>
            </a:pPr>
            <a:r>
              <a:rPr lang="it-CH">
                <a:latin typeface="Arial"/>
                <a:cs typeface="Arial"/>
                <a:sym typeface="Arial"/>
              </a:rPr>
              <a:t>Maggiori informazioni: </a:t>
            </a:r>
            <a:r>
              <a:rPr lang="it-CH">
                <a:solidFill>
                  <a:schemeClr val="accent2"/>
                </a:solidFill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pedibus.ch</a:t>
            </a:r>
            <a:endParaRPr lang="it-CH">
              <a:solidFill>
                <a:schemeClr val="accent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23F69FF-9D8B-8F0F-9C9D-89A4BF9C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Pedibus</a:t>
            </a:r>
            <a:br>
              <a:rPr lang="it-CH"/>
            </a:br>
            <a:br>
              <a:rPr lang="it-CH"/>
            </a:br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B5E688A-01E1-D4D0-DFC9-17ECA33A9E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CH"/>
              <a:t>Fonte immagine: ATA</a:t>
            </a:r>
          </a:p>
        </p:txBody>
      </p:sp>
      <p:pic>
        <p:nvPicPr>
          <p:cNvPr id="4" name="Grafik 3" descr="Ein Bild, das Muster, Quadrat, Kunst, Symmetrie enthält.&#10;&#10;Automatisch generierte Beschreibung">
            <a:extLst>
              <a:ext uri="{FF2B5EF4-FFF2-40B4-BE49-F238E27FC236}">
                <a16:creationId xmlns:a16="http://schemas.microsoft.com/office/drawing/2014/main" id="{C461601C-3980-9FC2-F614-741FFE810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7" y="52446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 Bild, das Person, Kleidung, Menschliches Gesicht, Jeans enthält.">
            <a:extLst>
              <a:ext uri="{FF2B5EF4-FFF2-40B4-BE49-F238E27FC236}">
                <a16:creationId xmlns:a16="http://schemas.microsoft.com/office/drawing/2014/main" id="{A0CA31E4-B906-728C-6F93-A532E48C1F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1333"/>
          <a:stretch>
            <a:fillRect/>
          </a:stretch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ABE6B1-D9AF-E13B-6DE9-331066669F8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CH">
                <a:latin typeface="Arial"/>
                <a:cs typeface="Arial"/>
                <a:sym typeface="Arial"/>
              </a:rPr>
              <a:t>Lo scuolabus viene attivato dal Comune o dal Cantone se il percorso casa-scuola non è inaccettabile per le bambine e i bambini.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C06CADF-E6B3-A7D3-C3E1-C67BAA54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Scuolabus</a:t>
            </a:r>
            <a:br>
              <a:rPr lang="it-CH"/>
            </a:b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D18511-9078-9E28-4041-82671EEE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3EB375-817A-0762-3E7A-34463BE72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CH"/>
              <a:t>Fonte immagine: Getty Images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415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7C549117-D12F-3502-C92B-F9FA99794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CH" sz="32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Maggiori informazioni su: </a:t>
            </a:r>
          </a:p>
          <a:p>
            <a:r>
              <a:rPr lang="it-CH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upi.ch/bambini-nel-traffico </a:t>
            </a:r>
            <a:endParaRPr lang="de-CH" sz="32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E0AE65-EC27-A6F9-F806-683ECB0E2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CH"/>
            </a:br>
            <a:r>
              <a:rPr lang="it-CH">
                <a:latin typeface="Arial"/>
                <a:cs typeface="Arial"/>
                <a:sym typeface="Arial"/>
              </a:rPr>
              <a:t>UPI, Ufficio prevenzione infortuni</a:t>
            </a:r>
            <a:br>
              <a:rPr lang="it-CH"/>
            </a:b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FFB732-83F0-3D86-4054-108BC1A0E0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1763"/>
            <a:ext cx="817563" cy="161925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6" name="Grafik 5" descr="Ein Bild, das Muster, Quadrat, Kunst, Symmetrie enthält.&#10;&#10;Automatisch generierte Beschreibung">
            <a:extLst>
              <a:ext uri="{FF2B5EF4-FFF2-40B4-BE49-F238E27FC236}">
                <a16:creationId xmlns:a16="http://schemas.microsoft.com/office/drawing/2014/main" id="{6589FD36-EFF1-5AF2-17C9-18FCE0875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475866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28ADCF-1573-433D-936D-076FCB6C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 b="1">
                <a:latin typeface="Arial"/>
                <a:cs typeface="Arial"/>
                <a:sym typeface="Arial"/>
              </a:rPr>
              <a:t>Il percorso casa-scuola: un’esperienza particolare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D537206-3C45-BE54-7F0A-AEF681EF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9" b="8502"/>
          <a:stretch/>
        </p:blipFill>
        <p:spPr>
          <a:xfrm>
            <a:off x="479377" y="1262064"/>
            <a:ext cx="11233248" cy="4914900"/>
          </a:xfrm>
          <a:prstGeom prst="rect">
            <a:avLst/>
          </a:prstGeom>
          <a:noFill/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28E305-5739-42F7-9B58-0DF63ACE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3537C0-1BCE-2D51-0ABA-49BA280AA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88" y="5872138"/>
            <a:ext cx="541371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9572C-2C76-DF3B-39C2-7085DC1D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CH" sz="2200" b="1"/>
              <a:t>Numero di incidenti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5FCDF8-00E6-5BEF-2501-8168B2CA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799473E-7C69-2194-E1E9-195CCFCBF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5000"/>
              </a:lnSpc>
            </a:pPr>
            <a:r>
              <a:rPr lang="it-CH" sz="1700"/>
              <a:t>Bambine ferite/bambini feriti (4-14 anni) sul percorso casa-scuola, secondo l’età e il mezzo di locomozione (Ø 2019-2023) </a:t>
            </a:r>
            <a:endParaRPr lang="en-US" sz="17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75018C-9DC4-D079-CF1A-12BA2D00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4" y="1437147"/>
            <a:ext cx="11235902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3C19FA7-748D-D499-9972-C7FFBCDD3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Diritti e doveri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0E8F84-B39A-D5CD-40B0-F9A9CD3DE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Responsabilità</a:t>
            </a:r>
            <a:endParaRPr lang="fr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4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5285182-2D89-AA76-A91A-296638F4CE8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CH">
                <a:latin typeface="Arial"/>
                <a:cs typeface="Arial"/>
                <a:sym typeface="Arial"/>
              </a:rPr>
              <a:t>Il percorso casa-scuola è sotto la responsabilità dei genitori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CH">
                <a:latin typeface="Arial"/>
                <a:cs typeface="Arial"/>
                <a:sym typeface="Arial"/>
              </a:rPr>
              <a:t>Eccezione: «percorso casa-scuola inaccettabile» </a:t>
            </a:r>
            <a:br>
              <a:rPr lang="it-CH">
                <a:latin typeface="Arial"/>
                <a:cs typeface="Arial"/>
                <a:sym typeface="Arial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b="1">
                <a:latin typeface="Arial"/>
                <a:cs typeface="Arial"/>
                <a:sym typeface="Arial"/>
              </a:rPr>
              <a:t>La collaborazione è essenziale!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CH">
                <a:latin typeface="Arial"/>
                <a:cs typeface="Arial"/>
                <a:sym typeface="Arial"/>
              </a:rPr>
              <a:t>Maggiori informazioni su: </a:t>
            </a:r>
          </a:p>
          <a:p>
            <a:pPr>
              <a:lnSpc>
                <a:spcPts val="1260"/>
              </a:lnSpc>
              <a:spcBef>
                <a:spcPts val="1200"/>
              </a:spcBef>
            </a:pPr>
            <a:r>
              <a:rPr lang="it-IT" sz="2200" u="sng">
                <a:solidFill>
                  <a:schemeClr val="accent2"/>
                </a:solidFill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upi.ch/percorso-casa-scuola-affrontabile</a:t>
            </a:r>
            <a:endParaRPr lang="de-CH" sz="2200">
              <a:solidFill>
                <a:schemeClr val="accent2"/>
              </a:solidFill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spcAft>
                <a:spcPts val="0"/>
              </a:spcAft>
            </a:pPr>
            <a:endParaRPr lang="de-DE"/>
          </a:p>
          <a:p>
            <a:endParaRPr lang="de-DE" b="1"/>
          </a:p>
          <a:p>
            <a:endParaRPr lang="de-DE" b="1"/>
          </a:p>
          <a:p>
            <a:endParaRPr lang="de-DE" b="1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9CEC8CE8-6626-EA18-251B-6C8471564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" r="14564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C23FE1-B56C-EACD-9F3F-5C2FE0C3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 b="1">
                <a:latin typeface="Arial"/>
                <a:cs typeface="Arial"/>
                <a:sym typeface="Arial"/>
              </a:rPr>
              <a:t>Diritti e doveri</a:t>
            </a:r>
            <a:endParaRPr lang="de-CH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43E3CA3-B600-07F1-D3D0-C5CECE71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BD3CEE44-AE91-F850-4D04-4CF36A73A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5980113"/>
            <a:ext cx="5329238" cy="260350"/>
          </a:xfrm>
        </p:spPr>
        <p:txBody>
          <a:bodyPr/>
          <a:lstStyle/>
          <a:p>
            <a:r>
              <a:rPr lang="it-CH"/>
              <a:t>Fonte immagine: Getty Images</a:t>
            </a:r>
            <a:endParaRPr lang="de-CH"/>
          </a:p>
        </p:txBody>
      </p:sp>
      <p:pic>
        <p:nvPicPr>
          <p:cNvPr id="6" name="Grafik 5" descr="Ein Bild, das Muster, nähen enthält.&#10;&#10;Automatisch generierte Beschreibung">
            <a:extLst>
              <a:ext uri="{FF2B5EF4-FFF2-40B4-BE49-F238E27FC236}">
                <a16:creationId xmlns:a16="http://schemas.microsoft.com/office/drawing/2014/main" id="{CFB1B857-6430-8B36-0D77-4C4E446CE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93" y="515728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D7C7DC9-94CC-ACD9-1DBF-73A846933859}"/>
              </a:ext>
            </a:extLst>
          </p:cNvPr>
          <p:cNvGrpSpPr/>
          <p:nvPr/>
        </p:nvGrpSpPr>
        <p:grpSpPr>
          <a:xfrm>
            <a:off x="6658896" y="1390944"/>
            <a:ext cx="4562837" cy="4521731"/>
            <a:chOff x="6658896" y="1390944"/>
            <a:chExt cx="4562837" cy="4521731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A3B21AFA-B778-F142-BA46-6B1780D482D1}"/>
                </a:ext>
              </a:extLst>
            </p:cNvPr>
            <p:cNvGrpSpPr/>
            <p:nvPr/>
          </p:nvGrpSpPr>
          <p:grpSpPr>
            <a:xfrm>
              <a:off x="6658896" y="1390944"/>
              <a:ext cx="4562837" cy="4521731"/>
              <a:chOff x="3291527" y="1340768"/>
              <a:chExt cx="4562837" cy="4521731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AA5D0B76-EA10-0AF9-444E-233464141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1527" y="1340768"/>
                <a:ext cx="4562837" cy="4521731"/>
              </a:xfrm>
              <a:prstGeom prst="rect">
                <a:avLst/>
              </a:prstGeom>
            </p:spPr>
          </p:pic>
          <p:pic>
            <p:nvPicPr>
              <p:cNvPr id="6" name="Picture 2" descr="High visibility vest ">
                <a:extLst>
                  <a:ext uri="{FF2B5EF4-FFF2-40B4-BE49-F238E27FC236}">
                    <a16:creationId xmlns:a16="http://schemas.microsoft.com/office/drawing/2014/main" id="{40FCC577-F696-D086-1F85-69205A54A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596" y="2454845"/>
                <a:ext cx="583446" cy="5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chart">
                <a:extLst>
                  <a:ext uri="{FF2B5EF4-FFF2-40B4-BE49-F238E27FC236}">
                    <a16:creationId xmlns:a16="http://schemas.microsoft.com/office/drawing/2014/main" id="{72C5425B-FB01-661E-DB61-8F0B1B512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52108" y="1794056"/>
                <a:ext cx="792088" cy="79208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0FD4E3D0-577D-AF9F-4A8F-B7D6B6683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99791" y="1921304"/>
                <a:ext cx="537592" cy="537592"/>
              </a:xfrm>
              <a:prstGeom prst="rect">
                <a:avLst/>
              </a:prstGeom>
            </p:spPr>
          </p:pic>
          <p:pic>
            <p:nvPicPr>
              <p:cNvPr id="10" name="Grafik 9" descr="Polizist mit einfarbiger Füllung">
                <a:extLst>
                  <a:ext uri="{FF2B5EF4-FFF2-40B4-BE49-F238E27FC236}">
                    <a16:creationId xmlns:a16="http://schemas.microsoft.com/office/drawing/2014/main" id="{F20DA2BA-CB98-E787-4764-EA7BF52C4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9751" y="2282498"/>
                <a:ext cx="687704" cy="687704"/>
              </a:xfrm>
              <a:prstGeom prst="rect">
                <a:avLst/>
              </a:prstGeom>
            </p:spPr>
          </p:pic>
          <p:pic>
            <p:nvPicPr>
              <p:cNvPr id="11" name="Grafik 10" descr="Auto mit einfarbiger Füllung">
                <a:extLst>
                  <a:ext uri="{FF2B5EF4-FFF2-40B4-BE49-F238E27FC236}">
                    <a16:creationId xmlns:a16="http://schemas.microsoft.com/office/drawing/2014/main" id="{EC513B8F-C858-F69A-A5E6-B2106A412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541629" y="281931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chart">
                <a:extLst>
                  <a:ext uri="{FF2B5EF4-FFF2-40B4-BE49-F238E27FC236}">
                    <a16:creationId xmlns:a16="http://schemas.microsoft.com/office/drawing/2014/main" id="{8C63668D-C561-00CF-0D20-3D134600D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52032">
                <a:off x="6143078" y="4235150"/>
                <a:ext cx="797104" cy="797094"/>
              </a:xfrm>
              <a:prstGeom prst="rect">
                <a:avLst/>
              </a:prstGeom>
              <a:noFill/>
            </p:spPr>
          </p:pic>
          <p:pic>
            <p:nvPicPr>
              <p:cNvPr id="13" name="Grafik 12" descr="Lupe mit einfarbiger Füllung">
                <a:extLst>
                  <a:ext uri="{FF2B5EF4-FFF2-40B4-BE49-F238E27FC236}">
                    <a16:creationId xmlns:a16="http://schemas.microsoft.com/office/drawing/2014/main" id="{D7E3119D-8D62-9E55-6D04-472146A68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743136" y="4135986"/>
                <a:ext cx="574250" cy="574250"/>
              </a:xfrm>
              <a:prstGeom prst="rect">
                <a:avLst/>
              </a:prstGeom>
            </p:spPr>
          </p:pic>
          <p:pic>
            <p:nvPicPr>
              <p:cNvPr id="14" name="chart">
                <a:extLst>
                  <a:ext uri="{FF2B5EF4-FFF2-40B4-BE49-F238E27FC236}">
                    <a16:creationId xmlns:a16="http://schemas.microsoft.com/office/drawing/2014/main" id="{40891791-607D-4781-742D-B1CC82D3A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60986" y="4519315"/>
                <a:ext cx="707015" cy="706948"/>
              </a:xfrm>
              <a:prstGeom prst="rect">
                <a:avLst/>
              </a:prstGeom>
            </p:spPr>
          </p:pic>
          <p:pic>
            <p:nvPicPr>
              <p:cNvPr id="15" name="Picture 4" descr="Road map ">
                <a:extLst>
                  <a:ext uri="{FF2B5EF4-FFF2-40B4-BE49-F238E27FC236}">
                    <a16:creationId xmlns:a16="http://schemas.microsoft.com/office/drawing/2014/main" id="{ACE1134F-45B3-A7E4-22A3-AE5930376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9867" y="3909715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chart">
                <a:extLst>
                  <a:ext uri="{FF2B5EF4-FFF2-40B4-BE49-F238E27FC236}">
                    <a16:creationId xmlns:a16="http://schemas.microsoft.com/office/drawing/2014/main" id="{A32595DB-E66F-0EBF-0956-ABF4D2659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100000" contrast="-3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7791" y="4869160"/>
                <a:ext cx="476960" cy="476914"/>
              </a:xfrm>
              <a:prstGeom prst="rect">
                <a:avLst/>
              </a:prstGeom>
            </p:spPr>
          </p:pic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5D8D63F1-5ECC-C653-0644-C28F8B4E4327}"/>
                </a:ext>
              </a:extLst>
            </p:cNvPr>
            <p:cNvGrpSpPr/>
            <p:nvPr/>
          </p:nvGrpSpPr>
          <p:grpSpPr>
            <a:xfrm>
              <a:off x="8844357" y="1844232"/>
              <a:ext cx="529018" cy="567872"/>
              <a:chOff x="5471757" y="1794056"/>
              <a:chExt cx="529018" cy="567872"/>
            </a:xfrm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388FBF5D-9365-9280-5B80-39A37F782DD6}"/>
                  </a:ext>
                </a:extLst>
              </p:cNvPr>
              <p:cNvSpPr/>
              <p:nvPr/>
            </p:nvSpPr>
            <p:spPr>
              <a:xfrm>
                <a:off x="5555560" y="1794056"/>
                <a:ext cx="445215" cy="5678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D8B34C0C-576A-345D-BAD9-EB7ABFC4DA4D}"/>
                  </a:ext>
                </a:extLst>
              </p:cNvPr>
              <p:cNvSpPr/>
              <p:nvPr/>
            </p:nvSpPr>
            <p:spPr>
              <a:xfrm>
                <a:off x="5608958" y="1850304"/>
                <a:ext cx="338420" cy="42766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0F32AB09-801F-3A76-C46A-55012F408C14}"/>
                  </a:ext>
                </a:extLst>
              </p:cNvPr>
              <p:cNvSpPr/>
              <p:nvPr/>
            </p:nvSpPr>
            <p:spPr>
              <a:xfrm>
                <a:off x="5471757" y="1933667"/>
                <a:ext cx="274402" cy="25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6C23FE1-B56C-EACD-9F3F-5C2FE0C3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Chi può aiutare?</a:t>
            </a:r>
            <a:endParaRPr lang="de-CH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EC6A48D-33EE-EC12-1F68-7BFCD42C8B66}"/>
              </a:ext>
            </a:extLst>
          </p:cNvPr>
          <p:cNvSpPr txBox="1"/>
          <p:nvPr/>
        </p:nvSpPr>
        <p:spPr>
          <a:xfrm>
            <a:off x="609086" y="1780882"/>
            <a:ext cx="5486866" cy="35825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Genitori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Scuole</a:t>
            </a:r>
          </a:p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Polizia, Istruttrici/istruttori di traffico</a:t>
            </a:r>
          </a:p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Comuni, Cantoni, Confederazione</a:t>
            </a:r>
          </a:p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Autoscuole</a:t>
            </a:r>
          </a:p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Organizzazioni per la sicurezza stradale</a:t>
            </a:r>
          </a:p>
          <a:p>
            <a:pPr marL="359410" lvl="1" indent="-271145" defTabSz="914488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</a:pPr>
            <a:r>
              <a:rPr lang="it-CH" sz="2400">
                <a:latin typeface="Arial"/>
                <a:cs typeface="Arial"/>
                <a:sym typeface="Arial"/>
              </a:rPr>
              <a:t>...</a:t>
            </a:r>
          </a:p>
        </p:txBody>
      </p:sp>
      <p:pic>
        <p:nvPicPr>
          <p:cNvPr id="22" name="Grafik 21" descr="Handschlag Silhouette">
            <a:extLst>
              <a:ext uri="{FF2B5EF4-FFF2-40B4-BE49-F238E27FC236}">
                <a16:creationId xmlns:a16="http://schemas.microsoft.com/office/drawing/2014/main" id="{2334FCC2-2691-6661-E83B-94A59852F7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99116" y="2910611"/>
            <a:ext cx="1482399" cy="14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05750AA-188B-2039-058F-C018E3F94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Lo sviluppo delle bambine e dei bambini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8E7CA1-D755-C207-7C44-E8469532A7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1763"/>
            <a:ext cx="817563" cy="161925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275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/>
                <a:cs typeface="Arial"/>
                <a:sym typeface="Arial"/>
              </a:rPr>
              <a:t>Le bambine e i bambini non delle persone adulte in miniatura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248D13-5DFF-403A-97EA-D6895F86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CH">
                <a:latin typeface="Arial"/>
                <a:cs typeface="Arial"/>
                <a:sym typeface="Arial"/>
              </a:rPr>
              <a:t>Le bambine e i bambini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... sono </a:t>
            </a:r>
            <a:r>
              <a:rPr lang="it-CH" b="1">
                <a:latin typeface="Arial"/>
                <a:cs typeface="Arial"/>
                <a:sym typeface="Arial"/>
              </a:rPr>
              <a:t>meno visibili </a:t>
            </a:r>
            <a:r>
              <a:rPr lang="it-CH">
                <a:latin typeface="Arial"/>
                <a:cs typeface="Arial"/>
                <a:sym typeface="Arial"/>
              </a:rPr>
              <a:t>alle/ai conducenti di veicoli a motore (altezza).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... sono più piccole e più piccoli delle persone adulte e hanno quindi un </a:t>
            </a:r>
            <a:r>
              <a:rPr lang="it-CH" b="1">
                <a:latin typeface="Arial"/>
                <a:cs typeface="Arial"/>
                <a:sym typeface="Arial"/>
              </a:rPr>
              <a:t>campo visivo limitato</a:t>
            </a:r>
            <a:r>
              <a:rPr lang="it-CH">
                <a:latin typeface="Arial"/>
                <a:cs typeface="Arial"/>
                <a:sym typeface="Arial"/>
              </a:rPr>
              <a:t>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... </a:t>
            </a:r>
            <a:r>
              <a:rPr lang="it-CH" b="1">
                <a:latin typeface="Arial"/>
                <a:cs typeface="Arial"/>
                <a:sym typeface="Arial"/>
              </a:rPr>
              <a:t>non sono</a:t>
            </a:r>
            <a:r>
              <a:rPr lang="it-CH">
                <a:latin typeface="Arial"/>
                <a:cs typeface="Arial"/>
                <a:sym typeface="Arial"/>
              </a:rPr>
              <a:t> ancora </a:t>
            </a:r>
            <a:r>
              <a:rPr lang="it-CH" b="1">
                <a:latin typeface="Arial"/>
                <a:cs typeface="Arial"/>
                <a:sym typeface="Arial"/>
              </a:rPr>
              <a:t>in grado di riconoscere per tempo i pericoli</a:t>
            </a:r>
            <a:r>
              <a:rPr lang="it-CH">
                <a:latin typeface="Arial"/>
                <a:cs typeface="Arial"/>
                <a:sym typeface="Arial"/>
              </a:rPr>
              <a:t>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... </a:t>
            </a:r>
            <a:r>
              <a:rPr lang="it-CH" b="1">
                <a:latin typeface="Arial"/>
                <a:cs typeface="Arial"/>
                <a:sym typeface="Arial"/>
              </a:rPr>
              <a:t>non sono ancora in grado di valutare correttamente distanze e velocità</a:t>
            </a:r>
            <a:r>
              <a:rPr lang="it-CH">
                <a:latin typeface="Arial"/>
                <a:cs typeface="Arial"/>
                <a:sym typeface="Arial"/>
              </a:rPr>
              <a:t>.</a:t>
            </a:r>
          </a:p>
          <a:p>
            <a:pPr lvl="1"/>
            <a:r>
              <a:rPr lang="it-CH">
                <a:latin typeface="Arial"/>
                <a:cs typeface="Arial"/>
                <a:sym typeface="Arial"/>
              </a:rPr>
              <a:t>... sono </a:t>
            </a:r>
            <a:r>
              <a:rPr lang="it-CH" b="1">
                <a:latin typeface="Arial"/>
                <a:cs typeface="Arial"/>
                <a:sym typeface="Arial"/>
              </a:rPr>
              <a:t>giocherelloni di natura</a:t>
            </a:r>
            <a:r>
              <a:rPr lang="it-CH">
                <a:latin typeface="Arial"/>
                <a:cs typeface="Arial"/>
                <a:sym typeface="Arial"/>
              </a:rPr>
              <a:t> e </a:t>
            </a:r>
            <a:r>
              <a:rPr lang="it-CH" b="1">
                <a:latin typeface="Arial"/>
                <a:cs typeface="Arial"/>
                <a:sym typeface="Arial"/>
              </a:rPr>
              <a:t>si distraggono facilmente</a:t>
            </a:r>
            <a:r>
              <a:rPr lang="it-CH">
                <a:latin typeface="Arial"/>
                <a:cs typeface="Arial"/>
                <a:sym typeface="Arial"/>
              </a:rPr>
              <a:t>.</a:t>
            </a:r>
          </a:p>
          <a:p>
            <a:pPr marL="0" lvl="1" indent="0">
              <a:buNone/>
            </a:pPr>
            <a:r>
              <a:rPr lang="it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282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9FB7B6-BC91-761A-5C16-261CF4705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>
                <a:latin typeface="Arial"/>
                <a:cs typeface="Arial"/>
                <a:sym typeface="Arial"/>
              </a:rPr>
              <a:t>Il vostro contributo alla sicurezza del percorso </a:t>
            </a:r>
            <a:br>
              <a:rPr lang="it-CH">
                <a:latin typeface="Arial"/>
                <a:cs typeface="Arial"/>
                <a:sym typeface="Arial"/>
              </a:rPr>
            </a:br>
            <a:r>
              <a:rPr lang="it-CH">
                <a:latin typeface="Arial"/>
                <a:cs typeface="Arial"/>
                <a:sym typeface="Arial"/>
              </a:rPr>
              <a:t>casa-scuola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72C9F1-B7CB-B22F-FD1F-A886CA8DE9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1763"/>
            <a:ext cx="817563" cy="161925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01651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D372FE-ECDE-41B9-9125-ED0A5C93B659}">
  <we:reference id="22ff87a5-132f-4d52-9e97-94d888e4dd91" version="3.7.0.0" store="EXCatalog" storeType="EXCatalog"/>
  <we:alternateReferences>
    <we:reference id="WA104380050" version="3.7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28F8FD3A53F42A4E181E5A9704B93" ma:contentTypeVersion="11" ma:contentTypeDescription="Ein neues Dokument erstellen." ma:contentTypeScope="" ma:versionID="debe0650ee5e75eb852aacd9c51a391b">
  <xsd:schema xmlns:xsd="http://www.w3.org/2001/XMLSchema" xmlns:xs="http://www.w3.org/2001/XMLSchema" xmlns:p="http://schemas.microsoft.com/office/2006/metadata/properties" xmlns:ns2="cffbc1be-43cd-4cd9-af5e-e7d49ac048eb" xmlns:ns3="6c029853-ddec-436c-a90c-b6d9e92dcbfe" targetNamespace="http://schemas.microsoft.com/office/2006/metadata/properties" ma:root="true" ma:fieldsID="e6292e1c6a07e14ab5d14a460c8b0574" ns2:_="" ns3:_="">
    <xsd:import namespace="cffbc1be-43cd-4cd9-af5e-e7d49ac048eb"/>
    <xsd:import namespace="6c029853-ddec-436c-a90c-b6d9e92dcb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bc1be-43cd-4cd9-af5e-e7d49ac04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29853-ddec-436c-a90c-b6d9e92dcbf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fab65f3-99b9-4548-83b8-2b80a725587c}" ma:internalName="TaxCatchAll" ma:showField="CatchAllData" ma:web="6c029853-ddec-436c-a90c-b6d9e92dcb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fbc1be-43cd-4cd9-af5e-e7d49ac048eb">
      <Terms xmlns="http://schemas.microsoft.com/office/infopath/2007/PartnerControls"/>
    </lcf76f155ced4ddcb4097134ff3c332f>
    <TaxCatchAll xmlns="6c029853-ddec-436c-a90c-b6d9e92dcbfe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EF8407-2138-45A4-B913-8EFB6EEECAE3}">
  <ds:schemaRefs>
    <ds:schemaRef ds:uri="6c029853-ddec-436c-a90c-b6d9e92dcbfe"/>
    <ds:schemaRef ds:uri="cffbc1be-43cd-4cd9-af5e-e7d49ac04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cffbc1be-43cd-4cd9-af5e-e7d49ac048eb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6c029853-ddec-436c-a90c-b6d9e92dcb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DD4C2EB4</Template>
  <TotalTime>0</TotalTime>
  <Words>1845</Words>
  <Application>Microsoft Office PowerPoint</Application>
  <PresentationFormat>Breitbild</PresentationFormat>
  <Paragraphs>138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BFU Suisse </vt:lpstr>
      <vt:lpstr>Suisse Int'l</vt:lpstr>
      <vt:lpstr>Arial</vt:lpstr>
      <vt:lpstr>BFU Suisse</vt:lpstr>
      <vt:lpstr>BFU Suisse Medium</vt:lpstr>
      <vt:lpstr>Design bfu</vt:lpstr>
      <vt:lpstr>Sicurezza sul percorso  casa-scuola</vt:lpstr>
      <vt:lpstr>Il percorso casa-scuola: un’esperienza particolare</vt:lpstr>
      <vt:lpstr>Numero di incidenti</vt:lpstr>
      <vt:lpstr>Responsabilità</vt:lpstr>
      <vt:lpstr>Diritti e doveri</vt:lpstr>
      <vt:lpstr>Chi può aiutare?</vt:lpstr>
      <vt:lpstr>Lo sviluppo delle bambine e dei bambini</vt:lpstr>
      <vt:lpstr>Le bambine e i bambini non delle persone adulte in miniatura</vt:lpstr>
      <vt:lpstr>Il vostro contributo alla sicurezza del percorso  casa-scuola</vt:lpstr>
      <vt:lpstr>Preparare il percorso casa-scuola</vt:lpstr>
      <vt:lpstr>Visibilità = sicurezza   </vt:lpstr>
      <vt:lpstr>Evitare di portare le bambine e i bambini in auto a scuola   </vt:lpstr>
      <vt:lpstr>Monopattini, skateboard, pattini a rotelle ecc.   </vt:lpstr>
      <vt:lpstr>Maggiore sicurezza sul percorso casa-scuola</vt:lpstr>
      <vt:lpstr>Pattugliatrici/pattugliatori (ausiliarie/ausiliari del traffico) </vt:lpstr>
      <vt:lpstr>Pedibus  </vt:lpstr>
      <vt:lpstr>Scuolabus </vt:lpstr>
      <vt:lpstr> UPI, Ufficio prevenzione infortuni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Brechbühl Lucia</dc:creator>
  <cp:lastModifiedBy>Bucherer Benedikt</cp:lastModifiedBy>
  <cp:revision>2</cp:revision>
  <cp:lastPrinted>2019-03-22T15:02:17Z</cp:lastPrinted>
  <dcterms:created xsi:type="dcterms:W3CDTF">2024-03-21T13:17:02Z</dcterms:created>
  <dcterms:modified xsi:type="dcterms:W3CDTF">2024-06-18T10:55:08Z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0x01010030028F8FD3A53F42A4E181E5A9704B93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